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f31c8f162b54f08" /><Relationship Type="http://schemas.openxmlformats.org/officeDocument/2006/relationships/extended-properties" Target="/docProps/app.xml" Id="Re26a9e14664d45d0" /><Relationship Type="http://schemas.openxmlformats.org/officeDocument/2006/relationships/officeDocument" Target="/ppt/presentation.xml" Id="R0ce199e363e047b1" /></Relationships>
</file>

<file path=ppt/presentation.xml><?xml version="1.0" encoding="utf-8"?>
<p:presentation xmlns:p="http://schemas.openxmlformats.org/presentationml/2006/main">
  <p:sldMasterIdLst>
    <p:sldMasterId xmlns:r="http://schemas.openxmlformats.org/officeDocument/2006/relationships" id="2147483648" r:id="R1405d47e36934498"/>
  </p:sldMasterIdLst>
  <p:notesMasterIdLst>
    <p:notesMasterId xmlns:r="http://schemas.openxmlformats.org/officeDocument/2006/relationships" r:id="Rfe8248f12f134718"/>
  </p:notesMasterIdLst>
  <p:sldIdLst>
    <p:sldId xmlns:r="http://schemas.openxmlformats.org/officeDocument/2006/relationships" id="256" r:id="Rcd79368c37bb463b"/>
    <p:sldId xmlns:r="http://schemas.openxmlformats.org/officeDocument/2006/relationships" id="257" r:id="R3ba137355e9744fc"/>
    <p:sldId xmlns:r="http://schemas.openxmlformats.org/officeDocument/2006/relationships" id="258" r:id="R7034e898023844b9"/>
    <p:sldId xmlns:r="http://schemas.openxmlformats.org/officeDocument/2006/relationships" id="259" r:id="R36c69dbc34ba4b64"/>
    <p:sldId xmlns:r="http://schemas.openxmlformats.org/officeDocument/2006/relationships" id="260" r:id="R0f51b08040c44bab"/>
    <p:sldId xmlns:r="http://schemas.openxmlformats.org/officeDocument/2006/relationships" id="261" r:id="R9454d26327434b11"/>
    <p:sldId xmlns:r="http://schemas.openxmlformats.org/officeDocument/2006/relationships" id="262" r:id="Re43c0b6d08534a42"/>
    <p:sldId xmlns:r="http://schemas.openxmlformats.org/officeDocument/2006/relationships" id="263" r:id="Rafde145ea92a401c"/>
    <p:sldId xmlns:r="http://schemas.openxmlformats.org/officeDocument/2006/relationships" id="264" r:id="R413a060adbc74220"/>
    <p:sldId xmlns:r="http://schemas.openxmlformats.org/officeDocument/2006/relationships" id="265" r:id="Raa69f80bfc444f69"/>
    <p:sldId xmlns:r="http://schemas.openxmlformats.org/officeDocument/2006/relationships" id="266" r:id="Rd4070aab8a8744db"/>
    <p:sldId xmlns:r="http://schemas.openxmlformats.org/officeDocument/2006/relationships" id="267" r:id="Rd37ebe5877a14fb9"/>
    <p:sldId xmlns:r="http://schemas.openxmlformats.org/officeDocument/2006/relationships" id="268" r:id="R59ee374b8ac74714"/>
    <p:sldId xmlns:r="http://schemas.openxmlformats.org/officeDocument/2006/relationships" id="269" r:id="R03b1078fed4a451c"/>
    <p:sldId xmlns:r="http://schemas.openxmlformats.org/officeDocument/2006/relationships" id="270" r:id="R779f2a1c2d3c48a9"/>
    <p:sldId xmlns:r="http://schemas.openxmlformats.org/officeDocument/2006/relationships" id="271" r:id="R52663acc8eaf4a2c"/>
    <p:sldId xmlns:r="http://schemas.openxmlformats.org/officeDocument/2006/relationships" id="272" r:id="R2970eaabd07a481c"/>
    <p:sldId xmlns:r="http://schemas.openxmlformats.org/officeDocument/2006/relationships" id="273" r:id="Rb1b17904651c4a89"/>
    <p:sldId xmlns:r="http://schemas.openxmlformats.org/officeDocument/2006/relationships" id="274" r:id="R622d7bc03fd844fa"/>
    <p:sldId xmlns:r="http://schemas.openxmlformats.org/officeDocument/2006/relationships" id="275" r:id="Rd717d7cb559b475f"/>
    <p:sldId xmlns:r="http://schemas.openxmlformats.org/officeDocument/2006/relationships" id="276" r:id="Rf9905e09a92f4a4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03be019e0274ece" /><Relationship Type="http://schemas.openxmlformats.org/officeDocument/2006/relationships/slideMaster" Target="/ppt/slideMasters/slideMaster1.xml" Id="R1405d47e36934498" /><Relationship Type="http://schemas.openxmlformats.org/officeDocument/2006/relationships/notesMaster" Target="/ppt/notesMasters/notesMaster1.xml" Id="Rfe8248f12f134718" /><Relationship Type="http://schemas.openxmlformats.org/officeDocument/2006/relationships/presProps" Target="/ppt/presProps.xml" Id="Rfcc25e67ce4c4506" /><Relationship Type="http://schemas.openxmlformats.org/officeDocument/2006/relationships/tableStyles" Target="/ppt/tableStyles.xml" Id="R93a5db5abcbe463c" /><Relationship Type="http://schemas.openxmlformats.org/officeDocument/2006/relationships/slide" Target="/ppt/slides/slide1.xml" Id="Rcd79368c37bb463b" /><Relationship Type="http://schemas.openxmlformats.org/officeDocument/2006/relationships/slide" Target="/ppt/slides/slide2.xml" Id="R3ba137355e9744fc" /><Relationship Type="http://schemas.openxmlformats.org/officeDocument/2006/relationships/slide" Target="/ppt/slides/slide3.xml" Id="R7034e898023844b9" /><Relationship Type="http://schemas.openxmlformats.org/officeDocument/2006/relationships/slide" Target="/ppt/slides/slide4.xml" Id="R36c69dbc34ba4b64" /><Relationship Type="http://schemas.openxmlformats.org/officeDocument/2006/relationships/slide" Target="/ppt/slides/slide5.xml" Id="R0f51b08040c44bab" /><Relationship Type="http://schemas.openxmlformats.org/officeDocument/2006/relationships/slide" Target="/ppt/slides/slide6.xml" Id="R9454d26327434b11" /><Relationship Type="http://schemas.openxmlformats.org/officeDocument/2006/relationships/slide" Target="/ppt/slides/slide7.xml" Id="Re43c0b6d08534a42" /><Relationship Type="http://schemas.openxmlformats.org/officeDocument/2006/relationships/slide" Target="/ppt/slides/slide8.xml" Id="Rafde145ea92a401c" /><Relationship Type="http://schemas.openxmlformats.org/officeDocument/2006/relationships/slide" Target="/ppt/slides/slide9.xml" Id="R413a060adbc74220" /><Relationship Type="http://schemas.openxmlformats.org/officeDocument/2006/relationships/slide" Target="/ppt/slides/slide10.xml" Id="Raa69f80bfc444f69" /><Relationship Type="http://schemas.openxmlformats.org/officeDocument/2006/relationships/slide" Target="/ppt/slides/slide11.xml" Id="Rd4070aab8a8744db" /><Relationship Type="http://schemas.openxmlformats.org/officeDocument/2006/relationships/slide" Target="/ppt/slides/slide12.xml" Id="Rd37ebe5877a14fb9" /><Relationship Type="http://schemas.openxmlformats.org/officeDocument/2006/relationships/slide" Target="/ppt/slides/slide13.xml" Id="R59ee374b8ac74714" /><Relationship Type="http://schemas.openxmlformats.org/officeDocument/2006/relationships/slide" Target="/ppt/slides/slide14.xml" Id="R03b1078fed4a451c" /><Relationship Type="http://schemas.openxmlformats.org/officeDocument/2006/relationships/slide" Target="/ppt/slides/slide15.xml" Id="R779f2a1c2d3c48a9" /><Relationship Type="http://schemas.openxmlformats.org/officeDocument/2006/relationships/slide" Target="/ppt/slides/slide16.xml" Id="R52663acc8eaf4a2c" /><Relationship Type="http://schemas.openxmlformats.org/officeDocument/2006/relationships/slide" Target="/ppt/slides/slide17.xml" Id="R2970eaabd07a481c" /><Relationship Type="http://schemas.openxmlformats.org/officeDocument/2006/relationships/slide" Target="/ppt/slides/slide18.xml" Id="Rb1b17904651c4a89" /><Relationship Type="http://schemas.openxmlformats.org/officeDocument/2006/relationships/slide" Target="/ppt/slides/slide19.xml" Id="R622d7bc03fd844fa" /><Relationship Type="http://schemas.openxmlformats.org/officeDocument/2006/relationships/slide" Target="/ppt/slides/slide20.xml" Id="Rd717d7cb559b475f" /><Relationship Type="http://schemas.openxmlformats.org/officeDocument/2006/relationships/slide" Target="/ppt/slides/slide21.xml" Id="Rf9905e09a92f4a4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a787d987cc46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b20d8c01e194046" /><Relationship Type="http://schemas.openxmlformats.org/officeDocument/2006/relationships/notesMaster" Target="/ppt/notesMasters/notesMaster1.xml" Id="Rbbbd43100e1b45c3" /></Relationships>
</file>

<file path=ppt/notesSlides/_rels/notesSlide2.xml.rels>&#65279;<?xml version="1.0" encoding="utf-8"?><Relationships xmlns="http://schemas.openxmlformats.org/package/2006/relationships"><Relationship Type="http://schemas.openxmlformats.org/officeDocument/2006/relationships/slide" Target="/ppt/slides/slide2.xml" Id="R791f3f707c3b4a56" /><Relationship Type="http://schemas.openxmlformats.org/officeDocument/2006/relationships/notesMaster" Target="/ppt/notesMasters/notesMaster1.xml" Id="Rbaac8c257b7c43d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32c728abc2c4a1d" /><Relationship Type="http://schemas.openxmlformats.org/officeDocument/2006/relationships/notesMaster" Target="/ppt/notesMasters/notesMaster1.xml" Id="R30845b7e2a6b4b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c3aea318384b8f" /><Relationship Type="http://schemas.openxmlformats.org/officeDocument/2006/relationships/notesMaster" Target="/ppt/notesMasters/notesMaster1.xml" Id="Rdcf7a7593394421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55cf1fc991b4c97" /><Relationship Type="http://schemas.openxmlformats.org/officeDocument/2006/relationships/notesMaster" Target="/ppt/notesMasters/notesMaster1.xml" Id="R9f12cb112b4f488a"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6ff8b5a3594cd6" /><Relationship Type="http://schemas.openxmlformats.org/officeDocument/2006/relationships/notesMaster" Target="/ppt/notesMasters/notesMaster1.xml" Id="Rf2bb774921b24b2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6d9c8c09cbf4e31" /><Relationship Type="http://schemas.openxmlformats.org/officeDocument/2006/relationships/notesMaster" Target="/ppt/notesMasters/notesMaster1.xml" Id="R725a6619cf494d5a" /></Relationships>
</file>

<file path=ppt/notesSlides/_rels/notesSlide8.xml.rels>&#65279;<?xml version="1.0" encoding="utf-8"?><Relationships xmlns="http://schemas.openxmlformats.org/package/2006/relationships"><Relationship Type="http://schemas.openxmlformats.org/officeDocument/2006/relationships/slide" Target="/ppt/slides/slide8.xml" Id="Rbf275f5517f0416b" /><Relationship Type="http://schemas.openxmlformats.org/officeDocument/2006/relationships/notesMaster" Target="/ppt/notesMasters/notesMaster1.xml" Id="R48dd11d3cffa4eb3" /></Relationships>
</file>

<file path=ppt/notesSlides/_rels/notesSlide9.xml.rels>&#65279;<?xml version="1.0" encoding="utf-8"?><Relationships xmlns="http://schemas.openxmlformats.org/package/2006/relationships"><Relationship Type="http://schemas.openxmlformats.org/officeDocument/2006/relationships/slide" Target="/ppt/slides/slide9.xml" Id="Rfdfc5ac54f71429c" /><Relationship Type="http://schemas.openxmlformats.org/officeDocument/2006/relationships/notesMaster" Target="/ppt/notesMasters/notesMaster1.xml" Id="R5c36afaa878d494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f566bce5b8448ea" /><Relationship Type="http://schemas.openxmlformats.org/officeDocument/2006/relationships/notesMaster" Target="/ppt/notesMasters/notesMaster1.xml" Id="R84856c69e85a43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81ad1a68a0c4f83" /><Relationship Type="http://schemas.openxmlformats.org/officeDocument/2006/relationships/notesMaster" Target="/ppt/notesMasters/notesMaster1.xml" Id="R547ec7e1c7804f8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589b2b999db47ee" /><Relationship Type="http://schemas.openxmlformats.org/officeDocument/2006/relationships/notesMaster" Target="/ppt/notesMasters/notesMaster1.xml" Id="R6755718cbcbf4ba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a7fd5a812cc4e15" /><Relationship Type="http://schemas.openxmlformats.org/officeDocument/2006/relationships/notesMaster" Target="/ppt/notesMasters/notesMaster1.xml" Id="R226b9a9c8c274c7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e0f5d49d3484ee3" /><Relationship Type="http://schemas.openxmlformats.org/officeDocument/2006/relationships/notesMaster" Target="/ppt/notesMasters/notesMaster1.xml" Id="R3baac5dab7994b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682d34e452c4047" /><Relationship Type="http://schemas.openxmlformats.org/officeDocument/2006/relationships/notesMaster" Target="/ppt/notesMasters/notesMaster1.xml" Id="Rde0d38dacdaf49a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cb84170ac8c454c" /><Relationship Type="http://schemas.openxmlformats.org/officeDocument/2006/relationships/notesMaster" Target="/ppt/notesMasters/notesMaster1.xml" Id="R974b202a73144f5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a79039b00ae4d36" /><Relationship Type="http://schemas.openxmlformats.org/officeDocument/2006/relationships/notesMaster" Target="/ppt/notesMasters/notesMaster1.xml" Id="R1502c167755b4f3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e147a5e6b774b08" /><Relationship Type="http://schemas.openxmlformats.org/officeDocument/2006/relationships/notesMaster" Target="/ppt/notesMasters/notesMaster1.xml" Id="Rbb86305643a9411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0b93f45cc404874" /><Relationship Type="http://schemas.openxmlformats.org/officeDocument/2006/relationships/notesMaster" Target="/ppt/notesMasters/notesMaster1.xml" Id="Ra5431ef0580b4ca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62e2f22313e43e3" /><Relationship Type="http://schemas.openxmlformats.org/officeDocument/2006/relationships/notesMaster" Target="/ppt/notesMasters/notesMaster1.xml" Id="Rbfc201f2e83b4a8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ec3a16b27ab4315" /><Relationship Type="http://schemas.openxmlformats.org/officeDocument/2006/relationships/notesMaster" Target="/ppt/notesMasters/notesMaster1.xml" Id="R7d9708788d6d458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16–35. Independent strategic exercise. Not commissioned by or affiliated with Snitch. No executed campaign results claimed. My concept extends the original product-content audit into a connected content system. Product photograph: site/public/case-visuals/snitch-shirt.jpg, supplied workspace asset.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16–35. Independent strategic exercise. Not commissioned by or affiliated with Snitch. No executed campaign results claimed. The original audit praises Snitch’s current creative strength. My recommendation adds another role for content while retaining product launches.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16,18–19. Independent strategic exercise. Not commissioned by or affiliated with Snitch. No executed campaign results claimed. These are observations documented in the supplied audit, not a newly quantified social-media audit. Before a live pitch I would attach dated campaign examples and validate these observations with Snitch’s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18,21. Independent strategic exercise. Not commissioned by or affiliated with Snitch. No executed campaign results claimed. I use these figures to explain why channel coordination matters. Revenue scale cannot demonstrate that my content proposal will work.</a:t>
            </a:r>
          </a:p>
          <a:p xmlns:a="http://schemas.openxmlformats.org/drawingml/2006/main">
            <a:r>
              <a:t>Additional source: https://inc42.com/buzz/d2c-brand-snitchs-fy26-revenue-surges-80-to-%E2%82%B9900-cr/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21–22. Independent strategic exercise. Not commissioned by or affiliated with Snitch. No executed campaign results claimed. Empathy has 22% weight, with integrity at 20%. The 46% switching finding relates to insufficient support or range. This evidence motivates listening and relevant merchandising, not a forecast of conversion lift.</a:t>
            </a:r>
          </a:p>
          <a:p xmlns:a="http://schemas.openxmlformats.org/drawingml/2006/main">
            <a:r>
              <a:t>Additional source: https://kpmg.com/in/en/insights/2025/03/india-cx-report-2025/retail/apparel.html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21–22,25–26,33–34. Independent strategic exercise. Not commissioned by or affiliated with Snitch. No executed campaign results claimed. First Salary is the source’s illustrative theme. I prioritise it as a pilot because it offers a coherent route from life-stage conversation into workwear merchandising. Audience prevalence, budget and product demand require validation.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21–23. Independent strategic exercise. Not commissioned by or affiliated with Snitch. No executed campaign results claimed. The original strategy has four layers. The three recurring creative properties on the next slides execute the first three, while owned channels extend the relationship.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33. Independent strategic exercise. Not commissioned by or affiliated with Snitch. No executed campaign results claimed. Other original themes include first salary, male skincare, changing friendships and changing definitions of success. I would select themes through audience evidence and avoid presenting the brand as a life-advice authority.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33–34. Independent strategic exercise. Not commissioned by or affiliated with Snitch. No executed campaign results claimed. Examples in the source include gifts for parents, rent, travel and personal purchases. They are possibilities, not collected responses. Proposed operating safeguards: consent to reuse submissions, moderation, no inference of sensitive financial traits.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26,34. Independent strategic exercise. Not commissioned by or affiliated with Snitch. No executed campaign results claimed. The source also proposes The 48-Hour Edit, The First-Date Edit and The Moving Out Edit. I would prioritise one theme, then expand based on product discovery and demand rather than launch every property at once.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25,33–34. Independent strategic exercise. Not commissioned by or affiliated with Snitch. No executed campaign results claimed. Execution extension: the exact three-frame copy is my proposed illustration of the source strategy. It earns recognition and participation before the shopping message. I would test whether this framing resonates rather than assume it does.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25–26. Independent strategic exercise. Not commissioned by or affiliated with Snitch. No executed campaign results claimed. The source changes creators’ role from distribution to cultural contribution. Exact briefing steps and disclosure controls are proposed implementation detail. Creator selection would consider audience overlap, story credibility, content quality and cost per qualified visit.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25–27. Independent strategic exercise. Not commissioned by or affiliated with Snitch. No executed campaign results claimed. The channel roles and measures retain the source’s funnel logic. Retail tracking is an implementation proposal and needs store operations and analytics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26,34. Independent strategic exercise. Not commissioned by or affiliated with Snitch. No executed campaign results claimed. Screenshot: site/public/case-visuals/snitch-bag.png, supplied workspace asset, capture date unknown. This bag view does not prove a conversion problem. My proposal tests context-led merchandising against generic category navigation, with inventory and product facts kept consistent.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26,30. Independent strategic exercise. Not commissioned by or affiliated with Snitch. No executed campaign results claimed. The original source proposes useful editorial CRM and complementary recommendations. Delivery gates, service suppressions and preference controls are my proposed implementation detail. Timing requires shipping and engagement data, not arbitrary day-based messages.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26–27. Independent strategic exercise. Not commissioned by or affiliated with Snitch. No executed campaign results claimed. The original source connects cultural themes to physical edits. Handoff deliverables and QR/store-code tracking extend the proposal. No store display or retail campaign has been implemented for this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29–31. Independent strategic exercise. Not commissioned by or affiliated with Snitch. No executed campaign results claimed. The framework keeps content, brand and commercial response separate. Returning contributors and comment quality provide qualitative depth. I would predefine reporting windows, platform metric definitions and cohorts before the 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30. Independent strategic exercise. Not commissioned by or affiliated with Snitch. No executed campaign results claimed. The source proposes these four baseline comparisons. Denominators, controls and randomisation are execution extensions. Organic post comparisons are directional because timing, reach and algorithm effects differ. Randomised CRM and landing-page tests can provide stronger causal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25–31,33–35. Independent strategic exercise. Not commissioned by or affiliated with Snitch. No executed campaign results claimed. The six-week schedule is a proposed execution plan, not a period stated in the source. It produces early directional learning while keeping retention claims separate from short-term response. No production budget or baseline is available, so none is invented.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29–35. Independent strategic exercise. Not commissioned by or affiliated with Snitch. No executed campaign results claimed. These decision rules extend the original content learning loop. I would use evidence from customers and channel behaviour together rather than treat a single performance metric as a verdict.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Jyoti Vashisth, supplied Case Studies new.pdf, pages 16–35. Independent strategic exercise. Not commissioned by or affiliated with Snitch. No executed campaign results claimed. The source includes assistant-facing drafting advice at its end. I have excluded that advice from the portfolio narrative. The deck uses first-person ownership for completed strategy work and conditional language for proposed implementation.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da645b4040f499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976e453370e4bd5" /><Relationship Type="http://schemas.openxmlformats.org/officeDocument/2006/relationships/slideLayout" Target="/ppt/slideLayouts/slideLayout1.xml" Id="R2d450ffab13e4f2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450ffab13e4f2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0168147fa78410d" /><Relationship Type="http://schemas.openxmlformats.org/officeDocument/2006/relationships/image" Target="/ppt/media/image.jpeg" Id="Rabe8e92e47fe4aed" /><Relationship Type="http://schemas.openxmlformats.org/officeDocument/2006/relationships/notesSlide" Target="/ppt/notesSlides/notesSlide1.xml" Id="Rf7f53ba67966499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d20974e40b245a5" /><Relationship Type="http://schemas.openxmlformats.org/officeDocument/2006/relationships/notesSlide" Target="/ppt/notesSlides/notesSlide2.xml" Id="R6b3e5c5aae1f4ae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c7c037fc9334db1" /><Relationship Type="http://schemas.openxmlformats.org/officeDocument/2006/relationships/notesSlide" Target="/ppt/notesSlides/notesSlide3.xml" Id="R16189167b42b47e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01161e1871b4c11" /><Relationship Type="http://schemas.openxmlformats.org/officeDocument/2006/relationships/notesSlide" Target="/ppt/notesSlides/notesSlide4.xml" Id="R1a58487dd31c4bf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86d9d6fc2344bc8" /><Relationship Type="http://schemas.openxmlformats.org/officeDocument/2006/relationships/notesSlide" Target="/ppt/notesSlides/notesSlide5.xml" Id="Rb0143cd182ec484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10bbd5fd46d4ea9" /><Relationship Type="http://schemas.openxmlformats.org/officeDocument/2006/relationships/notesSlide" Target="/ppt/notesSlides/notesSlide6.xml" Id="R1d8b475bce014a6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e13e0feb99e4bd0" /><Relationship Type="http://schemas.openxmlformats.org/officeDocument/2006/relationships/notesSlide" Target="/ppt/notesSlides/notesSlide7.xml" Id="Rdce4f306b37c497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ded995e36b54bc0" /><Relationship Type="http://schemas.openxmlformats.org/officeDocument/2006/relationships/notesSlide" Target="/ppt/notesSlides/notesSlide8.xml" Id="R3b5d5970e6e14ef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f9076dfbf0642ef" /><Relationship Type="http://schemas.openxmlformats.org/officeDocument/2006/relationships/notesSlide" Target="/ppt/notesSlides/notesSlide9.xml" Id="Rb170b219be5d47e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a9f0f4dc62d4daf" /><Relationship Type="http://schemas.openxmlformats.org/officeDocument/2006/relationships/notesSlide" Target="/ppt/notesSlides/notesSlide10.xml" Id="R4d096ccbd4c8424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a88848b99384ab8" /><Relationship Type="http://schemas.openxmlformats.org/officeDocument/2006/relationships/notesSlide" Target="/ppt/notesSlides/notesSlide11.xml" Id="R1fcd4f7986db4fa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3b6006c13094286" /><Relationship Type="http://schemas.openxmlformats.org/officeDocument/2006/relationships/notesSlide" Target="/ppt/notesSlides/notesSlide12.xml" Id="Rab9710358d1a4cf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cdf430870874847" /><Relationship Type="http://schemas.openxmlformats.org/officeDocument/2006/relationships/notesSlide" Target="/ppt/notesSlides/notesSlide13.xml" Id="R9f71dfdac7294dd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cb49bd9466b432b" /><Relationship Type="http://schemas.openxmlformats.org/officeDocument/2006/relationships/image" Target="/ppt/media/image.png" Id="Ree46719173d24100" /><Relationship Type="http://schemas.openxmlformats.org/officeDocument/2006/relationships/notesSlide" Target="/ppt/notesSlides/notesSlide14.xml" Id="R59782e849aff4a7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45ec523784d47be" /><Relationship Type="http://schemas.openxmlformats.org/officeDocument/2006/relationships/notesSlide" Target="/ppt/notesSlides/notesSlide15.xml" Id="Rbdbe309a6b5344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6788034146247a2" /><Relationship Type="http://schemas.openxmlformats.org/officeDocument/2006/relationships/notesSlide" Target="/ppt/notesSlides/notesSlide16.xml" Id="Rf90f39f32a5a41d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36fe8f4033d2405b" /><Relationship Type="http://schemas.openxmlformats.org/officeDocument/2006/relationships/notesSlide" Target="/ppt/notesSlides/notesSlide17.xml" Id="R9f2e0a92012a489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7a567e1d16c496b" /><Relationship Type="http://schemas.openxmlformats.org/officeDocument/2006/relationships/notesSlide" Target="/ppt/notesSlides/notesSlide18.xml" Id="Rf4f8102801fc4bd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8e83faa660e4bb5" /><Relationship Type="http://schemas.openxmlformats.org/officeDocument/2006/relationships/notesSlide" Target="/ppt/notesSlides/notesSlide19.xml" Id="Re881f2d5827e43a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43556c242df41ec" /><Relationship Type="http://schemas.openxmlformats.org/officeDocument/2006/relationships/notesSlide" Target="/ppt/notesSlides/notesSlide20.xml" Id="R28becaa7bcc74b1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67eae3dd5354839" /><Relationship Type="http://schemas.openxmlformats.org/officeDocument/2006/relationships/notesSlide" Target="/ppt/notesSlides/notesSlide21.xml" Id="R52d9a832d6db43c3" /></Relationships>
</file>

<file path=ppt/slides/slide1.xml><?xml version="1.0" encoding="utf-8"?>
<p:sld xmlns:p="http://schemas.openxmlformats.org/presentationml/2006/main">
  <p:cSld>
    <p:bg>
      <p:bgPr>
        <a:solidFill xmlns:a="http://schemas.openxmlformats.org/drawingml/2006/main">
          <a:srgbClr val="171717"/>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be8e92e47fe4aed"/>
          <a:srcRect xmlns:a="http://schemas.openxmlformats.org/drawingml/2006/main" l="0" t="1417" r="0" b="1417"/>
          <a:stretch xmlns:a="http://schemas.openxmlformats.org/drawingml/2006/main">
            <a:fillRect l="0" t="0" r="0" b="0"/>
          </a:stretch>
        </p:blipFill>
        <p:spPr>
          <a:xfrm xmlns:a="http://schemas.openxmlformats.org/drawingml/2006/main">
            <a:off x="7486650" y="0"/>
            <a:ext cx="470535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8BEB365-42D7-4E09-809C-7DC937053580}"/>
              </a:ext>
            </a:extLst>
          </p:cNvPr>
          <p:cNvSpPr>
            <a:spLocks xmlns:a="http://schemas.openxmlformats.org/drawingml/2006/main" noGrp="1"/>
          </p:cNvSpPr>
          <p:nvPr/>
        </p:nvSpPr>
        <p:spPr>
          <a:xfrm xmlns:a="http://schemas.openxmlformats.org/drawingml/2006/main">
            <a:off x="571500" y="485775"/>
            <a:ext cx="619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INDEPENDENT BRAND STRATEGY</a:t>
            </a:r>
          </a:p>
        </p:txBody>
      </p:sp>
      <p:sp>
        <p:nvSpPr>
          <p:cNvPr id="3" name="">
            <a:extLst xmlns:a="http://schemas.openxmlformats.org/drawingml/2006/main">
              <a:ext uri="{FF2B5EF4-FFF2-40B4-BE49-F238E27FC236}">
                <a16:creationId xmlns:a16="http://schemas.microsoft.com/office/drawing/2014/main" id="{4C64BD65-DD8A-4CF2-A869-48E0934C1869}"/>
              </a:ext>
            </a:extLst>
          </p:cNvPr>
          <p:cNvSpPr>
            <a:spLocks xmlns:a="http://schemas.openxmlformats.org/drawingml/2006/main" noGrp="1"/>
          </p:cNvSpPr>
          <p:nvPr/>
        </p:nvSpPr>
        <p:spPr>
          <a:xfrm xmlns:a="http://schemas.openxmlformats.org/drawingml/2006/main">
            <a:off x="514350" y="1152525"/>
            <a:ext cx="68103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7500" b="1">
                <a:solidFill>
                  <a:srgbClr val="F3F0E7"/>
                </a:solidFill>
                <a:latin typeface="Arial"/>
                <a:ea typeface="Arial"/>
                <a:cs typeface="Arial"/>
              </a:defRPr>
            </a:pPr>
            <a:r>
              <a:rPr sz="7500" b="1">
                <a:solidFill>
                  <a:srgbClr val="F3F0E7"/>
                </a:solidFill>
                <a:latin typeface="Arial"/>
                <a:ea typeface="Arial"/>
                <a:cs typeface="Arial"/>
              </a:rPr>
              <a:t>SNITCH</a:t>
            </a:r>
          </a:p>
        </p:txBody>
      </p:sp>
      <p:sp>
        <p:nvSpPr>
          <p:cNvPr id="4" name="">
            <a:extLst xmlns:a="http://schemas.openxmlformats.org/drawingml/2006/main">
              <a:ext uri="{FF2B5EF4-FFF2-40B4-BE49-F238E27FC236}">
                <a16:creationId xmlns:a16="http://schemas.microsoft.com/office/drawing/2014/main" id="{757F7923-9BD1-4988-B40A-AC65422C24CD}"/>
              </a:ext>
            </a:extLst>
          </p:cNvPr>
          <p:cNvSpPr>
            <a:spLocks xmlns:a="http://schemas.openxmlformats.org/drawingml/2006/main" noGrp="1"/>
          </p:cNvSpPr>
          <p:nvPr/>
        </p:nvSpPr>
        <p:spPr>
          <a:xfrm xmlns:a="http://schemas.openxmlformats.org/drawingml/2006/main">
            <a:off x="552450" y="2476500"/>
            <a:ext cx="6762750" cy="2228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7050" b="1">
                <a:solidFill>
                  <a:srgbClr val="F3F0E7"/>
                </a:solidFill>
                <a:latin typeface="Arial"/>
                <a:ea typeface="Arial"/>
                <a:cs typeface="Arial"/>
              </a:defRPr>
            </a:pPr>
            <a:r>
              <a:rPr sz="7050" b="1">
                <a:solidFill>
                  <a:srgbClr val="F3F0E7"/>
                </a:solidFill>
                <a:latin typeface="Arial"/>
                <a:ea typeface="Arial"/>
                <a:cs typeface="Arial"/>
              </a:rPr>
              <a:t>Beyond</a:t>
            </a:r>
          </a:p>
          <a:p xmlns:a="http://schemas.openxmlformats.org/drawingml/2006/main">
            <a:pPr>
              <a:defRPr sz="7050" b="1">
                <a:solidFill>
                  <a:srgbClr val="F3F0E7"/>
                </a:solidFill>
                <a:latin typeface="Arial"/>
                <a:ea typeface="Arial"/>
                <a:cs typeface="Arial"/>
              </a:defRPr>
            </a:pPr>
            <a:r>
              <a:rPr sz="7050" b="1">
                <a:solidFill>
                  <a:srgbClr val="F3F0E7"/>
                </a:solidFill>
                <a:latin typeface="Arial"/>
                <a:ea typeface="Arial"/>
                <a:cs typeface="Arial"/>
              </a:rPr>
              <a:t>the drop</a:t>
            </a:r>
          </a:p>
        </p:txBody>
      </p:sp>
      <p:sp>
        <p:nvSpPr>
          <p:cNvPr id="5" name="">
            <a:extLst xmlns:a="http://schemas.openxmlformats.org/drawingml/2006/main">
              <a:ext uri="{FF2B5EF4-FFF2-40B4-BE49-F238E27FC236}">
                <a16:creationId xmlns:a16="http://schemas.microsoft.com/office/drawing/2014/main" id="{D54011BB-6887-4519-8267-C959C76CB660}"/>
              </a:ext>
            </a:extLst>
          </p:cNvPr>
          <p:cNvSpPr>
            <a:spLocks xmlns:a="http://schemas.openxmlformats.org/drawingml/2006/main" noGrp="1"/>
          </p:cNvSpPr>
          <p:nvPr/>
        </p:nvSpPr>
        <p:spPr>
          <a:xfrm xmlns:a="http://schemas.openxmlformats.org/drawingml/2006/main">
            <a:off x="590550" y="5067300"/>
            <a:ext cx="604837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F3F0E7"/>
                </a:solidFill>
                <a:latin typeface="Arial"/>
                <a:ea typeface="Arial"/>
                <a:cs typeface="Arial"/>
              </a:defRPr>
            </a:pPr>
            <a:r>
              <a:rPr sz="2100" b="0">
                <a:solidFill>
                  <a:srgbClr val="F3F0E7"/>
                </a:solidFill>
                <a:latin typeface="Arial"/>
                <a:ea typeface="Arial"/>
                <a:cs typeface="Arial"/>
              </a:rPr>
              <a:t>A content strategy for demand</a:t>
            </a:r>
          </a:p>
          <a:p xmlns:a="http://schemas.openxmlformats.org/drawingml/2006/main">
            <a:pPr>
              <a:defRPr sz="2100" b="0">
                <a:solidFill>
                  <a:srgbClr val="F3F0E7"/>
                </a:solidFill>
                <a:latin typeface="Arial"/>
                <a:ea typeface="Arial"/>
                <a:cs typeface="Arial"/>
              </a:defRPr>
            </a:pPr>
            <a:r>
              <a:rPr sz="2100" b="0">
                <a:solidFill>
                  <a:srgbClr val="F3F0E7"/>
                </a:solidFill>
                <a:latin typeface="Arial"/>
                <a:ea typeface="Arial"/>
                <a:cs typeface="Arial"/>
              </a:rPr>
              <a:t>between product launches</a:t>
            </a:r>
          </a:p>
        </p:txBody>
      </p:sp>
      <p:sp>
        <p:nvSpPr>
          <p:cNvPr id="6" name="">
            <a:extLst xmlns:a="http://schemas.openxmlformats.org/drawingml/2006/main">
              <a:ext uri="{FF2B5EF4-FFF2-40B4-BE49-F238E27FC236}">
                <a16:creationId xmlns:a16="http://schemas.microsoft.com/office/drawing/2014/main" id="{F0C48AE3-3527-47CB-AB93-3F115C0EAC83}"/>
              </a:ext>
            </a:extLst>
          </p:cNvPr>
          <p:cNvSpPr>
            <a:spLocks xmlns:a="http://schemas.openxmlformats.org/drawingml/2006/main" noGrp="1"/>
          </p:cNvSpPr>
          <p:nvPr/>
        </p:nvSpPr>
        <p:spPr>
          <a:xfrm xmlns:a="http://schemas.openxmlformats.org/drawingml/2006/main">
            <a:off x="590550" y="6210300"/>
            <a:ext cx="5619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00" b="1">
                <a:solidFill>
                  <a:srgbClr val="FF5B35"/>
                </a:solidFill>
                <a:latin typeface="Arial"/>
                <a:ea typeface="Arial"/>
                <a:cs typeface="Arial"/>
              </a:defRPr>
            </a:pPr>
            <a:r>
              <a:rPr sz="1500" b="1">
                <a:solidFill>
                  <a:srgbClr val="FF5B35"/>
                </a:solidFill>
                <a:latin typeface="Arial"/>
                <a:ea typeface="Arial"/>
                <a:cs typeface="Arial"/>
              </a:rPr>
              <a:t>Jyoti Vashisth</a:t>
            </a:r>
          </a:p>
        </p:txBody>
      </p:sp>
    </p:spTree>
    <p:extLst>
      <p:ext uri="{BB962C8B-B14F-4D97-AF65-F5344CB8AC3E}">
        <p14:creationId xmlns:p14="http://schemas.microsoft.com/office/powerpoint/2010/main" val="630946849"/>
      </p:ext>
    </p:extLst>
  </p:cSld>
</p:sld>
</file>

<file path=ppt/slides/slide2.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A34CADD-517E-4B35-9870-19D50B12BDB7}"/>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2C4DC2F6-DE4E-4F29-936F-AAB6B7274A46}"/>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TL;DR</a:t>
            </a:r>
          </a:p>
        </p:txBody>
      </p:sp>
      <p:sp>
        <p:nvSpPr>
          <p:cNvPr id="3" name="">
            <a:extLst xmlns:a="http://schemas.openxmlformats.org/drawingml/2006/main">
              <a:ext uri="{FF2B5EF4-FFF2-40B4-BE49-F238E27FC236}">
                <a16:creationId xmlns:a16="http://schemas.microsoft.com/office/drawing/2014/main" id="{3CF4BDA6-F693-4BED-B708-9F637A214FAA}"/>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02</a:t>
            </a:r>
          </a:p>
        </p:txBody>
      </p:sp>
      <p:sp>
        <p:nvSpPr>
          <p:cNvPr id="4" name="">
            <a:extLst xmlns:a="http://schemas.openxmlformats.org/drawingml/2006/main">
              <a:ext uri="{FF2B5EF4-FFF2-40B4-BE49-F238E27FC236}">
                <a16:creationId xmlns:a16="http://schemas.microsoft.com/office/drawing/2014/main" id="{D36E0E2A-8C19-4F42-8859-7EEA4985A66E}"/>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F615E86-B72C-4771-BF99-4081AF95FDA6}"/>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The strategy in 30 seconds</a:t>
            </a:r>
          </a:p>
        </p:txBody>
      </p:sp>
      <p:sp>
        <p:nvSpPr>
          <p:cNvPr id="6" name="">
            <a:extLst xmlns:a="http://schemas.openxmlformats.org/drawingml/2006/main">
              <a:ext uri="{FF2B5EF4-FFF2-40B4-BE49-F238E27FC236}">
                <a16:creationId xmlns:a16="http://schemas.microsoft.com/office/drawing/2014/main" id="{F1B76F44-5C22-449C-A559-841BBDD3B781}"/>
              </a:ext>
            </a:extLst>
          </p:cNvPr>
          <p:cNvSpPr>
            <a:spLocks xmlns:a="http://schemas.openxmlformats.org/drawingml/2006/main" noGrp="1"/>
          </p:cNvSpPr>
          <p:nvPr/>
        </p:nvSpPr>
        <p:spPr>
          <a:xfrm xmlns:a="http://schemas.openxmlformats.org/drawingml/2006/main">
            <a:off x="590550" y="202882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MY AUDIT</a:t>
            </a:r>
          </a:p>
        </p:txBody>
      </p:sp>
      <p:sp>
        <p:nvSpPr>
          <p:cNvPr id="7" name="">
            <a:extLst xmlns:a="http://schemas.openxmlformats.org/drawingml/2006/main">
              <a:ext uri="{FF2B5EF4-FFF2-40B4-BE49-F238E27FC236}">
                <a16:creationId xmlns:a16="http://schemas.microsoft.com/office/drawing/2014/main" id="{B90C14E0-0EA8-409F-8CD0-9C35E5BB34D6}"/>
              </a:ext>
            </a:extLst>
          </p:cNvPr>
          <p:cNvSpPr>
            <a:spLocks xmlns:a="http://schemas.openxmlformats.org/drawingml/2006/main" noGrp="1"/>
          </p:cNvSpPr>
          <p:nvPr/>
        </p:nvSpPr>
        <p:spPr>
          <a:xfrm xmlns:a="http://schemas.openxmlformats.org/drawingml/2006/main">
            <a:off x="3143250" y="1981200"/>
            <a:ext cx="8286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Snitch makes new products worth noticing. I saw room for stronger brand meaning between launches.</a:t>
            </a:r>
          </a:p>
        </p:txBody>
      </p:sp>
      <p:sp>
        <p:nvSpPr>
          <p:cNvPr id="8" name="">
            <a:extLst xmlns:a="http://schemas.openxmlformats.org/drawingml/2006/main">
              <a:ext uri="{FF2B5EF4-FFF2-40B4-BE49-F238E27FC236}">
                <a16:creationId xmlns:a16="http://schemas.microsoft.com/office/drawing/2014/main" id="{AF2E013F-72EB-4974-9303-B52C39DA7522}"/>
              </a:ext>
            </a:extLst>
          </p:cNvPr>
          <p:cNvSpPr>
            <a:spLocks xmlns:a="http://schemas.openxmlformats.org/drawingml/2006/main" noGrp="1"/>
          </p:cNvSpPr>
          <p:nvPr/>
        </p:nvSpPr>
        <p:spPr>
          <a:xfrm xmlns:a="http://schemas.openxmlformats.org/drawingml/2006/main">
            <a:off x="590550" y="275272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B3E0FE9-6C3E-4964-938A-A844E3AB72B4}"/>
              </a:ext>
            </a:extLst>
          </p:cNvPr>
          <p:cNvSpPr>
            <a:spLocks xmlns:a="http://schemas.openxmlformats.org/drawingml/2006/main" noGrp="1"/>
          </p:cNvSpPr>
          <p:nvPr/>
        </p:nvSpPr>
        <p:spPr>
          <a:xfrm xmlns:a="http://schemas.openxmlformats.org/drawingml/2006/main">
            <a:off x="590550" y="290512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MY PROPOSAL</a:t>
            </a:r>
          </a:p>
        </p:txBody>
      </p:sp>
      <p:sp>
        <p:nvSpPr>
          <p:cNvPr id="10" name="">
            <a:extLst xmlns:a="http://schemas.openxmlformats.org/drawingml/2006/main">
              <a:ext uri="{FF2B5EF4-FFF2-40B4-BE49-F238E27FC236}">
                <a16:creationId xmlns:a16="http://schemas.microsoft.com/office/drawing/2014/main" id="{B836B9E2-A08E-40C3-B566-A465FE7D5F44}"/>
              </a:ext>
            </a:extLst>
          </p:cNvPr>
          <p:cNvSpPr>
            <a:spLocks xmlns:a="http://schemas.openxmlformats.org/drawingml/2006/main" noGrp="1"/>
          </p:cNvSpPr>
          <p:nvPr/>
        </p:nvSpPr>
        <p:spPr>
          <a:xfrm xmlns:a="http://schemas.openxmlformats.org/drawingml/2006/main">
            <a:off x="3143250" y="2857500"/>
            <a:ext cx="8286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I connected cultural stories with community participation, contextual shopping and owned relationships.</a:t>
            </a:r>
          </a:p>
        </p:txBody>
      </p:sp>
      <p:sp>
        <p:nvSpPr>
          <p:cNvPr id="11" name="">
            <a:extLst xmlns:a="http://schemas.openxmlformats.org/drawingml/2006/main">
              <a:ext uri="{FF2B5EF4-FFF2-40B4-BE49-F238E27FC236}">
                <a16:creationId xmlns:a16="http://schemas.microsoft.com/office/drawing/2014/main" id="{8C3CD65A-289A-4DE0-AA55-DB41618ED910}"/>
              </a:ext>
            </a:extLst>
          </p:cNvPr>
          <p:cNvSpPr>
            <a:spLocks xmlns:a="http://schemas.openxmlformats.org/drawingml/2006/main" noGrp="1"/>
          </p:cNvSpPr>
          <p:nvPr/>
        </p:nvSpPr>
        <p:spPr>
          <a:xfrm xmlns:a="http://schemas.openxmlformats.org/drawingml/2006/main">
            <a:off x="590550" y="362902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01A2084-0A17-4C49-993E-B1BF75E9B6DB}"/>
              </a:ext>
            </a:extLst>
          </p:cNvPr>
          <p:cNvSpPr>
            <a:spLocks xmlns:a="http://schemas.openxmlformats.org/drawingml/2006/main" noGrp="1"/>
          </p:cNvSpPr>
          <p:nvPr/>
        </p:nvSpPr>
        <p:spPr>
          <a:xfrm xmlns:a="http://schemas.openxmlformats.org/drawingml/2006/main">
            <a:off x="590550" y="378142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MY EXECUTION PLAN</a:t>
            </a:r>
          </a:p>
        </p:txBody>
      </p:sp>
      <p:sp>
        <p:nvSpPr>
          <p:cNvPr id="13" name="">
            <a:extLst xmlns:a="http://schemas.openxmlformats.org/drawingml/2006/main">
              <a:ext uri="{FF2B5EF4-FFF2-40B4-BE49-F238E27FC236}">
                <a16:creationId xmlns:a16="http://schemas.microsoft.com/office/drawing/2014/main" id="{31BB8EC8-A23F-48B1-82A4-3E42381B29DE}"/>
              </a:ext>
            </a:extLst>
          </p:cNvPr>
          <p:cNvSpPr>
            <a:spLocks xmlns:a="http://schemas.openxmlformats.org/drawingml/2006/main" noGrp="1"/>
          </p:cNvSpPr>
          <p:nvPr/>
        </p:nvSpPr>
        <p:spPr>
          <a:xfrm xmlns:a="http://schemas.openxmlformats.org/drawingml/2006/main">
            <a:off x="3143250" y="3733800"/>
            <a:ext cx="8286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Three recurring concepts, five channel roles and a worked First Salary campaign.</a:t>
            </a:r>
          </a:p>
        </p:txBody>
      </p:sp>
      <p:sp>
        <p:nvSpPr>
          <p:cNvPr id="14" name="">
            <a:extLst xmlns:a="http://schemas.openxmlformats.org/drawingml/2006/main">
              <a:ext uri="{FF2B5EF4-FFF2-40B4-BE49-F238E27FC236}">
                <a16:creationId xmlns:a16="http://schemas.microsoft.com/office/drawing/2014/main" id="{DDE36CCC-ADD1-4869-95E5-51641E34FE92}"/>
              </a:ext>
            </a:extLst>
          </p:cNvPr>
          <p:cNvSpPr>
            <a:spLocks xmlns:a="http://schemas.openxmlformats.org/drawingml/2006/main" noGrp="1"/>
          </p:cNvSpPr>
          <p:nvPr/>
        </p:nvSpPr>
        <p:spPr>
          <a:xfrm xmlns:a="http://schemas.openxmlformats.org/drawingml/2006/main">
            <a:off x="590550" y="450532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95FB975-99AF-4CD5-9D0E-13C940270E0A}"/>
              </a:ext>
            </a:extLst>
          </p:cNvPr>
          <p:cNvSpPr>
            <a:spLocks xmlns:a="http://schemas.openxmlformats.org/drawingml/2006/main" noGrp="1"/>
          </p:cNvSpPr>
          <p:nvPr/>
        </p:nvSpPr>
        <p:spPr>
          <a:xfrm xmlns:a="http://schemas.openxmlformats.org/drawingml/2006/main">
            <a:off x="590550" y="465772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MY TEST</a:t>
            </a:r>
          </a:p>
        </p:txBody>
      </p:sp>
      <p:sp>
        <p:nvSpPr>
          <p:cNvPr id="16" name="">
            <a:extLst xmlns:a="http://schemas.openxmlformats.org/drawingml/2006/main">
              <a:ext uri="{FF2B5EF4-FFF2-40B4-BE49-F238E27FC236}">
                <a16:creationId xmlns:a16="http://schemas.microsoft.com/office/drawing/2014/main" id="{CABBDEB4-0A95-4153-AB27-B84C4CCB6D66}"/>
              </a:ext>
            </a:extLst>
          </p:cNvPr>
          <p:cNvSpPr>
            <a:spLocks xmlns:a="http://schemas.openxmlformats.org/drawingml/2006/main" noGrp="1"/>
          </p:cNvSpPr>
          <p:nvPr/>
        </p:nvSpPr>
        <p:spPr>
          <a:xfrm xmlns:a="http://schemas.openxmlformats.org/drawingml/2006/main">
            <a:off x="3143250" y="4610100"/>
            <a:ext cx="82867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Compare behaviour with existing content. I would judge repeat attention and commercial value together.</a:t>
            </a:r>
          </a:p>
        </p:txBody>
      </p:sp>
      <p:sp>
        <p:nvSpPr>
          <p:cNvPr id="17" name="">
            <a:extLst xmlns:a="http://schemas.openxmlformats.org/drawingml/2006/main">
              <a:ext uri="{FF2B5EF4-FFF2-40B4-BE49-F238E27FC236}">
                <a16:creationId xmlns:a16="http://schemas.microsoft.com/office/drawing/2014/main" id="{22465F83-9757-4634-B200-9D7EBE250F86}"/>
              </a:ext>
            </a:extLst>
          </p:cNvPr>
          <p:cNvSpPr>
            <a:spLocks xmlns:a="http://schemas.openxmlformats.org/drawingml/2006/main" noGrp="1"/>
          </p:cNvSpPr>
          <p:nvPr/>
        </p:nvSpPr>
        <p:spPr>
          <a:xfrm xmlns:a="http://schemas.openxmlformats.org/drawingml/2006/main">
            <a:off x="590550" y="538162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90C1F37-8A58-43D0-81E6-7E49EA373399}"/>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46D9AC56-CDC4-45D7-8F8A-B231351D1F5E}"/>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Independent exercise. The campaign examples are proposals, not completed Snitch work.</a:t>
            </a:r>
          </a:p>
        </p:txBody>
      </p:sp>
    </p:spTree>
    <p:extLst>
      <p:ext uri="{BB962C8B-B14F-4D97-AF65-F5344CB8AC3E}">
        <p14:creationId xmlns:p14="http://schemas.microsoft.com/office/powerpoint/2010/main" val="360063523"/>
      </p:ext>
    </p:extLst>
  </p:cSld>
</p:sld>
</file>

<file path=ppt/slides/slide3.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0EE5DCF-B9D9-44B2-A7C3-B911C27497C0}"/>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DA299587-2266-49D1-9C93-0C500645500D}"/>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CONTENT AUDIT</a:t>
            </a:r>
          </a:p>
        </p:txBody>
      </p:sp>
      <p:sp>
        <p:nvSpPr>
          <p:cNvPr id="3" name="">
            <a:extLst xmlns:a="http://schemas.openxmlformats.org/drawingml/2006/main">
              <a:ext uri="{FF2B5EF4-FFF2-40B4-BE49-F238E27FC236}">
                <a16:creationId xmlns:a16="http://schemas.microsoft.com/office/drawing/2014/main" id="{9B4C1909-8CC2-49F7-8084-C73AA0D8F79F}"/>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03</a:t>
            </a:r>
          </a:p>
        </p:txBody>
      </p:sp>
      <p:sp>
        <p:nvSpPr>
          <p:cNvPr id="4" name="">
            <a:extLst xmlns:a="http://schemas.openxmlformats.org/drawingml/2006/main">
              <a:ext uri="{FF2B5EF4-FFF2-40B4-BE49-F238E27FC236}">
                <a16:creationId xmlns:a16="http://schemas.microsoft.com/office/drawing/2014/main" id="{14A68F76-2983-4B5C-AC6B-08242808669E}"/>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930C3CE-6A16-48B8-B489-4E21FD82A49D}"/>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What I found in the original audit</a:t>
            </a:r>
          </a:p>
        </p:txBody>
      </p:sp>
      <p:sp>
        <p:nvSpPr>
          <p:cNvPr id="6" name="">
            <a:extLst xmlns:a="http://schemas.openxmlformats.org/drawingml/2006/main">
              <a:ext uri="{FF2B5EF4-FFF2-40B4-BE49-F238E27FC236}">
                <a16:creationId xmlns:a16="http://schemas.microsoft.com/office/drawing/2014/main" id="{D5272829-C1BF-47D6-A853-628ABFAD638F}"/>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My outside-in observations of the existing content engine</a:t>
            </a:r>
          </a:p>
        </p:txBody>
      </p:sp>
      <p:sp>
        <p:nvSpPr>
          <p:cNvPr id="7" name="">
            <a:extLst xmlns:a="http://schemas.openxmlformats.org/drawingml/2006/main">
              <a:ext uri="{FF2B5EF4-FFF2-40B4-BE49-F238E27FC236}">
                <a16:creationId xmlns:a16="http://schemas.microsoft.com/office/drawing/2014/main" id="{F1AA3730-3E5B-4A3B-B78A-E747C311DEAE}"/>
              </a:ext>
            </a:extLst>
          </p:cNvPr>
          <p:cNvSpPr>
            <a:spLocks xmlns:a="http://schemas.openxmlformats.org/drawingml/2006/main" noGrp="1"/>
          </p:cNvSpPr>
          <p:nvPr/>
        </p:nvSpPr>
        <p:spPr>
          <a:xfrm xmlns:a="http://schemas.openxmlformats.org/drawingml/2006/main">
            <a:off x="590550" y="220980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FRIDAY DROPS</a:t>
            </a:r>
          </a:p>
        </p:txBody>
      </p:sp>
      <p:sp>
        <p:nvSpPr>
          <p:cNvPr id="8" name="">
            <a:extLst xmlns:a="http://schemas.openxmlformats.org/drawingml/2006/main">
              <a:ext uri="{FF2B5EF4-FFF2-40B4-BE49-F238E27FC236}">
                <a16:creationId xmlns:a16="http://schemas.microsoft.com/office/drawing/2014/main" id="{D9C67979-30DC-45D9-8E44-7FCA9F94D7A1}"/>
              </a:ext>
            </a:extLst>
          </p:cNvPr>
          <p:cNvSpPr>
            <a:spLocks xmlns:a="http://schemas.openxmlformats.org/drawingml/2006/main" noGrp="1"/>
          </p:cNvSpPr>
          <p:nvPr/>
        </p:nvSpPr>
        <p:spPr>
          <a:xfrm xmlns:a="http://schemas.openxmlformats.org/drawingml/2006/main">
            <a:off x="3143250" y="2162175"/>
            <a:ext cx="828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A recurring release format creates a reason to check back. I would preserve that audience habit.</a:t>
            </a:r>
          </a:p>
        </p:txBody>
      </p:sp>
      <p:sp>
        <p:nvSpPr>
          <p:cNvPr id="9" name="">
            <a:extLst xmlns:a="http://schemas.openxmlformats.org/drawingml/2006/main">
              <a:ext uri="{FF2B5EF4-FFF2-40B4-BE49-F238E27FC236}">
                <a16:creationId xmlns:a16="http://schemas.microsoft.com/office/drawing/2014/main" id="{2679C0BF-ADD1-4A05-AEA3-B2178F819526}"/>
              </a:ext>
            </a:extLst>
          </p:cNvPr>
          <p:cNvSpPr>
            <a:spLocks xmlns:a="http://schemas.openxmlformats.org/drawingml/2006/main" noGrp="1"/>
          </p:cNvSpPr>
          <p:nvPr/>
        </p:nvSpPr>
        <p:spPr>
          <a:xfrm xmlns:a="http://schemas.openxmlformats.org/drawingml/2006/main">
            <a:off x="590550" y="289560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D412467-3A57-45B1-81D9-5239108B1A5B}"/>
              </a:ext>
            </a:extLst>
          </p:cNvPr>
          <p:cNvSpPr>
            <a:spLocks xmlns:a="http://schemas.openxmlformats.org/drawingml/2006/main" noGrp="1"/>
          </p:cNvSpPr>
          <p:nvPr/>
        </p:nvSpPr>
        <p:spPr>
          <a:xfrm xmlns:a="http://schemas.openxmlformats.org/drawingml/2006/main">
            <a:off x="590550" y="304800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CAMPAIGN WORLDS</a:t>
            </a:r>
          </a:p>
        </p:txBody>
      </p:sp>
      <p:sp>
        <p:nvSpPr>
          <p:cNvPr id="11" name="">
            <a:extLst xmlns:a="http://schemas.openxmlformats.org/drawingml/2006/main">
              <a:ext uri="{FF2B5EF4-FFF2-40B4-BE49-F238E27FC236}">
                <a16:creationId xmlns:a16="http://schemas.microsoft.com/office/drawing/2014/main" id="{9059726B-AAB4-4A39-AC55-EA0FF615C44A}"/>
              </a:ext>
            </a:extLst>
          </p:cNvPr>
          <p:cNvSpPr>
            <a:spLocks xmlns:a="http://schemas.openxmlformats.org/drawingml/2006/main" noGrp="1"/>
          </p:cNvSpPr>
          <p:nvPr/>
        </p:nvSpPr>
        <p:spPr>
          <a:xfrm xmlns:a="http://schemas.openxmlformats.org/drawingml/2006/main">
            <a:off x="3143250" y="3000375"/>
            <a:ext cx="828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Collections use visual worlds and characters. Product announcements already have creative distinction.</a:t>
            </a:r>
          </a:p>
        </p:txBody>
      </p:sp>
      <p:sp>
        <p:nvSpPr>
          <p:cNvPr id="12" name="">
            <a:extLst xmlns:a="http://schemas.openxmlformats.org/drawingml/2006/main">
              <a:ext uri="{FF2B5EF4-FFF2-40B4-BE49-F238E27FC236}">
                <a16:creationId xmlns:a16="http://schemas.microsoft.com/office/drawing/2014/main" id="{D5B88BDA-C1F3-48D3-92F1-FFBE2DCF8F6B}"/>
              </a:ext>
            </a:extLst>
          </p:cNvPr>
          <p:cNvSpPr>
            <a:spLocks xmlns:a="http://schemas.openxmlformats.org/drawingml/2006/main" noGrp="1"/>
          </p:cNvSpPr>
          <p:nvPr/>
        </p:nvSpPr>
        <p:spPr>
          <a:xfrm xmlns:a="http://schemas.openxmlformats.org/drawingml/2006/main">
            <a:off x="590550" y="373380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727F6FE-5085-48CC-9E6C-6708CA649246}"/>
              </a:ext>
            </a:extLst>
          </p:cNvPr>
          <p:cNvSpPr>
            <a:spLocks xmlns:a="http://schemas.openxmlformats.org/drawingml/2006/main" noGrp="1"/>
          </p:cNvSpPr>
          <p:nvPr/>
        </p:nvSpPr>
        <p:spPr>
          <a:xfrm xmlns:a="http://schemas.openxmlformats.org/drawingml/2006/main">
            <a:off x="590550" y="388620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CULTURAL ENTRY POINTS</a:t>
            </a:r>
          </a:p>
        </p:txBody>
      </p:sp>
      <p:sp>
        <p:nvSpPr>
          <p:cNvPr id="14" name="">
            <a:extLst xmlns:a="http://schemas.openxmlformats.org/drawingml/2006/main">
              <a:ext uri="{FF2B5EF4-FFF2-40B4-BE49-F238E27FC236}">
                <a16:creationId xmlns:a16="http://schemas.microsoft.com/office/drawing/2014/main" id="{E46CAC93-A77E-457F-9CB6-054D2C818956}"/>
              </a:ext>
            </a:extLst>
          </p:cNvPr>
          <p:cNvSpPr>
            <a:spLocks xmlns:a="http://schemas.openxmlformats.org/drawingml/2006/main" noGrp="1"/>
          </p:cNvSpPr>
          <p:nvPr/>
        </p:nvSpPr>
        <p:spPr>
          <a:xfrm xmlns:a="http://schemas.openxmlformats.org/drawingml/2006/main">
            <a:off x="3143250" y="3838575"/>
            <a:ext cx="828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Work, travel, festivals and humour make commercial messages easier to engage with.</a:t>
            </a:r>
          </a:p>
        </p:txBody>
      </p:sp>
      <p:sp>
        <p:nvSpPr>
          <p:cNvPr id="15" name="">
            <a:extLst xmlns:a="http://schemas.openxmlformats.org/drawingml/2006/main">
              <a:ext uri="{FF2B5EF4-FFF2-40B4-BE49-F238E27FC236}">
                <a16:creationId xmlns:a16="http://schemas.microsoft.com/office/drawing/2014/main" id="{D952894C-5D30-467E-8302-5A549429BE61}"/>
              </a:ext>
            </a:extLst>
          </p:cNvPr>
          <p:cNvSpPr>
            <a:spLocks xmlns:a="http://schemas.openxmlformats.org/drawingml/2006/main" noGrp="1"/>
          </p:cNvSpPr>
          <p:nvPr/>
        </p:nvSpPr>
        <p:spPr>
          <a:xfrm xmlns:a="http://schemas.openxmlformats.org/drawingml/2006/main">
            <a:off x="590550" y="457200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E1B74856-CA7F-4A26-BCFC-BE1496173269}"/>
              </a:ext>
            </a:extLst>
          </p:cNvPr>
          <p:cNvSpPr>
            <a:spLocks xmlns:a="http://schemas.openxmlformats.org/drawingml/2006/main" noGrp="1"/>
          </p:cNvSpPr>
          <p:nvPr/>
        </p:nvSpPr>
        <p:spPr>
          <a:xfrm xmlns:a="http://schemas.openxmlformats.org/drawingml/2006/main">
            <a:off x="590550" y="472440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THE OPEN QUESTION</a:t>
            </a:r>
          </a:p>
        </p:txBody>
      </p:sp>
      <p:sp>
        <p:nvSpPr>
          <p:cNvPr id="17" name="">
            <a:extLst xmlns:a="http://schemas.openxmlformats.org/drawingml/2006/main">
              <a:ext uri="{FF2B5EF4-FFF2-40B4-BE49-F238E27FC236}">
                <a16:creationId xmlns:a16="http://schemas.microsoft.com/office/drawing/2014/main" id="{74F2A29C-D58B-4E09-AD68-9AF555FD6D21}"/>
              </a:ext>
            </a:extLst>
          </p:cNvPr>
          <p:cNvSpPr>
            <a:spLocks xmlns:a="http://schemas.openxmlformats.org/drawingml/2006/main" noGrp="1"/>
          </p:cNvSpPr>
          <p:nvPr/>
        </p:nvSpPr>
        <p:spPr>
          <a:xfrm xmlns:a="http://schemas.openxmlformats.org/drawingml/2006/main">
            <a:off x="3143250" y="4676775"/>
            <a:ext cx="8286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Would customers recognise a consistent Snitch perspective even when no new collection is launching?</a:t>
            </a:r>
          </a:p>
        </p:txBody>
      </p:sp>
      <p:sp>
        <p:nvSpPr>
          <p:cNvPr id="18" name="">
            <a:extLst xmlns:a="http://schemas.openxmlformats.org/drawingml/2006/main">
              <a:ext uri="{FF2B5EF4-FFF2-40B4-BE49-F238E27FC236}">
                <a16:creationId xmlns:a16="http://schemas.microsoft.com/office/drawing/2014/main" id="{84F0A631-CAF6-4BA8-862A-DCB6493D6CD3}"/>
              </a:ext>
            </a:extLst>
          </p:cNvPr>
          <p:cNvSpPr>
            <a:spLocks xmlns:a="http://schemas.openxmlformats.org/drawingml/2006/main" noGrp="1"/>
          </p:cNvSpPr>
          <p:nvPr/>
        </p:nvSpPr>
        <p:spPr>
          <a:xfrm xmlns:a="http://schemas.openxmlformats.org/drawingml/2006/main">
            <a:off x="590550" y="541020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A99786E1-E4BA-4AED-9956-B59B295925A6}"/>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93B894C5-89F4-4845-B1D1-13A635812F70}"/>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The opportunity I identified: give audiences a reason to engage between purchases.</a:t>
            </a:r>
          </a:p>
        </p:txBody>
      </p:sp>
    </p:spTree>
    <p:extLst>
      <p:ext uri="{BB962C8B-B14F-4D97-AF65-F5344CB8AC3E}">
        <p14:creationId xmlns:p14="http://schemas.microsoft.com/office/powerpoint/2010/main" val="2119465628"/>
      </p:ext>
    </p:extLst>
  </p:cSld>
</p:sld>
</file>

<file path=ppt/slides/slide4.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C89E35B-497E-49E1-8181-270B8445830B}"/>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31FEBC13-A234-4A33-A673-C121B74F3ED5}"/>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BUSINESS CONTEXT</a:t>
            </a:r>
          </a:p>
        </p:txBody>
      </p:sp>
      <p:sp>
        <p:nvSpPr>
          <p:cNvPr id="3" name="">
            <a:extLst xmlns:a="http://schemas.openxmlformats.org/drawingml/2006/main">
              <a:ext uri="{FF2B5EF4-FFF2-40B4-BE49-F238E27FC236}">
                <a16:creationId xmlns:a16="http://schemas.microsoft.com/office/drawing/2014/main" id="{2D9264B6-9928-4784-A9DF-2368AC72837F}"/>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04</a:t>
            </a:r>
          </a:p>
        </p:txBody>
      </p:sp>
      <p:sp>
        <p:nvSpPr>
          <p:cNvPr id="4" name="">
            <a:extLst xmlns:a="http://schemas.openxmlformats.org/drawingml/2006/main">
              <a:ext uri="{FF2B5EF4-FFF2-40B4-BE49-F238E27FC236}">
                <a16:creationId xmlns:a16="http://schemas.microsoft.com/office/drawing/2014/main" id="{A64549F3-DF93-447D-BF80-B2C2F652A491}"/>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5EDC675-D0EE-499F-85D0-18DD37BC50C0}"/>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A larger brand needs demand across channels</a:t>
            </a:r>
          </a:p>
        </p:txBody>
      </p:sp>
      <p:sp>
        <p:nvSpPr>
          <p:cNvPr id="6" name="">
            <a:extLst xmlns:a="http://schemas.openxmlformats.org/drawingml/2006/main">
              <a:ext uri="{FF2B5EF4-FFF2-40B4-BE49-F238E27FC236}">
                <a16:creationId xmlns:a16="http://schemas.microsoft.com/office/drawing/2014/main" id="{12F74159-68C9-481B-82FA-CFAD182B44A2}"/>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Reported FY26 context supports the importance of a connected strategy</a:t>
            </a:r>
          </a:p>
        </p:txBody>
      </p:sp>
      <p:sp>
        <p:nvSpPr>
          <p:cNvPr id="7" name="">
            <a:extLst xmlns:a="http://schemas.openxmlformats.org/drawingml/2006/main">
              <a:ext uri="{FF2B5EF4-FFF2-40B4-BE49-F238E27FC236}">
                <a16:creationId xmlns:a16="http://schemas.microsoft.com/office/drawing/2014/main" id="{F122DC5A-8221-411E-9154-AF28848AF040}"/>
              </a:ext>
            </a:extLst>
          </p:cNvPr>
          <p:cNvSpPr>
            <a:spLocks xmlns:a="http://schemas.openxmlformats.org/drawingml/2006/main" noGrp="1"/>
          </p:cNvSpPr>
          <p:nvPr/>
        </p:nvSpPr>
        <p:spPr>
          <a:xfrm xmlns:a="http://schemas.openxmlformats.org/drawingml/2006/main">
            <a:off x="590550" y="2362200"/>
            <a:ext cx="333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5100" b="1">
                <a:solidFill>
                  <a:srgbClr val="171717"/>
                </a:solidFill>
                <a:latin typeface="Arial"/>
                <a:ea typeface="Arial"/>
                <a:cs typeface="Arial"/>
              </a:defRPr>
            </a:pPr>
            <a:r>
              <a:rPr sz="5100" b="1">
                <a:solidFill>
                  <a:srgbClr val="171717"/>
                </a:solidFill>
                <a:latin typeface="Arial"/>
                <a:ea typeface="Arial"/>
                <a:cs typeface="Arial"/>
              </a:rPr>
              <a:t>₹900 cr</a:t>
            </a:r>
          </a:p>
        </p:txBody>
      </p:sp>
      <p:sp>
        <p:nvSpPr>
          <p:cNvPr id="8" name="">
            <a:extLst xmlns:a="http://schemas.openxmlformats.org/drawingml/2006/main">
              <a:ext uri="{FF2B5EF4-FFF2-40B4-BE49-F238E27FC236}">
                <a16:creationId xmlns:a16="http://schemas.microsoft.com/office/drawing/2014/main" id="{D0188CBB-EBFC-43EC-BEEB-A9A862D54EFB}"/>
              </a:ext>
            </a:extLst>
          </p:cNvPr>
          <p:cNvSpPr>
            <a:spLocks xmlns:a="http://schemas.openxmlformats.org/drawingml/2006/main" noGrp="1"/>
          </p:cNvSpPr>
          <p:nvPr/>
        </p:nvSpPr>
        <p:spPr>
          <a:xfrm xmlns:a="http://schemas.openxmlformats.org/drawingml/2006/main">
            <a:off x="590550" y="3495675"/>
            <a:ext cx="333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1">
                <a:solidFill>
                  <a:srgbClr val="171717"/>
                </a:solidFill>
                <a:latin typeface="Arial"/>
                <a:ea typeface="Arial"/>
                <a:cs typeface="Arial"/>
              </a:defRPr>
            </a:pPr>
            <a:r>
              <a:rPr sz="2025" b="1">
                <a:solidFill>
                  <a:srgbClr val="171717"/>
                </a:solidFill>
                <a:latin typeface="Arial"/>
                <a:ea typeface="Arial"/>
                <a:cs typeface="Arial"/>
              </a:rPr>
              <a:t>Operating revenue</a:t>
            </a:r>
          </a:p>
        </p:txBody>
      </p:sp>
      <p:sp>
        <p:nvSpPr>
          <p:cNvPr id="9" name="">
            <a:extLst xmlns:a="http://schemas.openxmlformats.org/drawingml/2006/main">
              <a:ext uri="{FF2B5EF4-FFF2-40B4-BE49-F238E27FC236}">
                <a16:creationId xmlns:a16="http://schemas.microsoft.com/office/drawing/2014/main" id="{B3B3B2B9-E419-4FCB-8F38-9650F1BCDCA3}"/>
              </a:ext>
            </a:extLst>
          </p:cNvPr>
          <p:cNvSpPr>
            <a:spLocks xmlns:a="http://schemas.openxmlformats.org/drawingml/2006/main" noGrp="1"/>
          </p:cNvSpPr>
          <p:nvPr/>
        </p:nvSpPr>
        <p:spPr>
          <a:xfrm xmlns:a="http://schemas.openxmlformats.org/drawingml/2006/main">
            <a:off x="590550" y="4067175"/>
            <a:ext cx="3143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Reported unaudited FY26 revenue</a:t>
            </a:r>
          </a:p>
        </p:txBody>
      </p:sp>
      <p:sp>
        <p:nvSpPr>
          <p:cNvPr id="10" name="">
            <a:extLst xmlns:a="http://schemas.openxmlformats.org/drawingml/2006/main">
              <a:ext uri="{FF2B5EF4-FFF2-40B4-BE49-F238E27FC236}">
                <a16:creationId xmlns:a16="http://schemas.microsoft.com/office/drawing/2014/main" id="{B770CB95-94F2-4A10-BAA5-CD3ED275B241}"/>
              </a:ext>
            </a:extLst>
          </p:cNvPr>
          <p:cNvSpPr>
            <a:spLocks xmlns:a="http://schemas.openxmlformats.org/drawingml/2006/main" noGrp="1"/>
          </p:cNvSpPr>
          <p:nvPr/>
        </p:nvSpPr>
        <p:spPr>
          <a:xfrm xmlns:a="http://schemas.openxmlformats.org/drawingml/2006/main">
            <a:off x="4305300" y="2362200"/>
            <a:ext cx="333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5100" b="1">
                <a:solidFill>
                  <a:srgbClr val="171717"/>
                </a:solidFill>
                <a:latin typeface="Arial"/>
                <a:ea typeface="Arial"/>
                <a:cs typeface="Arial"/>
              </a:defRPr>
            </a:pPr>
            <a:r>
              <a:rPr sz="5100" b="1">
                <a:solidFill>
                  <a:srgbClr val="171717"/>
                </a:solidFill>
                <a:latin typeface="Arial"/>
                <a:ea typeface="Arial"/>
                <a:cs typeface="Arial"/>
              </a:rPr>
              <a:t>~80%</a:t>
            </a:r>
          </a:p>
        </p:txBody>
      </p:sp>
      <p:sp>
        <p:nvSpPr>
          <p:cNvPr id="11" name="">
            <a:extLst xmlns:a="http://schemas.openxmlformats.org/drawingml/2006/main">
              <a:ext uri="{FF2B5EF4-FFF2-40B4-BE49-F238E27FC236}">
                <a16:creationId xmlns:a16="http://schemas.microsoft.com/office/drawing/2014/main" id="{DA634F00-0C03-441D-9CC9-66CFF122E724}"/>
              </a:ext>
            </a:extLst>
          </p:cNvPr>
          <p:cNvSpPr>
            <a:spLocks xmlns:a="http://schemas.openxmlformats.org/drawingml/2006/main" noGrp="1"/>
          </p:cNvSpPr>
          <p:nvPr/>
        </p:nvSpPr>
        <p:spPr>
          <a:xfrm xmlns:a="http://schemas.openxmlformats.org/drawingml/2006/main">
            <a:off x="4305300" y="3495675"/>
            <a:ext cx="333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1">
                <a:solidFill>
                  <a:srgbClr val="171717"/>
                </a:solidFill>
                <a:latin typeface="Arial"/>
                <a:ea typeface="Arial"/>
                <a:cs typeface="Arial"/>
              </a:defRPr>
            </a:pPr>
            <a:r>
              <a:rPr sz="2025" b="1">
                <a:solidFill>
                  <a:srgbClr val="171717"/>
                </a:solidFill>
                <a:latin typeface="Arial"/>
                <a:ea typeface="Arial"/>
                <a:cs typeface="Arial"/>
              </a:rPr>
              <a:t>Year-on-year growth</a:t>
            </a:r>
          </a:p>
        </p:txBody>
      </p:sp>
      <p:sp>
        <p:nvSpPr>
          <p:cNvPr id="12" name="">
            <a:extLst xmlns:a="http://schemas.openxmlformats.org/drawingml/2006/main">
              <a:ext uri="{FF2B5EF4-FFF2-40B4-BE49-F238E27FC236}">
                <a16:creationId xmlns:a16="http://schemas.microsoft.com/office/drawing/2014/main" id="{A3FF54F7-0F8C-42ED-9DA9-0D8375E806EE}"/>
              </a:ext>
            </a:extLst>
          </p:cNvPr>
          <p:cNvSpPr>
            <a:spLocks xmlns:a="http://schemas.openxmlformats.org/drawingml/2006/main" noGrp="1"/>
          </p:cNvSpPr>
          <p:nvPr/>
        </p:nvSpPr>
        <p:spPr>
          <a:xfrm xmlns:a="http://schemas.openxmlformats.org/drawingml/2006/main">
            <a:off x="4305300" y="4067175"/>
            <a:ext cx="3143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Reported growth from the prior year</a:t>
            </a:r>
          </a:p>
        </p:txBody>
      </p:sp>
      <p:sp>
        <p:nvSpPr>
          <p:cNvPr id="13" name="">
            <a:extLst xmlns:a="http://schemas.openxmlformats.org/drawingml/2006/main">
              <a:ext uri="{FF2B5EF4-FFF2-40B4-BE49-F238E27FC236}">
                <a16:creationId xmlns:a16="http://schemas.microsoft.com/office/drawing/2014/main" id="{3D83D578-DDEE-47D1-961A-C26BFCDB4D1F}"/>
              </a:ext>
            </a:extLst>
          </p:cNvPr>
          <p:cNvSpPr>
            <a:spLocks xmlns:a="http://schemas.openxmlformats.org/drawingml/2006/main" noGrp="1"/>
          </p:cNvSpPr>
          <p:nvPr/>
        </p:nvSpPr>
        <p:spPr>
          <a:xfrm xmlns:a="http://schemas.openxmlformats.org/drawingml/2006/main">
            <a:off x="8020050" y="2362200"/>
            <a:ext cx="333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5100" b="1">
                <a:solidFill>
                  <a:srgbClr val="171717"/>
                </a:solidFill>
                <a:latin typeface="Arial"/>
                <a:ea typeface="Arial"/>
                <a:cs typeface="Arial"/>
              </a:defRPr>
            </a:pPr>
            <a:r>
              <a:rPr sz="5100" b="1">
                <a:solidFill>
                  <a:srgbClr val="171717"/>
                </a:solidFill>
                <a:latin typeface="Arial"/>
                <a:ea typeface="Arial"/>
                <a:cs typeface="Arial"/>
              </a:rPr>
              <a:t>60 / 40</a:t>
            </a:r>
          </a:p>
        </p:txBody>
      </p:sp>
      <p:sp>
        <p:nvSpPr>
          <p:cNvPr id="14" name="">
            <a:extLst xmlns:a="http://schemas.openxmlformats.org/drawingml/2006/main">
              <a:ext uri="{FF2B5EF4-FFF2-40B4-BE49-F238E27FC236}">
                <a16:creationId xmlns:a16="http://schemas.microsoft.com/office/drawing/2014/main" id="{19943A1A-2D1A-45CC-90E4-A87DD3DE774E}"/>
              </a:ext>
            </a:extLst>
          </p:cNvPr>
          <p:cNvSpPr>
            <a:spLocks xmlns:a="http://schemas.openxmlformats.org/drawingml/2006/main" noGrp="1"/>
          </p:cNvSpPr>
          <p:nvPr/>
        </p:nvSpPr>
        <p:spPr>
          <a:xfrm xmlns:a="http://schemas.openxmlformats.org/drawingml/2006/main">
            <a:off x="8020050" y="3495675"/>
            <a:ext cx="333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1">
                <a:solidFill>
                  <a:srgbClr val="171717"/>
                </a:solidFill>
                <a:latin typeface="Arial"/>
                <a:ea typeface="Arial"/>
                <a:cs typeface="Arial"/>
              </a:defRPr>
            </a:pPr>
            <a:r>
              <a:rPr sz="2025" b="1">
                <a:solidFill>
                  <a:srgbClr val="171717"/>
                </a:solidFill>
                <a:latin typeface="Arial"/>
                <a:ea typeface="Arial"/>
                <a:cs typeface="Arial"/>
              </a:rPr>
              <a:t>Online / offline mix</a:t>
            </a:r>
          </a:p>
        </p:txBody>
      </p:sp>
      <p:sp>
        <p:nvSpPr>
          <p:cNvPr id="15" name="">
            <a:extLst xmlns:a="http://schemas.openxmlformats.org/drawingml/2006/main">
              <a:ext uri="{FF2B5EF4-FFF2-40B4-BE49-F238E27FC236}">
                <a16:creationId xmlns:a16="http://schemas.microsoft.com/office/drawing/2014/main" id="{F69D7A07-BF17-430B-A11D-21EA6F56A56D}"/>
              </a:ext>
            </a:extLst>
          </p:cNvPr>
          <p:cNvSpPr>
            <a:spLocks xmlns:a="http://schemas.openxmlformats.org/drawingml/2006/main" noGrp="1"/>
          </p:cNvSpPr>
          <p:nvPr/>
        </p:nvSpPr>
        <p:spPr>
          <a:xfrm xmlns:a="http://schemas.openxmlformats.org/drawingml/2006/main">
            <a:off x="8020050" y="4067175"/>
            <a:ext cx="31432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Approximate revenue share, in percent</a:t>
            </a:r>
          </a:p>
        </p:txBody>
      </p:sp>
      <p:sp>
        <p:nvSpPr>
          <p:cNvPr id="16" name="">
            <a:extLst xmlns:a="http://schemas.openxmlformats.org/drawingml/2006/main">
              <a:ext uri="{FF2B5EF4-FFF2-40B4-BE49-F238E27FC236}">
                <a16:creationId xmlns:a16="http://schemas.microsoft.com/office/drawing/2014/main" id="{B9C3052A-CAF1-4222-8246-29AB822F0592}"/>
              </a:ext>
            </a:extLst>
          </p:cNvPr>
          <p:cNvSpPr>
            <a:spLocks xmlns:a="http://schemas.openxmlformats.org/drawingml/2006/main" noGrp="1"/>
          </p:cNvSpPr>
          <p:nvPr/>
        </p:nvSpPr>
        <p:spPr>
          <a:xfrm xmlns:a="http://schemas.openxmlformats.org/drawingml/2006/main">
            <a:off x="590550" y="5153025"/>
            <a:ext cx="2095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00" b="1">
                <a:solidFill>
                  <a:srgbClr val="FF5B35"/>
                </a:solidFill>
                <a:latin typeface="Arial"/>
                <a:ea typeface="Arial"/>
                <a:cs typeface="Arial"/>
              </a:defRPr>
            </a:pPr>
            <a:r>
              <a:rPr sz="1500" b="1">
                <a:solidFill>
                  <a:srgbClr val="FF5B35"/>
                </a:solidFill>
                <a:latin typeface="Arial"/>
                <a:ea typeface="Arial"/>
                <a:cs typeface="Arial"/>
              </a:rPr>
              <a:t>My implication</a:t>
            </a:r>
          </a:p>
        </p:txBody>
      </p:sp>
      <p:sp>
        <p:nvSpPr>
          <p:cNvPr id="17" name="">
            <a:extLst xmlns:a="http://schemas.openxmlformats.org/drawingml/2006/main">
              <a:ext uri="{FF2B5EF4-FFF2-40B4-BE49-F238E27FC236}">
                <a16:creationId xmlns:a16="http://schemas.microsoft.com/office/drawing/2014/main" id="{3BC800E6-7E01-4E7F-A364-A1FE954420AF}"/>
              </a:ext>
            </a:extLst>
          </p:cNvPr>
          <p:cNvSpPr>
            <a:spLocks xmlns:a="http://schemas.openxmlformats.org/drawingml/2006/main" noGrp="1"/>
          </p:cNvSpPr>
          <p:nvPr/>
        </p:nvSpPr>
        <p:spPr>
          <a:xfrm xmlns:a="http://schemas.openxmlformats.org/drawingml/2006/main">
            <a:off x="3143250" y="5124450"/>
            <a:ext cx="8191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025" b="1">
                <a:solidFill>
                  <a:srgbClr val="171717"/>
                </a:solidFill>
                <a:latin typeface="Arial"/>
                <a:ea typeface="Arial"/>
                <a:cs typeface="Arial"/>
              </a:defRPr>
            </a:pPr>
            <a:r>
              <a:rPr sz="2025" b="1">
                <a:solidFill>
                  <a:srgbClr val="171717"/>
                </a:solidFill>
                <a:latin typeface="Arial"/>
                <a:ea typeface="Arial"/>
                <a:cs typeface="Arial"/>
              </a:rPr>
              <a:t>A social idea should help customers shop and return across digital and retail touchpoints.</a:t>
            </a:r>
          </a:p>
        </p:txBody>
      </p:sp>
      <p:sp>
        <p:nvSpPr>
          <p:cNvPr id="18" name="">
            <a:extLst xmlns:a="http://schemas.openxmlformats.org/drawingml/2006/main">
              <a:ext uri="{FF2B5EF4-FFF2-40B4-BE49-F238E27FC236}">
                <a16:creationId xmlns:a16="http://schemas.microsoft.com/office/drawing/2014/main" id="{FA425053-7463-4002-AA40-890E58756A22}"/>
              </a:ext>
            </a:extLst>
          </p:cNvPr>
          <p:cNvSpPr>
            <a:spLocks xmlns:a="http://schemas.openxmlformats.org/drawingml/2006/main" noGrp="1"/>
          </p:cNvSpPr>
          <p:nvPr/>
        </p:nvSpPr>
        <p:spPr>
          <a:xfrm xmlns:a="http://schemas.openxmlformats.org/drawingml/2006/main">
            <a:off x="590550" y="6296025"/>
            <a:ext cx="10810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00" b="0">
                <a:solidFill>
                  <a:srgbClr val="716F68"/>
                </a:solidFill>
                <a:latin typeface="Arial"/>
                <a:ea typeface="Arial"/>
                <a:cs typeface="Arial"/>
              </a:defRPr>
            </a:pPr>
            <a:r>
              <a:rPr sz="1200" b="0">
                <a:solidFill>
                  <a:srgbClr val="716F68"/>
                </a:solidFill>
                <a:latin typeface="Arial"/>
                <a:ea typeface="Arial"/>
                <a:cs typeface="Arial"/>
              </a:rPr>
              <a:t>Source: CEO-reported unaudited figures, covered by Inc42 in 2026. Brand context, not my results.</a:t>
            </a:r>
          </a:p>
        </p:txBody>
      </p:sp>
    </p:spTree>
    <p:extLst>
      <p:ext uri="{BB962C8B-B14F-4D97-AF65-F5344CB8AC3E}">
        <p14:creationId xmlns:p14="http://schemas.microsoft.com/office/powerpoint/2010/main" val="254503111"/>
      </p:ext>
    </p:extLst>
  </p:cSld>
</p:sld>
</file>

<file path=ppt/slides/slide5.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826FC1B-17DD-41B6-BC55-0F15B45267AC}"/>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35CC854E-1AB8-43A8-BB80-036908BC2628}"/>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AUDIENCE EVIDENCE</a:t>
            </a:r>
          </a:p>
        </p:txBody>
      </p:sp>
      <p:sp>
        <p:nvSpPr>
          <p:cNvPr id="3" name="">
            <a:extLst xmlns:a="http://schemas.openxmlformats.org/drawingml/2006/main">
              <a:ext uri="{FF2B5EF4-FFF2-40B4-BE49-F238E27FC236}">
                <a16:creationId xmlns:a16="http://schemas.microsoft.com/office/drawing/2014/main" id="{9ECEE256-6A4E-4FF7-ADC0-EAD9539CB0CE}"/>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05</a:t>
            </a:r>
          </a:p>
        </p:txBody>
      </p:sp>
      <p:sp>
        <p:nvSpPr>
          <p:cNvPr id="4" name="">
            <a:extLst xmlns:a="http://schemas.openxmlformats.org/drawingml/2006/main">
              <a:ext uri="{FF2B5EF4-FFF2-40B4-BE49-F238E27FC236}">
                <a16:creationId xmlns:a16="http://schemas.microsoft.com/office/drawing/2014/main" id="{B15B3392-C5AC-453D-8C3E-E60CDFCB7C47}"/>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423712E-CF7C-466C-8B51-876943729E3C}"/>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Listening and assortment matter in apparel</a:t>
            </a:r>
          </a:p>
        </p:txBody>
      </p:sp>
      <p:sp>
        <p:nvSpPr>
          <p:cNvPr id="6" name="">
            <a:extLst xmlns:a="http://schemas.openxmlformats.org/drawingml/2006/main">
              <a:ext uri="{FF2B5EF4-FFF2-40B4-BE49-F238E27FC236}">
                <a16:creationId xmlns:a16="http://schemas.microsoft.com/office/drawing/2014/main" id="{B0E64582-910A-49DD-9E69-90CC25E515F8}"/>
              </a:ext>
            </a:extLst>
          </p:cNvPr>
          <p:cNvSpPr>
            <a:spLocks xmlns:a="http://schemas.openxmlformats.org/drawingml/2006/main" noGrp="1"/>
          </p:cNvSpPr>
          <p:nvPr/>
        </p:nvSpPr>
        <p:spPr>
          <a:xfrm xmlns:a="http://schemas.openxmlformats.org/drawingml/2006/main">
            <a:off x="571500" y="1990725"/>
            <a:ext cx="37623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6600" b="1">
                <a:solidFill>
                  <a:srgbClr val="FF5B35"/>
                </a:solidFill>
                <a:latin typeface="Arial"/>
                <a:ea typeface="Arial"/>
                <a:cs typeface="Arial"/>
              </a:defRPr>
            </a:pPr>
            <a:r>
              <a:rPr sz="6600" b="1">
                <a:solidFill>
                  <a:srgbClr val="FF5B35"/>
                </a:solidFill>
                <a:latin typeface="Arial"/>
                <a:ea typeface="Arial"/>
                <a:cs typeface="Arial"/>
              </a:rPr>
              <a:t>22%</a:t>
            </a:r>
          </a:p>
        </p:txBody>
      </p:sp>
      <p:sp>
        <p:nvSpPr>
          <p:cNvPr id="7" name="">
            <a:extLst xmlns:a="http://schemas.openxmlformats.org/drawingml/2006/main">
              <a:ext uri="{FF2B5EF4-FFF2-40B4-BE49-F238E27FC236}">
                <a16:creationId xmlns:a16="http://schemas.microsoft.com/office/drawing/2014/main" id="{A0055B67-203C-4180-A950-C57F63680EF7}"/>
              </a:ext>
            </a:extLst>
          </p:cNvPr>
          <p:cNvSpPr>
            <a:spLocks xmlns:a="http://schemas.openxmlformats.org/drawingml/2006/main" noGrp="1"/>
          </p:cNvSpPr>
          <p:nvPr/>
        </p:nvSpPr>
        <p:spPr>
          <a:xfrm xmlns:a="http://schemas.openxmlformats.org/drawingml/2006/main">
            <a:off x="600075" y="3209925"/>
            <a:ext cx="4476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Empathy’s weight in apparel</a:t>
            </a:r>
          </a:p>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customer experience</a:t>
            </a:r>
          </a:p>
        </p:txBody>
      </p:sp>
      <p:sp>
        <p:nvSpPr>
          <p:cNvPr id="8" name="">
            <a:extLst xmlns:a="http://schemas.openxmlformats.org/drawingml/2006/main">
              <a:ext uri="{FF2B5EF4-FFF2-40B4-BE49-F238E27FC236}">
                <a16:creationId xmlns:a16="http://schemas.microsoft.com/office/drawing/2014/main" id="{4A924B5C-2AAA-4BA8-A6E1-F0C49481D6C2}"/>
              </a:ext>
            </a:extLst>
          </p:cNvPr>
          <p:cNvSpPr>
            <a:spLocks xmlns:a="http://schemas.openxmlformats.org/drawingml/2006/main" noGrp="1"/>
          </p:cNvSpPr>
          <p:nvPr/>
        </p:nvSpPr>
        <p:spPr>
          <a:xfrm xmlns:a="http://schemas.openxmlformats.org/drawingml/2006/main">
            <a:off x="6210300" y="1990725"/>
            <a:ext cx="4095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6600" b="1">
                <a:solidFill>
                  <a:srgbClr val="171717"/>
                </a:solidFill>
                <a:latin typeface="Arial"/>
                <a:ea typeface="Arial"/>
                <a:cs typeface="Arial"/>
              </a:defRPr>
            </a:pPr>
            <a:r>
              <a:rPr sz="6600" b="1">
                <a:solidFill>
                  <a:srgbClr val="171717"/>
                </a:solidFill>
                <a:latin typeface="Arial"/>
                <a:ea typeface="Arial"/>
                <a:cs typeface="Arial"/>
              </a:rPr>
              <a:t>46%</a:t>
            </a:r>
          </a:p>
        </p:txBody>
      </p:sp>
      <p:sp>
        <p:nvSpPr>
          <p:cNvPr id="9" name="">
            <a:extLst xmlns:a="http://schemas.openxmlformats.org/drawingml/2006/main">
              <a:ext uri="{FF2B5EF4-FFF2-40B4-BE49-F238E27FC236}">
                <a16:creationId xmlns:a16="http://schemas.microsoft.com/office/drawing/2014/main" id="{C33E9BA0-0F13-46C8-88A7-E6D9582C4BE2}"/>
              </a:ext>
            </a:extLst>
          </p:cNvPr>
          <p:cNvSpPr>
            <a:spLocks xmlns:a="http://schemas.openxmlformats.org/drawingml/2006/main" noGrp="1"/>
          </p:cNvSpPr>
          <p:nvPr/>
        </p:nvSpPr>
        <p:spPr>
          <a:xfrm xmlns:a="http://schemas.openxmlformats.org/drawingml/2006/main">
            <a:off x="6238875" y="3209925"/>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Likely to switch if support</a:t>
            </a:r>
          </a:p>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or range falls short</a:t>
            </a:r>
          </a:p>
        </p:txBody>
      </p:sp>
      <p:sp>
        <p:nvSpPr>
          <p:cNvPr id="10" name="">
            <a:extLst xmlns:a="http://schemas.openxmlformats.org/drawingml/2006/main">
              <a:ext uri="{FF2B5EF4-FFF2-40B4-BE49-F238E27FC236}">
                <a16:creationId xmlns:a16="http://schemas.microsoft.com/office/drawing/2014/main" id="{315A3E78-4EAA-40EA-BD44-BA432ECA6A78}"/>
              </a:ext>
            </a:extLst>
          </p:cNvPr>
          <p:cNvSpPr>
            <a:spLocks xmlns:a="http://schemas.openxmlformats.org/drawingml/2006/main" noGrp="1"/>
          </p:cNvSpPr>
          <p:nvPr/>
        </p:nvSpPr>
        <p:spPr>
          <a:xfrm xmlns:a="http://schemas.openxmlformats.org/drawingml/2006/main">
            <a:off x="571500" y="4352925"/>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0BDBBAB-8FB8-4C74-881A-FC1E682AD3BE}"/>
              </a:ext>
            </a:extLst>
          </p:cNvPr>
          <p:cNvSpPr>
            <a:spLocks xmlns:a="http://schemas.openxmlformats.org/drawingml/2006/main" noGrp="1"/>
          </p:cNvSpPr>
          <p:nvPr/>
        </p:nvSpPr>
        <p:spPr>
          <a:xfrm xmlns:a="http://schemas.openxmlformats.org/drawingml/2006/main">
            <a:off x="590550" y="4619625"/>
            <a:ext cx="342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How I used the evidence</a:t>
            </a:r>
          </a:p>
        </p:txBody>
      </p:sp>
      <p:sp>
        <p:nvSpPr>
          <p:cNvPr id="12" name="">
            <a:extLst xmlns:a="http://schemas.openxmlformats.org/drawingml/2006/main">
              <a:ext uri="{FF2B5EF4-FFF2-40B4-BE49-F238E27FC236}">
                <a16:creationId xmlns:a16="http://schemas.microsoft.com/office/drawing/2014/main" id="{4BF20141-EF85-48EC-89ED-13E74D9E2002}"/>
              </a:ext>
            </a:extLst>
          </p:cNvPr>
          <p:cNvSpPr>
            <a:spLocks xmlns:a="http://schemas.openxmlformats.org/drawingml/2006/main" noGrp="1"/>
          </p:cNvSpPr>
          <p:nvPr/>
        </p:nvSpPr>
        <p:spPr>
          <a:xfrm xmlns:a="http://schemas.openxmlformats.org/drawingml/2006/main">
            <a:off x="4429125" y="4619625"/>
            <a:ext cx="676275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75" b="0">
                <a:solidFill>
                  <a:srgbClr val="171717"/>
                </a:solidFill>
                <a:latin typeface="Arial"/>
                <a:ea typeface="Arial"/>
                <a:cs typeface="Arial"/>
              </a:defRPr>
            </a:pPr>
            <a:r>
              <a:rPr sz="1875" b="0">
                <a:solidFill>
                  <a:srgbClr val="171717"/>
                </a:solidFill>
                <a:latin typeface="Arial"/>
                <a:ea typeface="Arial"/>
                <a:cs typeface="Arial"/>
              </a:rPr>
              <a:t>I would use participation to understand customers, then merchandise the range around their situations. Content alone cannot fix service or assortment.</a:t>
            </a:r>
          </a:p>
        </p:txBody>
      </p:sp>
      <p:sp>
        <p:nvSpPr>
          <p:cNvPr id="13" name="">
            <a:extLst xmlns:a="http://schemas.openxmlformats.org/drawingml/2006/main">
              <a:ext uri="{FF2B5EF4-FFF2-40B4-BE49-F238E27FC236}">
                <a16:creationId xmlns:a16="http://schemas.microsoft.com/office/drawing/2014/main" id="{77615D5A-C8C9-4239-A190-4F0AA15FD909}"/>
              </a:ext>
            </a:extLst>
          </p:cNvPr>
          <p:cNvSpPr>
            <a:spLocks xmlns:a="http://schemas.openxmlformats.org/drawingml/2006/main" noGrp="1"/>
          </p:cNvSpPr>
          <p:nvPr/>
        </p:nvSpPr>
        <p:spPr>
          <a:xfrm xmlns:a="http://schemas.openxmlformats.org/drawingml/2006/main">
            <a:off x="590550" y="6153150"/>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00" b="0">
                <a:solidFill>
                  <a:srgbClr val="716F68"/>
                </a:solidFill>
                <a:latin typeface="Arial"/>
                <a:ea typeface="Arial"/>
                <a:cs typeface="Arial"/>
              </a:defRPr>
            </a:pPr>
            <a:r>
              <a:rPr sz="1200" b="0">
                <a:solidFill>
                  <a:srgbClr val="716F68"/>
                </a:solidFill>
                <a:latin typeface="Arial"/>
                <a:ea typeface="Arial"/>
                <a:cs typeface="Arial"/>
              </a:rPr>
              <a:t>KPMG India CX Report 2025, apparel segment. Category evidence, not Snitch customer data. Sample size not stated on the segment page.</a:t>
            </a:r>
          </a:p>
        </p:txBody>
      </p:sp>
    </p:spTree>
    <p:extLst>
      <p:ext uri="{BB962C8B-B14F-4D97-AF65-F5344CB8AC3E}">
        <p14:creationId xmlns:p14="http://schemas.microsoft.com/office/powerpoint/2010/main" val="616686763"/>
      </p:ext>
    </p:extLst>
  </p:cSld>
</p:sld>
</file>

<file path=ppt/slides/slide6.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57DC517-E09A-4CCE-8114-797CF9361151}"/>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FBBF25D9-639F-49C0-9455-CFCB07660217}"/>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AUDIENCE AND CUSTOMER JOB</a:t>
            </a:r>
          </a:p>
        </p:txBody>
      </p:sp>
      <p:sp>
        <p:nvSpPr>
          <p:cNvPr id="3" name="">
            <a:extLst xmlns:a="http://schemas.openxmlformats.org/drawingml/2006/main">
              <a:ext uri="{FF2B5EF4-FFF2-40B4-BE49-F238E27FC236}">
                <a16:creationId xmlns:a16="http://schemas.microsoft.com/office/drawing/2014/main" id="{E920CF47-B22E-4C8D-958B-123A42E6D060}"/>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06</a:t>
            </a:r>
          </a:p>
        </p:txBody>
      </p:sp>
      <p:sp>
        <p:nvSpPr>
          <p:cNvPr id="4" name="">
            <a:extLst xmlns:a="http://schemas.openxmlformats.org/drawingml/2006/main">
              <a:ext uri="{FF2B5EF4-FFF2-40B4-BE49-F238E27FC236}">
                <a16:creationId xmlns:a16="http://schemas.microsoft.com/office/drawing/2014/main" id="{1E748068-5840-4344-829E-D808E8DE17D5}"/>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BD29C56-9E3D-43C2-B0E4-C0E5717C6935}"/>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My first theme: entering working life</a:t>
            </a:r>
          </a:p>
        </p:txBody>
      </p:sp>
      <p:sp>
        <p:nvSpPr>
          <p:cNvPr id="6" name="">
            <a:extLst xmlns:a="http://schemas.openxmlformats.org/drawingml/2006/main">
              <a:ext uri="{FF2B5EF4-FFF2-40B4-BE49-F238E27FC236}">
                <a16:creationId xmlns:a16="http://schemas.microsoft.com/office/drawing/2014/main" id="{51721E06-B825-40F0-A0FC-458F33005DE7}"/>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A proposed pilot audience, not a validated Snitch segment</a:t>
            </a:r>
          </a:p>
        </p:txBody>
      </p:sp>
      <p:sp>
        <p:nvSpPr>
          <p:cNvPr id="7" name="">
            <a:extLst xmlns:a="http://schemas.openxmlformats.org/drawingml/2006/main">
              <a:ext uri="{FF2B5EF4-FFF2-40B4-BE49-F238E27FC236}">
                <a16:creationId xmlns:a16="http://schemas.microsoft.com/office/drawing/2014/main" id="{23C91736-3325-4D1F-A659-6180DD7AAA9D}"/>
              </a:ext>
            </a:extLst>
          </p:cNvPr>
          <p:cNvSpPr>
            <a:spLocks xmlns:a="http://schemas.openxmlformats.org/drawingml/2006/main" noGrp="1"/>
          </p:cNvSpPr>
          <p:nvPr/>
        </p:nvSpPr>
        <p:spPr>
          <a:xfrm xmlns:a="http://schemas.openxmlformats.org/drawingml/2006/main">
            <a:off x="571500" y="2276475"/>
            <a:ext cx="54292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225" b="1">
                <a:solidFill>
                  <a:srgbClr val="171717"/>
                </a:solidFill>
                <a:latin typeface="Arial"/>
                <a:ea typeface="Arial"/>
                <a:cs typeface="Arial"/>
              </a:defRPr>
            </a:pPr>
            <a:r>
              <a:rPr sz="3225" b="1">
                <a:solidFill>
                  <a:srgbClr val="171717"/>
                </a:solidFill>
                <a:latin typeface="Arial"/>
                <a:ea typeface="Arial"/>
                <a:cs typeface="Arial"/>
              </a:rPr>
              <a:t>First salary.</a:t>
            </a:r>
          </a:p>
          <a:p xmlns:a="http://schemas.openxmlformats.org/drawingml/2006/main">
            <a:pPr>
              <a:defRPr sz="3225" b="1">
                <a:solidFill>
                  <a:srgbClr val="171717"/>
                </a:solidFill>
                <a:latin typeface="Arial"/>
                <a:ea typeface="Arial"/>
                <a:cs typeface="Arial"/>
              </a:defRPr>
            </a:pPr>
            <a:r>
              <a:rPr sz="3225" b="1">
                <a:solidFill>
                  <a:srgbClr val="171717"/>
                </a:solidFill>
                <a:latin typeface="Arial"/>
                <a:ea typeface="Arial"/>
                <a:cs typeface="Arial"/>
              </a:rPr>
              <a:t>New routines.</a:t>
            </a:r>
          </a:p>
          <a:p xmlns:a="http://schemas.openxmlformats.org/drawingml/2006/main">
            <a:pPr>
              <a:defRPr sz="3225" b="1">
                <a:solidFill>
                  <a:srgbClr val="171717"/>
                </a:solidFill>
                <a:latin typeface="Arial"/>
                <a:ea typeface="Arial"/>
                <a:cs typeface="Arial"/>
              </a:defRPr>
            </a:pPr>
            <a:r>
              <a:rPr sz="3225" b="1">
                <a:solidFill>
                  <a:srgbClr val="171717"/>
                </a:solidFill>
                <a:latin typeface="Arial"/>
                <a:ea typeface="Arial"/>
                <a:cs typeface="Arial"/>
              </a:rPr>
              <a:t>Different expectations.</a:t>
            </a:r>
          </a:p>
        </p:txBody>
      </p:sp>
      <p:sp>
        <p:nvSpPr>
          <p:cNvPr id="8" name="">
            <a:extLst xmlns:a="http://schemas.openxmlformats.org/drawingml/2006/main">
              <a:ext uri="{FF2B5EF4-FFF2-40B4-BE49-F238E27FC236}">
                <a16:creationId xmlns:a16="http://schemas.microsoft.com/office/drawing/2014/main" id="{0FC40AC2-00A1-44B4-B26A-BFACE5227457}"/>
              </a:ext>
            </a:extLst>
          </p:cNvPr>
          <p:cNvSpPr>
            <a:spLocks xmlns:a="http://schemas.openxmlformats.org/drawingml/2006/main" noGrp="1"/>
          </p:cNvSpPr>
          <p:nvPr/>
        </p:nvSpPr>
        <p:spPr>
          <a:xfrm xmlns:a="http://schemas.openxmlformats.org/drawingml/2006/main">
            <a:off x="6686550" y="2362200"/>
            <a:ext cx="4476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THE CUSTOMER JOB</a:t>
            </a:r>
          </a:p>
        </p:txBody>
      </p:sp>
      <p:sp>
        <p:nvSpPr>
          <p:cNvPr id="9" name="">
            <a:extLst xmlns:a="http://schemas.openxmlformats.org/drawingml/2006/main">
              <a:ext uri="{FF2B5EF4-FFF2-40B4-BE49-F238E27FC236}">
                <a16:creationId xmlns:a16="http://schemas.microsoft.com/office/drawing/2014/main" id="{B9E5A721-3051-4210-8F65-2AF24F1F1726}"/>
              </a:ext>
            </a:extLst>
          </p:cNvPr>
          <p:cNvSpPr>
            <a:spLocks xmlns:a="http://schemas.openxmlformats.org/drawingml/2006/main" noGrp="1"/>
          </p:cNvSpPr>
          <p:nvPr/>
        </p:nvSpPr>
        <p:spPr>
          <a:xfrm xmlns:a="http://schemas.openxmlformats.org/drawingml/2006/main">
            <a:off x="6686550" y="2809875"/>
            <a:ext cx="4552950"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75" b="1">
                <a:solidFill>
                  <a:srgbClr val="171717"/>
                </a:solidFill>
                <a:latin typeface="Arial"/>
                <a:ea typeface="Arial"/>
                <a:cs typeface="Arial"/>
              </a:defRPr>
            </a:pPr>
            <a:r>
              <a:rPr sz="2475" b="1">
                <a:solidFill>
                  <a:srgbClr val="171717"/>
                </a:solidFill>
                <a:latin typeface="Arial"/>
                <a:ea typeface="Arial"/>
                <a:cs typeface="Arial"/>
              </a:rPr>
              <a:t>Help me dress for the life I am entering without replacing my whole wardrobe.</a:t>
            </a:r>
          </a:p>
        </p:txBody>
      </p:sp>
      <p:sp>
        <p:nvSpPr>
          <p:cNvPr id="10" name="">
            <a:extLst xmlns:a="http://schemas.openxmlformats.org/drawingml/2006/main">
              <a:ext uri="{FF2B5EF4-FFF2-40B4-BE49-F238E27FC236}">
                <a16:creationId xmlns:a16="http://schemas.microsoft.com/office/drawing/2014/main" id="{C7C13EF6-66BD-438B-A342-31CE661F862F}"/>
              </a:ext>
            </a:extLst>
          </p:cNvPr>
          <p:cNvSpPr>
            <a:spLocks xmlns:a="http://schemas.openxmlformats.org/drawingml/2006/main" noGrp="1"/>
          </p:cNvSpPr>
          <p:nvPr/>
        </p:nvSpPr>
        <p:spPr>
          <a:xfrm xmlns:a="http://schemas.openxmlformats.org/drawingml/2006/main">
            <a:off x="6686550" y="4562475"/>
            <a:ext cx="4505325"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716F68"/>
                </a:solidFill>
                <a:latin typeface="Arial"/>
                <a:ea typeface="Arial"/>
                <a:cs typeface="Arial"/>
              </a:defRPr>
            </a:pPr>
            <a:r>
              <a:rPr sz="1800" b="0">
                <a:solidFill>
                  <a:srgbClr val="716F68"/>
                </a:solidFill>
                <a:latin typeface="Arial"/>
                <a:ea typeface="Arial"/>
                <a:cs typeface="Arial"/>
              </a:rPr>
              <a:t>I would test this with community responses and customer interviews before committing production spend.</a:t>
            </a:r>
          </a:p>
        </p:txBody>
      </p:sp>
      <p:sp>
        <p:nvSpPr>
          <p:cNvPr id="11" name="">
            <a:extLst xmlns:a="http://schemas.openxmlformats.org/drawingml/2006/main">
              <a:ext uri="{FF2B5EF4-FFF2-40B4-BE49-F238E27FC236}">
                <a16:creationId xmlns:a16="http://schemas.microsoft.com/office/drawing/2014/main" id="{49FCCFBA-43F9-4DC5-8F25-9EE9A9D923E8}"/>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8FD63B0-D4B3-498F-8796-EC7AB7CE1F83}"/>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The theme links a recognisable life moment to workwear and versatile everyday pieces.</a:t>
            </a:r>
          </a:p>
        </p:txBody>
      </p:sp>
    </p:spTree>
    <p:extLst>
      <p:ext uri="{BB962C8B-B14F-4D97-AF65-F5344CB8AC3E}">
        <p14:creationId xmlns:p14="http://schemas.microsoft.com/office/powerpoint/2010/main" val="298125684"/>
      </p:ext>
    </p:extLst>
  </p:cSld>
</p:sld>
</file>

<file path=ppt/slides/slide7.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EACC781F-F659-4781-898B-7BAB24EB5D57}"/>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6A1CB845-1B2B-4901-BBBF-974F02AE24D7}"/>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STRATEGY ARCHITECTURE</a:t>
            </a:r>
          </a:p>
        </p:txBody>
      </p:sp>
      <p:sp>
        <p:nvSpPr>
          <p:cNvPr id="3" name="">
            <a:extLst xmlns:a="http://schemas.openxmlformats.org/drawingml/2006/main">
              <a:ext uri="{FF2B5EF4-FFF2-40B4-BE49-F238E27FC236}">
                <a16:creationId xmlns:a16="http://schemas.microsoft.com/office/drawing/2014/main" id="{A1810528-A2BE-47BC-8241-AA88840B6096}"/>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07</a:t>
            </a:r>
          </a:p>
        </p:txBody>
      </p:sp>
      <p:sp>
        <p:nvSpPr>
          <p:cNvPr id="4" name="">
            <a:extLst xmlns:a="http://schemas.openxmlformats.org/drawingml/2006/main">
              <a:ext uri="{FF2B5EF4-FFF2-40B4-BE49-F238E27FC236}">
                <a16:creationId xmlns:a16="http://schemas.microsoft.com/office/drawing/2014/main" id="{4E635C2A-4844-4501-A0F5-89FA7FD5CD16}"/>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7E246A6-BC7E-44F7-8287-974713E19954}"/>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Four layers of one content system</a:t>
            </a:r>
          </a:p>
        </p:txBody>
      </p:sp>
      <p:sp>
        <p:nvSpPr>
          <p:cNvPr id="6" name="">
            <a:extLst xmlns:a="http://schemas.openxmlformats.org/drawingml/2006/main">
              <a:ext uri="{FF2B5EF4-FFF2-40B4-BE49-F238E27FC236}">
                <a16:creationId xmlns:a16="http://schemas.microsoft.com/office/drawing/2014/main" id="{12042358-99EB-442A-8EDE-F81AC46F3A87}"/>
              </a:ext>
            </a:extLst>
          </p:cNvPr>
          <p:cNvSpPr>
            <a:spLocks xmlns:a="http://schemas.openxmlformats.org/drawingml/2006/main" noGrp="1"/>
          </p:cNvSpPr>
          <p:nvPr/>
        </p:nvSpPr>
        <p:spPr>
          <a:xfrm xmlns:a="http://schemas.openxmlformats.org/drawingml/2006/main">
            <a:off x="571500" y="1819275"/>
            <a:ext cx="762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75" b="1">
                <a:solidFill>
                  <a:srgbClr val="FF5B35"/>
                </a:solidFill>
                <a:latin typeface="Arial"/>
                <a:ea typeface="Arial"/>
                <a:cs typeface="Arial"/>
              </a:defRPr>
            </a:pPr>
            <a:r>
              <a:rPr sz="3375" b="1">
                <a:solidFill>
                  <a:srgbClr val="FF5B35"/>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9A64BBDB-6722-4DEA-9625-B88E78B4FDAE}"/>
              </a:ext>
            </a:extLst>
          </p:cNvPr>
          <p:cNvSpPr>
            <a:spLocks xmlns:a="http://schemas.openxmlformats.org/drawingml/2006/main" noGrp="1"/>
          </p:cNvSpPr>
          <p:nvPr/>
        </p:nvSpPr>
        <p:spPr>
          <a:xfrm xmlns:a="http://schemas.openxmlformats.org/drawingml/2006/main">
            <a:off x="1685925" y="1847850"/>
            <a:ext cx="3714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Cultural observation</a:t>
            </a:r>
          </a:p>
        </p:txBody>
      </p:sp>
      <p:sp>
        <p:nvSpPr>
          <p:cNvPr id="8" name="">
            <a:extLst xmlns:a="http://schemas.openxmlformats.org/drawingml/2006/main">
              <a:ext uri="{FF2B5EF4-FFF2-40B4-BE49-F238E27FC236}">
                <a16:creationId xmlns:a16="http://schemas.microsoft.com/office/drawing/2014/main" id="{02439573-36C8-43B4-B469-2D4DED31611E}"/>
              </a:ext>
            </a:extLst>
          </p:cNvPr>
          <p:cNvSpPr>
            <a:spLocks xmlns:a="http://schemas.openxmlformats.org/drawingml/2006/main" noGrp="1"/>
          </p:cNvSpPr>
          <p:nvPr/>
        </p:nvSpPr>
        <p:spPr>
          <a:xfrm xmlns:a="http://schemas.openxmlformats.org/drawingml/2006/main">
            <a:off x="1685925" y="2295525"/>
            <a:ext cx="6000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A recognisable perspective on young men’s changing lives.</a:t>
            </a:r>
          </a:p>
        </p:txBody>
      </p:sp>
      <p:sp>
        <p:nvSpPr>
          <p:cNvPr id="9" name="">
            <a:extLst xmlns:a="http://schemas.openxmlformats.org/drawingml/2006/main">
              <a:ext uri="{FF2B5EF4-FFF2-40B4-BE49-F238E27FC236}">
                <a16:creationId xmlns:a16="http://schemas.microsoft.com/office/drawing/2014/main" id="{68D594A7-B60C-425F-A5EA-BC3C78F63AAB}"/>
              </a:ext>
            </a:extLst>
          </p:cNvPr>
          <p:cNvSpPr>
            <a:spLocks xmlns:a="http://schemas.openxmlformats.org/drawingml/2006/main" noGrp="1"/>
          </p:cNvSpPr>
          <p:nvPr/>
        </p:nvSpPr>
        <p:spPr>
          <a:xfrm xmlns:a="http://schemas.openxmlformats.org/drawingml/2006/main">
            <a:off x="8372475" y="1914525"/>
            <a:ext cx="30956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Build memory beyond a launch.</a:t>
            </a:r>
          </a:p>
        </p:txBody>
      </p:sp>
      <p:sp>
        <p:nvSpPr>
          <p:cNvPr id="10" name="">
            <a:extLst xmlns:a="http://schemas.openxmlformats.org/drawingml/2006/main">
              <a:ext uri="{FF2B5EF4-FFF2-40B4-BE49-F238E27FC236}">
                <a16:creationId xmlns:a16="http://schemas.microsoft.com/office/drawing/2014/main" id="{BE2DBC38-DCCD-4EB5-9216-16005AEDD7B0}"/>
              </a:ext>
            </a:extLst>
          </p:cNvPr>
          <p:cNvSpPr>
            <a:spLocks xmlns:a="http://schemas.openxmlformats.org/drawingml/2006/main" noGrp="1"/>
          </p:cNvSpPr>
          <p:nvPr/>
        </p:nvSpPr>
        <p:spPr>
          <a:xfrm xmlns:a="http://schemas.openxmlformats.org/drawingml/2006/main">
            <a:off x="571500" y="2790825"/>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0895F30-C666-4317-A803-F2A181BC921C}"/>
              </a:ext>
            </a:extLst>
          </p:cNvPr>
          <p:cNvSpPr>
            <a:spLocks xmlns:a="http://schemas.openxmlformats.org/drawingml/2006/main" noGrp="1"/>
          </p:cNvSpPr>
          <p:nvPr/>
        </p:nvSpPr>
        <p:spPr>
          <a:xfrm xmlns:a="http://schemas.openxmlformats.org/drawingml/2006/main">
            <a:off x="571500" y="2876550"/>
            <a:ext cx="762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75" b="1">
                <a:solidFill>
                  <a:srgbClr val="716F68"/>
                </a:solidFill>
                <a:latin typeface="Arial"/>
                <a:ea typeface="Arial"/>
                <a:cs typeface="Arial"/>
              </a:defRPr>
            </a:pPr>
            <a:r>
              <a:rPr sz="3375" b="1">
                <a:solidFill>
                  <a:srgbClr val="716F68"/>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CCD09DEC-3B7A-4A8F-A1AE-28FBD5B39AD5}"/>
              </a:ext>
            </a:extLst>
          </p:cNvPr>
          <p:cNvSpPr>
            <a:spLocks xmlns:a="http://schemas.openxmlformats.org/drawingml/2006/main" noGrp="1"/>
          </p:cNvSpPr>
          <p:nvPr/>
        </p:nvSpPr>
        <p:spPr>
          <a:xfrm xmlns:a="http://schemas.openxmlformats.org/drawingml/2006/main">
            <a:off x="1685925" y="2905125"/>
            <a:ext cx="3714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Community intelligence</a:t>
            </a:r>
          </a:p>
        </p:txBody>
      </p:sp>
      <p:sp>
        <p:nvSpPr>
          <p:cNvPr id="13" name="">
            <a:extLst xmlns:a="http://schemas.openxmlformats.org/drawingml/2006/main">
              <a:ext uri="{FF2B5EF4-FFF2-40B4-BE49-F238E27FC236}">
                <a16:creationId xmlns:a16="http://schemas.microsoft.com/office/drawing/2014/main" id="{2D74CAB0-E0A3-4E06-864F-734F03DFB1A3}"/>
              </a:ext>
            </a:extLst>
          </p:cNvPr>
          <p:cNvSpPr>
            <a:spLocks xmlns:a="http://schemas.openxmlformats.org/drawingml/2006/main" noGrp="1"/>
          </p:cNvSpPr>
          <p:nvPr/>
        </p:nvSpPr>
        <p:spPr>
          <a:xfrm xmlns:a="http://schemas.openxmlformats.org/drawingml/2006/main">
            <a:off x="1685925" y="3352800"/>
            <a:ext cx="6000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Real responses and creator stories reveal what matters.</a:t>
            </a:r>
          </a:p>
        </p:txBody>
      </p:sp>
      <p:sp>
        <p:nvSpPr>
          <p:cNvPr id="14" name="">
            <a:extLst xmlns:a="http://schemas.openxmlformats.org/drawingml/2006/main">
              <a:ext uri="{FF2B5EF4-FFF2-40B4-BE49-F238E27FC236}">
                <a16:creationId xmlns:a16="http://schemas.microsoft.com/office/drawing/2014/main" id="{7A9684AB-6F18-400A-BD11-6DCB0057BEF0}"/>
              </a:ext>
            </a:extLst>
          </p:cNvPr>
          <p:cNvSpPr>
            <a:spLocks xmlns:a="http://schemas.openxmlformats.org/drawingml/2006/main" noGrp="1"/>
          </p:cNvSpPr>
          <p:nvPr/>
        </p:nvSpPr>
        <p:spPr>
          <a:xfrm xmlns:a="http://schemas.openxmlformats.org/drawingml/2006/main">
            <a:off x="8372475" y="2971800"/>
            <a:ext cx="30956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Learn before prescribing.</a:t>
            </a:r>
          </a:p>
        </p:txBody>
      </p:sp>
      <p:sp>
        <p:nvSpPr>
          <p:cNvPr id="15" name="">
            <a:extLst xmlns:a="http://schemas.openxmlformats.org/drawingml/2006/main">
              <a:ext uri="{FF2B5EF4-FFF2-40B4-BE49-F238E27FC236}">
                <a16:creationId xmlns:a16="http://schemas.microsoft.com/office/drawing/2014/main" id="{010BB27F-5CD7-47B3-A1D8-04504BB145A6}"/>
              </a:ext>
            </a:extLst>
          </p:cNvPr>
          <p:cNvSpPr>
            <a:spLocks xmlns:a="http://schemas.openxmlformats.org/drawingml/2006/main" noGrp="1"/>
          </p:cNvSpPr>
          <p:nvPr/>
        </p:nvSpPr>
        <p:spPr>
          <a:xfrm xmlns:a="http://schemas.openxmlformats.org/drawingml/2006/main">
            <a:off x="571500" y="38481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A8DDD40-6865-46A7-8FAC-CED156BA5949}"/>
              </a:ext>
            </a:extLst>
          </p:cNvPr>
          <p:cNvSpPr>
            <a:spLocks xmlns:a="http://schemas.openxmlformats.org/drawingml/2006/main" noGrp="1"/>
          </p:cNvSpPr>
          <p:nvPr/>
        </p:nvSpPr>
        <p:spPr>
          <a:xfrm xmlns:a="http://schemas.openxmlformats.org/drawingml/2006/main">
            <a:off x="571500" y="3933825"/>
            <a:ext cx="762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75" b="1">
                <a:solidFill>
                  <a:srgbClr val="FF5B35"/>
                </a:solidFill>
                <a:latin typeface="Arial"/>
                <a:ea typeface="Arial"/>
                <a:cs typeface="Arial"/>
              </a:defRPr>
            </a:pPr>
            <a:r>
              <a:rPr sz="3375" b="1">
                <a:solidFill>
                  <a:srgbClr val="FF5B35"/>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005740FA-1DF1-47AF-B7E3-9943EB3528D0}"/>
              </a:ext>
            </a:extLst>
          </p:cNvPr>
          <p:cNvSpPr>
            <a:spLocks xmlns:a="http://schemas.openxmlformats.org/drawingml/2006/main" noGrp="1"/>
          </p:cNvSpPr>
          <p:nvPr/>
        </p:nvSpPr>
        <p:spPr>
          <a:xfrm xmlns:a="http://schemas.openxmlformats.org/drawingml/2006/main">
            <a:off x="1685925" y="3962400"/>
            <a:ext cx="3714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Commerce in context</a:t>
            </a:r>
          </a:p>
        </p:txBody>
      </p:sp>
      <p:sp>
        <p:nvSpPr>
          <p:cNvPr id="18" name="">
            <a:extLst xmlns:a="http://schemas.openxmlformats.org/drawingml/2006/main">
              <a:ext uri="{FF2B5EF4-FFF2-40B4-BE49-F238E27FC236}">
                <a16:creationId xmlns:a16="http://schemas.microsoft.com/office/drawing/2014/main" id="{8B87313D-1E68-480E-AEBE-A5BDF8519EA9}"/>
              </a:ext>
            </a:extLst>
          </p:cNvPr>
          <p:cNvSpPr>
            <a:spLocks xmlns:a="http://schemas.openxmlformats.org/drawingml/2006/main" noGrp="1"/>
          </p:cNvSpPr>
          <p:nvPr/>
        </p:nvSpPr>
        <p:spPr>
          <a:xfrm xmlns:a="http://schemas.openxmlformats.org/drawingml/2006/main">
            <a:off x="1685925" y="4410075"/>
            <a:ext cx="6000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Useful edits connect those situations with the range.</a:t>
            </a:r>
          </a:p>
        </p:txBody>
      </p:sp>
      <p:sp>
        <p:nvSpPr>
          <p:cNvPr id="19" name="">
            <a:extLst xmlns:a="http://schemas.openxmlformats.org/drawingml/2006/main">
              <a:ext uri="{FF2B5EF4-FFF2-40B4-BE49-F238E27FC236}">
                <a16:creationId xmlns:a16="http://schemas.microsoft.com/office/drawing/2014/main" id="{A64D780A-C3A1-4ADB-9187-7BD647B019C2}"/>
              </a:ext>
            </a:extLst>
          </p:cNvPr>
          <p:cNvSpPr>
            <a:spLocks xmlns:a="http://schemas.openxmlformats.org/drawingml/2006/main" noGrp="1"/>
          </p:cNvSpPr>
          <p:nvPr/>
        </p:nvSpPr>
        <p:spPr>
          <a:xfrm xmlns:a="http://schemas.openxmlformats.org/drawingml/2006/main">
            <a:off x="8372475" y="4029075"/>
            <a:ext cx="30956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Make product choice easier.</a:t>
            </a:r>
          </a:p>
        </p:txBody>
      </p:sp>
      <p:sp>
        <p:nvSpPr>
          <p:cNvPr id="20" name="">
            <a:extLst xmlns:a="http://schemas.openxmlformats.org/drawingml/2006/main">
              <a:ext uri="{FF2B5EF4-FFF2-40B4-BE49-F238E27FC236}">
                <a16:creationId xmlns:a16="http://schemas.microsoft.com/office/drawing/2014/main" id="{841504D9-0988-4293-A892-C62A5A656618}"/>
              </a:ext>
            </a:extLst>
          </p:cNvPr>
          <p:cNvSpPr>
            <a:spLocks xmlns:a="http://schemas.openxmlformats.org/drawingml/2006/main" noGrp="1"/>
          </p:cNvSpPr>
          <p:nvPr/>
        </p:nvSpPr>
        <p:spPr>
          <a:xfrm xmlns:a="http://schemas.openxmlformats.org/drawingml/2006/main">
            <a:off x="571500" y="4905375"/>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3F71123D-BADF-448C-985A-92054E6BC0B0}"/>
              </a:ext>
            </a:extLst>
          </p:cNvPr>
          <p:cNvSpPr>
            <a:spLocks xmlns:a="http://schemas.openxmlformats.org/drawingml/2006/main" noGrp="1"/>
          </p:cNvSpPr>
          <p:nvPr/>
        </p:nvSpPr>
        <p:spPr>
          <a:xfrm xmlns:a="http://schemas.openxmlformats.org/drawingml/2006/main">
            <a:off x="571500" y="4991100"/>
            <a:ext cx="762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75" b="1">
                <a:solidFill>
                  <a:srgbClr val="716F68"/>
                </a:solidFill>
                <a:latin typeface="Arial"/>
                <a:ea typeface="Arial"/>
                <a:cs typeface="Arial"/>
              </a:defRPr>
            </a:pPr>
            <a:r>
              <a:rPr sz="3375" b="1">
                <a:solidFill>
                  <a:srgbClr val="716F68"/>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308A8DFC-0B50-43A9-B71D-59F2A2EC63AF}"/>
              </a:ext>
            </a:extLst>
          </p:cNvPr>
          <p:cNvSpPr>
            <a:spLocks xmlns:a="http://schemas.openxmlformats.org/drawingml/2006/main" noGrp="1"/>
          </p:cNvSpPr>
          <p:nvPr/>
        </p:nvSpPr>
        <p:spPr>
          <a:xfrm xmlns:a="http://schemas.openxmlformats.org/drawingml/2006/main">
            <a:off x="1685925" y="5019675"/>
            <a:ext cx="3714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Owned relationship</a:t>
            </a:r>
          </a:p>
        </p:txBody>
      </p:sp>
      <p:sp>
        <p:nvSpPr>
          <p:cNvPr id="23" name="">
            <a:extLst xmlns:a="http://schemas.openxmlformats.org/drawingml/2006/main">
              <a:ext uri="{FF2B5EF4-FFF2-40B4-BE49-F238E27FC236}">
                <a16:creationId xmlns:a16="http://schemas.microsoft.com/office/drawing/2014/main" id="{750A0CCC-35A9-446B-95BF-9AE6683F49EB}"/>
              </a:ext>
            </a:extLst>
          </p:cNvPr>
          <p:cNvSpPr>
            <a:spLocks xmlns:a="http://schemas.openxmlformats.org/drawingml/2006/main" noGrp="1"/>
          </p:cNvSpPr>
          <p:nvPr/>
        </p:nvSpPr>
        <p:spPr>
          <a:xfrm xmlns:a="http://schemas.openxmlformats.org/drawingml/2006/main">
            <a:off x="1685925" y="5467350"/>
            <a:ext cx="6000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Email, app, WhatsApp and retail continue the theme.</a:t>
            </a:r>
          </a:p>
        </p:txBody>
      </p:sp>
      <p:sp>
        <p:nvSpPr>
          <p:cNvPr id="24" name="">
            <a:extLst xmlns:a="http://schemas.openxmlformats.org/drawingml/2006/main">
              <a:ext uri="{FF2B5EF4-FFF2-40B4-BE49-F238E27FC236}">
                <a16:creationId xmlns:a16="http://schemas.microsoft.com/office/drawing/2014/main" id="{9839529F-85C7-4553-8D05-16BE38A568AD}"/>
              </a:ext>
            </a:extLst>
          </p:cNvPr>
          <p:cNvSpPr>
            <a:spLocks xmlns:a="http://schemas.openxmlformats.org/drawingml/2006/main" noGrp="1"/>
          </p:cNvSpPr>
          <p:nvPr/>
        </p:nvSpPr>
        <p:spPr>
          <a:xfrm xmlns:a="http://schemas.openxmlformats.org/drawingml/2006/main">
            <a:off x="8372475" y="5086350"/>
            <a:ext cx="30956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Create reasons to return.</a:t>
            </a:r>
          </a:p>
        </p:txBody>
      </p:sp>
      <p:sp>
        <p:nvSpPr>
          <p:cNvPr id="25" name="">
            <a:extLst xmlns:a="http://schemas.openxmlformats.org/drawingml/2006/main">
              <a:ext uri="{FF2B5EF4-FFF2-40B4-BE49-F238E27FC236}">
                <a16:creationId xmlns:a16="http://schemas.microsoft.com/office/drawing/2014/main" id="{AA4F73C2-2F67-4796-9D7D-32A8EE68537C}"/>
              </a:ext>
            </a:extLst>
          </p:cNvPr>
          <p:cNvSpPr>
            <a:spLocks xmlns:a="http://schemas.openxmlformats.org/drawingml/2006/main" noGrp="1"/>
          </p:cNvSpPr>
          <p:nvPr/>
        </p:nvSpPr>
        <p:spPr>
          <a:xfrm xmlns:a="http://schemas.openxmlformats.org/drawingml/2006/main">
            <a:off x="571500" y="596265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Tree>
    <p:extLst>
      <p:ext uri="{BB962C8B-B14F-4D97-AF65-F5344CB8AC3E}">
        <p14:creationId xmlns:p14="http://schemas.microsoft.com/office/powerpoint/2010/main" val="2136506003"/>
      </p:ext>
    </p:extLst>
  </p:cSld>
</p:sld>
</file>

<file path=ppt/slides/slide8.xml><?xml version="1.0" encoding="utf-8"?>
<p:sld xmlns:p="http://schemas.openxmlformats.org/presentationml/2006/main">
  <p:cSld>
    <p:bg>
      <p:bgPr>
        <a:solidFill xmlns:a="http://schemas.openxmlformats.org/drawingml/2006/main">
          <a:srgbClr val="171717"/>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F2E1229-3124-46D0-9E11-B2299A7FD30A}"/>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3F0E7"/>
                </a:solidFill>
                <a:latin typeface="Arial"/>
                <a:ea typeface="Arial"/>
                <a:cs typeface="Arial"/>
              </a:defRPr>
            </a:pPr>
            <a:r>
              <a:rPr sz="1050" b="1">
                <a:solidFill>
                  <a:srgbClr val="F3F0E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F478D7E2-6051-4752-B0FA-1FBD014566EA}"/>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CREATIVE CONCEPT 01</a:t>
            </a:r>
          </a:p>
        </p:txBody>
      </p:sp>
      <p:sp>
        <p:nvSpPr>
          <p:cNvPr id="3" name="">
            <a:extLst xmlns:a="http://schemas.openxmlformats.org/drawingml/2006/main">
              <a:ext uri="{FF2B5EF4-FFF2-40B4-BE49-F238E27FC236}">
                <a16:creationId xmlns:a16="http://schemas.microsoft.com/office/drawing/2014/main" id="{941464BC-D9DF-4782-BFD6-8CAA329CE4E8}"/>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3F0E7"/>
                </a:solidFill>
                <a:latin typeface="Arial"/>
                <a:ea typeface="Arial"/>
                <a:cs typeface="Arial"/>
              </a:defRPr>
            </a:pPr>
            <a:r>
              <a:rPr sz="1050" b="1">
                <a:solidFill>
                  <a:srgbClr val="F3F0E7"/>
                </a:solidFill>
                <a:latin typeface="Arial"/>
                <a:ea typeface="Arial"/>
                <a:cs typeface="Arial"/>
              </a:rPr>
              <a:t>08</a:t>
            </a:r>
          </a:p>
        </p:txBody>
      </p:sp>
      <p:sp>
        <p:nvSpPr>
          <p:cNvPr id="4" name="">
            <a:extLst xmlns:a="http://schemas.openxmlformats.org/drawingml/2006/main">
              <a:ext uri="{FF2B5EF4-FFF2-40B4-BE49-F238E27FC236}">
                <a16:creationId xmlns:a16="http://schemas.microsoft.com/office/drawing/2014/main" id="{78E332BF-E6FF-47F3-9819-599C37D476DA}"/>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48464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2D498DD-73AF-47E3-9C51-83790907BF86}"/>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F3F0E7"/>
                </a:solidFill>
                <a:latin typeface="Arial"/>
                <a:ea typeface="Arial"/>
                <a:cs typeface="Arial"/>
              </a:defRPr>
            </a:pPr>
            <a:r>
              <a:rPr sz="3450" b="1">
                <a:solidFill>
                  <a:srgbClr val="F3F0E7"/>
                </a:solidFill>
                <a:latin typeface="Arial"/>
                <a:ea typeface="Arial"/>
                <a:cs typeface="Arial"/>
              </a:rPr>
              <a:t>The New Codes</a:t>
            </a:r>
          </a:p>
        </p:txBody>
      </p:sp>
      <p:sp>
        <p:nvSpPr>
          <p:cNvPr id="6" name="">
            <a:extLst xmlns:a="http://schemas.openxmlformats.org/drawingml/2006/main">
              <a:ext uri="{FF2B5EF4-FFF2-40B4-BE49-F238E27FC236}">
                <a16:creationId xmlns:a16="http://schemas.microsoft.com/office/drawing/2014/main" id="{724811C5-A57A-402C-85E3-4688F55FEC54}"/>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CFCBC2"/>
                </a:solidFill>
                <a:latin typeface="Arial"/>
                <a:ea typeface="Arial"/>
                <a:cs typeface="Arial"/>
              </a:defRPr>
            </a:pPr>
            <a:r>
              <a:rPr sz="1650" b="0">
                <a:solidFill>
                  <a:srgbClr val="CFCBC2"/>
                </a:solidFill>
                <a:latin typeface="Arial"/>
                <a:ea typeface="Arial"/>
                <a:cs typeface="Arial"/>
              </a:rPr>
              <a:t>My recurring editorial format for changing expectations</a:t>
            </a:r>
          </a:p>
        </p:txBody>
      </p:sp>
      <p:sp>
        <p:nvSpPr>
          <p:cNvPr id="7" name="">
            <a:extLst xmlns:a="http://schemas.openxmlformats.org/drawingml/2006/main">
              <a:ext uri="{FF2B5EF4-FFF2-40B4-BE49-F238E27FC236}">
                <a16:creationId xmlns:a16="http://schemas.microsoft.com/office/drawing/2014/main" id="{994E13D4-B8BD-4BFC-B1B8-6A520C7E8CFD}"/>
              </a:ext>
            </a:extLst>
          </p:cNvPr>
          <p:cNvSpPr>
            <a:spLocks xmlns:a="http://schemas.openxmlformats.org/drawingml/2006/main" noGrp="1"/>
          </p:cNvSpPr>
          <p:nvPr/>
        </p:nvSpPr>
        <p:spPr>
          <a:xfrm xmlns:a="http://schemas.openxmlformats.org/drawingml/2006/main">
            <a:off x="571500" y="2419350"/>
            <a:ext cx="10715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825" b="1">
                <a:solidFill>
                  <a:srgbClr val="F3F0E7"/>
                </a:solidFill>
                <a:latin typeface="Arial"/>
                <a:ea typeface="Arial"/>
                <a:cs typeface="Arial"/>
              </a:defRPr>
            </a:pPr>
            <a:r>
              <a:rPr sz="3825" b="1">
                <a:solidFill>
                  <a:srgbClr val="F3F0E7"/>
                </a:solidFill>
                <a:latin typeface="Arial"/>
                <a:ea typeface="Arial"/>
                <a:cs typeface="Arial"/>
              </a:rPr>
              <a:t>“Office wear stopped</a:t>
            </a:r>
          </a:p>
          <a:p xmlns:a="http://schemas.openxmlformats.org/drawingml/2006/main">
            <a:pPr>
              <a:defRPr sz="3825" b="1">
                <a:solidFill>
                  <a:srgbClr val="F3F0E7"/>
                </a:solidFill>
                <a:latin typeface="Arial"/>
                <a:ea typeface="Arial"/>
                <a:cs typeface="Arial"/>
              </a:defRPr>
            </a:pPr>
            <a:r>
              <a:rPr sz="3825" b="1">
                <a:solidFill>
                  <a:srgbClr val="F3F0E7"/>
                </a:solidFill>
                <a:latin typeface="Arial"/>
                <a:ea typeface="Arial"/>
                <a:cs typeface="Arial"/>
              </a:rPr>
              <a:t>looking like office wear.”</a:t>
            </a:r>
          </a:p>
        </p:txBody>
      </p:sp>
      <p:sp>
        <p:nvSpPr>
          <p:cNvPr id="8" name="">
            <a:extLst xmlns:a="http://schemas.openxmlformats.org/drawingml/2006/main">
              <a:ext uri="{FF2B5EF4-FFF2-40B4-BE49-F238E27FC236}">
                <a16:creationId xmlns:a16="http://schemas.microsoft.com/office/drawing/2014/main" id="{65E731F1-D180-4299-8D94-4F6A3C147F5B}"/>
              </a:ext>
            </a:extLst>
          </p:cNvPr>
          <p:cNvSpPr>
            <a:spLocks xmlns:a="http://schemas.openxmlformats.org/drawingml/2006/main" noGrp="1"/>
          </p:cNvSpPr>
          <p:nvPr/>
        </p:nvSpPr>
        <p:spPr>
          <a:xfrm xmlns:a="http://schemas.openxmlformats.org/drawingml/2006/main">
            <a:off x="571500" y="4086225"/>
            <a:ext cx="11049000" cy="9525"/>
          </a:xfrm>
          <a:prstGeom xmlns:a="http://schemas.openxmlformats.org/drawingml/2006/main" prst="rect">
            <a:avLst/>
          </a:prstGeom>
          <a:solidFill xmlns:a="http://schemas.openxmlformats.org/drawingml/2006/main">
            <a:srgbClr val="484641"/>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B3457DD-4D78-4A6D-ABAB-9227FD6B788E}"/>
              </a:ext>
            </a:extLst>
          </p:cNvPr>
          <p:cNvSpPr>
            <a:spLocks xmlns:a="http://schemas.openxmlformats.org/drawingml/2006/main" noGrp="1"/>
          </p:cNvSpPr>
          <p:nvPr/>
        </p:nvSpPr>
        <p:spPr>
          <a:xfrm xmlns:a="http://schemas.openxmlformats.org/drawingml/2006/main">
            <a:off x="571500" y="443865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FORMAT</a:t>
            </a:r>
          </a:p>
        </p:txBody>
      </p:sp>
      <p:sp>
        <p:nvSpPr>
          <p:cNvPr id="10" name="">
            <a:extLst xmlns:a="http://schemas.openxmlformats.org/drawingml/2006/main">
              <a:ext uri="{FF2B5EF4-FFF2-40B4-BE49-F238E27FC236}">
                <a16:creationId xmlns:a16="http://schemas.microsoft.com/office/drawing/2014/main" id="{975F3C5F-F5F2-4297-A127-02E009D09BB1}"/>
              </a:ext>
            </a:extLst>
          </p:cNvPr>
          <p:cNvSpPr>
            <a:spLocks xmlns:a="http://schemas.openxmlformats.org/drawingml/2006/main" noGrp="1"/>
          </p:cNvSpPr>
          <p:nvPr/>
        </p:nvSpPr>
        <p:spPr>
          <a:xfrm xmlns:a="http://schemas.openxmlformats.org/drawingml/2006/main">
            <a:off x="571500" y="4810125"/>
            <a:ext cx="5143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950" b="0">
                <a:solidFill>
                  <a:srgbClr val="F3F0E7"/>
                </a:solidFill>
                <a:latin typeface="Arial"/>
                <a:ea typeface="Arial"/>
                <a:cs typeface="Arial"/>
              </a:defRPr>
            </a:pPr>
            <a:r>
              <a:rPr sz="1950" b="0">
                <a:solidFill>
                  <a:srgbClr val="F3F0E7"/>
                </a:solidFill>
                <a:latin typeface="Arial"/>
                <a:ea typeface="Arial"/>
                <a:cs typeface="Arial"/>
              </a:rPr>
              <a:t>A short observation, a human story and a question the audience can answer.</a:t>
            </a:r>
          </a:p>
        </p:txBody>
      </p:sp>
      <p:sp>
        <p:nvSpPr>
          <p:cNvPr id="11" name="">
            <a:extLst xmlns:a="http://schemas.openxmlformats.org/drawingml/2006/main">
              <a:ext uri="{FF2B5EF4-FFF2-40B4-BE49-F238E27FC236}">
                <a16:creationId xmlns:a16="http://schemas.microsoft.com/office/drawing/2014/main" id="{014ADC4E-B59F-492B-9DD6-45D9BD24693E}"/>
              </a:ext>
            </a:extLst>
          </p:cNvPr>
          <p:cNvSpPr>
            <a:spLocks xmlns:a="http://schemas.openxmlformats.org/drawingml/2006/main" noGrp="1"/>
          </p:cNvSpPr>
          <p:nvPr/>
        </p:nvSpPr>
        <p:spPr>
          <a:xfrm xmlns:a="http://schemas.openxmlformats.org/drawingml/2006/main">
            <a:off x="6591300" y="4438650"/>
            <a:ext cx="3714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CREATIVE BRIEF</a:t>
            </a:r>
          </a:p>
        </p:txBody>
      </p:sp>
      <p:sp>
        <p:nvSpPr>
          <p:cNvPr id="12" name="">
            <a:extLst xmlns:a="http://schemas.openxmlformats.org/drawingml/2006/main">
              <a:ext uri="{FF2B5EF4-FFF2-40B4-BE49-F238E27FC236}">
                <a16:creationId xmlns:a16="http://schemas.microsoft.com/office/drawing/2014/main" id="{1EEE051A-70AE-45F4-B5A1-25D8ECCBE697}"/>
              </a:ext>
            </a:extLst>
          </p:cNvPr>
          <p:cNvSpPr>
            <a:spLocks xmlns:a="http://schemas.openxmlformats.org/drawingml/2006/main" noGrp="1"/>
          </p:cNvSpPr>
          <p:nvPr/>
        </p:nvSpPr>
        <p:spPr>
          <a:xfrm xmlns:a="http://schemas.openxmlformats.org/drawingml/2006/main">
            <a:off x="6591300" y="4810125"/>
            <a:ext cx="469582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950" b="0">
                <a:solidFill>
                  <a:srgbClr val="F3F0E7"/>
                </a:solidFill>
                <a:latin typeface="Arial"/>
                <a:ea typeface="Arial"/>
                <a:cs typeface="Arial"/>
              </a:defRPr>
            </a:pPr>
            <a:r>
              <a:rPr sz="1950" b="0">
                <a:solidFill>
                  <a:srgbClr val="F3F0E7"/>
                </a:solidFill>
                <a:latin typeface="Arial"/>
                <a:ea typeface="Arial"/>
                <a:cs typeface="Arial"/>
              </a:rPr>
              <a:t>Show the tension between old rules and lived experience. Fashion sits inside the story.</a:t>
            </a:r>
          </a:p>
        </p:txBody>
      </p:sp>
      <p:sp>
        <p:nvSpPr>
          <p:cNvPr id="13" name="">
            <a:extLst xmlns:a="http://schemas.openxmlformats.org/drawingml/2006/main">
              <a:ext uri="{FF2B5EF4-FFF2-40B4-BE49-F238E27FC236}">
                <a16:creationId xmlns:a16="http://schemas.microsoft.com/office/drawing/2014/main" id="{D83C0415-E2C2-45DE-B591-615683A35D31}"/>
              </a:ext>
            </a:extLst>
          </p:cNvPr>
          <p:cNvSpPr>
            <a:spLocks xmlns:a="http://schemas.openxmlformats.org/drawingml/2006/main" noGrp="1"/>
          </p:cNvSpPr>
          <p:nvPr/>
        </p:nvSpPr>
        <p:spPr>
          <a:xfrm xmlns:a="http://schemas.openxmlformats.org/drawingml/2006/main">
            <a:off x="571500" y="6257925"/>
            <a:ext cx="1095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275" b="0">
                <a:solidFill>
                  <a:srgbClr val="CFCBC2"/>
                </a:solidFill>
                <a:latin typeface="Arial"/>
                <a:ea typeface="Arial"/>
                <a:cs typeface="Arial"/>
              </a:defRPr>
            </a:pPr>
            <a:r>
              <a:rPr sz="1275" b="0">
                <a:solidFill>
                  <a:srgbClr val="CFCBC2"/>
                </a:solidFill>
                <a:latin typeface="Arial"/>
                <a:ea typeface="Arial"/>
                <a:cs typeface="Arial"/>
              </a:rPr>
              <a:t>Illustrative copy. Proposed formats: Reels, carousels and street conversations.</a:t>
            </a:r>
          </a:p>
        </p:txBody>
      </p:sp>
    </p:spTree>
    <p:extLst>
      <p:ext uri="{BB962C8B-B14F-4D97-AF65-F5344CB8AC3E}">
        <p14:creationId xmlns:p14="http://schemas.microsoft.com/office/powerpoint/2010/main" val="2122250784"/>
      </p:ext>
    </p:extLst>
  </p:cSld>
</p:sld>
</file>

<file path=ppt/slides/slide9.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6DCD2B50-6431-46EA-AC5F-03E29BEE231B}"/>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23C9CC51-3E13-4477-8ED3-91E6BF5CBDB7}"/>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CREATIVE CONCEPT 02</a:t>
            </a:r>
          </a:p>
        </p:txBody>
      </p:sp>
      <p:sp>
        <p:nvSpPr>
          <p:cNvPr id="3" name="">
            <a:extLst xmlns:a="http://schemas.openxmlformats.org/drawingml/2006/main">
              <a:ext uri="{FF2B5EF4-FFF2-40B4-BE49-F238E27FC236}">
                <a16:creationId xmlns:a16="http://schemas.microsoft.com/office/drawing/2014/main" id="{EC03B02E-0754-4A90-BABF-7ECB9F2CEF2B}"/>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09</a:t>
            </a:r>
          </a:p>
        </p:txBody>
      </p:sp>
      <p:sp>
        <p:nvSpPr>
          <p:cNvPr id="4" name="">
            <a:extLst xmlns:a="http://schemas.openxmlformats.org/drawingml/2006/main">
              <a:ext uri="{FF2B5EF4-FFF2-40B4-BE49-F238E27FC236}">
                <a16:creationId xmlns:a16="http://schemas.microsoft.com/office/drawing/2014/main" id="{540142B6-AF63-46A2-8C01-101D6E02246D}"/>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D1C32BF-8FE4-4B6E-91B5-037B7E31B47A}"/>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Snitch, Tell Me</a:t>
            </a:r>
          </a:p>
        </p:txBody>
      </p:sp>
      <p:sp>
        <p:nvSpPr>
          <p:cNvPr id="6" name="">
            <a:extLst xmlns:a="http://schemas.openxmlformats.org/drawingml/2006/main">
              <a:ext uri="{FF2B5EF4-FFF2-40B4-BE49-F238E27FC236}">
                <a16:creationId xmlns:a16="http://schemas.microsoft.com/office/drawing/2014/main" id="{9BA274C2-6A9E-450A-A40E-ACCACFAB44CA}"/>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A recurring community question that creates stories and research</a:t>
            </a:r>
          </a:p>
        </p:txBody>
      </p:sp>
      <p:sp>
        <p:nvSpPr>
          <p:cNvPr id="7" name="">
            <a:extLst xmlns:a="http://schemas.openxmlformats.org/drawingml/2006/main">
              <a:ext uri="{FF2B5EF4-FFF2-40B4-BE49-F238E27FC236}">
                <a16:creationId xmlns:a16="http://schemas.microsoft.com/office/drawing/2014/main" id="{C13850A2-A2CE-40D1-B236-7359FAA349D4}"/>
              </a:ext>
            </a:extLst>
          </p:cNvPr>
          <p:cNvSpPr>
            <a:spLocks xmlns:a="http://schemas.openxmlformats.org/drawingml/2006/main" noGrp="1"/>
          </p:cNvSpPr>
          <p:nvPr/>
        </p:nvSpPr>
        <p:spPr>
          <a:xfrm xmlns:a="http://schemas.openxmlformats.org/drawingml/2006/main">
            <a:off x="571500" y="2324100"/>
            <a:ext cx="6477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What was the first thing</a:t>
            </a:r>
          </a:p>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you bought when you</a:t>
            </a:r>
          </a:p>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started earning?</a:t>
            </a:r>
          </a:p>
        </p:txBody>
      </p:sp>
      <p:sp>
        <p:nvSpPr>
          <p:cNvPr id="8" name="">
            <a:extLst xmlns:a="http://schemas.openxmlformats.org/drawingml/2006/main">
              <a:ext uri="{FF2B5EF4-FFF2-40B4-BE49-F238E27FC236}">
                <a16:creationId xmlns:a16="http://schemas.microsoft.com/office/drawing/2014/main" id="{8BEB4073-1BE0-41ED-96E7-BF0F4D3AE8D9}"/>
              </a:ext>
            </a:extLst>
          </p:cNvPr>
          <p:cNvSpPr>
            <a:spLocks xmlns:a="http://schemas.openxmlformats.org/drawingml/2006/main" noGrp="1"/>
          </p:cNvSpPr>
          <p:nvPr/>
        </p:nvSpPr>
        <p:spPr>
          <a:xfrm xmlns:a="http://schemas.openxmlformats.org/drawingml/2006/main">
            <a:off x="7896225" y="2143125"/>
            <a:ext cx="3714750" cy="3400425"/>
          </a:xfrm>
          <a:prstGeom xmlns:a="http://schemas.openxmlformats.org/drawingml/2006/main" prst="rect">
            <a:avLst/>
          </a:prstGeom>
          <a:solidFill xmlns:a="http://schemas.openxmlformats.org/drawingml/2006/main">
            <a:srgbClr val="FF5B35"/>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C27CAA9-1466-41A0-9AA9-DAF20EC9D4CC}"/>
              </a:ext>
            </a:extLst>
          </p:cNvPr>
          <p:cNvSpPr>
            <a:spLocks xmlns:a="http://schemas.openxmlformats.org/drawingml/2006/main" noGrp="1"/>
          </p:cNvSpPr>
          <p:nvPr/>
        </p:nvSpPr>
        <p:spPr>
          <a:xfrm xmlns:a="http://schemas.openxmlformats.org/drawingml/2006/main">
            <a:off x="8105775" y="2371725"/>
            <a:ext cx="32480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HOW I WOULD USE RESPONSES</a:t>
            </a:r>
          </a:p>
        </p:txBody>
      </p:sp>
      <p:sp>
        <p:nvSpPr>
          <p:cNvPr id="10" name="">
            <a:extLst xmlns:a="http://schemas.openxmlformats.org/drawingml/2006/main">
              <a:ext uri="{FF2B5EF4-FFF2-40B4-BE49-F238E27FC236}">
                <a16:creationId xmlns:a16="http://schemas.microsoft.com/office/drawing/2014/main" id="{0DC6A7C1-7C73-45A2-8E42-983273547464}"/>
              </a:ext>
            </a:extLst>
          </p:cNvPr>
          <p:cNvSpPr>
            <a:spLocks xmlns:a="http://schemas.openxmlformats.org/drawingml/2006/main" noGrp="1"/>
          </p:cNvSpPr>
          <p:nvPr/>
        </p:nvSpPr>
        <p:spPr>
          <a:xfrm xmlns:a="http://schemas.openxmlformats.org/drawingml/2006/main">
            <a:off x="8105775" y="2886075"/>
            <a:ext cx="3238500" cy="2181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Invite real answers.</a:t>
            </a:r>
          </a:p>
          <a:p xmlns:a="http://schemas.openxmlformats.org/drawingml/2006/main">
            <a:r>
              <a:t/>
            </a:r>
          </a:p>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Group recurring motivations.</a:t>
            </a:r>
          </a:p>
          <a:p xmlns:a="http://schemas.openxmlformats.org/drawingml/2006/main">
            <a:r>
              <a:t/>
            </a:r>
          </a:p>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Ask permission to feature</a:t>
            </a:r>
          </a:p>
          <a:p xmlns:a="http://schemas.openxmlformats.org/drawingml/2006/main">
            <a:pPr>
              <a:defRPr sz="1875" b="1">
                <a:solidFill>
                  <a:srgbClr val="171717"/>
                </a:solidFill>
                <a:latin typeface="Arial"/>
                <a:ea typeface="Arial"/>
                <a:cs typeface="Arial"/>
              </a:defRPr>
            </a:pPr>
            <a:r>
              <a:rPr sz="1875" b="1">
                <a:solidFill>
                  <a:srgbClr val="171717"/>
                </a:solidFill>
                <a:latin typeface="Arial"/>
                <a:ea typeface="Arial"/>
                <a:cs typeface="Arial"/>
              </a:rPr>
              <a:t>selected stories.</a:t>
            </a:r>
          </a:p>
        </p:txBody>
      </p:sp>
      <p:sp>
        <p:nvSpPr>
          <p:cNvPr id="11" name="">
            <a:extLst xmlns:a="http://schemas.openxmlformats.org/drawingml/2006/main">
              <a:ext uri="{FF2B5EF4-FFF2-40B4-BE49-F238E27FC236}">
                <a16:creationId xmlns:a16="http://schemas.microsoft.com/office/drawing/2014/main" id="{4AF49820-EC6D-44E6-8548-A376312A52B0}"/>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254EF724-3243-47A1-99DC-04CDCA256393}"/>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I would turn repeated themes into creator briefs, edits and customer research questions.</a:t>
            </a:r>
          </a:p>
        </p:txBody>
      </p:sp>
    </p:spTree>
    <p:extLst>
      <p:ext uri="{BB962C8B-B14F-4D97-AF65-F5344CB8AC3E}">
        <p14:creationId xmlns:p14="http://schemas.microsoft.com/office/powerpoint/2010/main" val="628139592"/>
      </p:ext>
    </p:extLst>
  </p:cSld>
</p:sld>
</file>

<file path=ppt/slides/slide10.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7395554-3F0F-4DFC-A467-026432D79BCC}"/>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C2DAFE8F-7052-40E6-B28A-0C2D70A40391}"/>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CREATIVE CONCEPT 03</a:t>
            </a:r>
          </a:p>
        </p:txBody>
      </p:sp>
      <p:sp>
        <p:nvSpPr>
          <p:cNvPr id="3" name="">
            <a:extLst xmlns:a="http://schemas.openxmlformats.org/drawingml/2006/main">
              <a:ext uri="{FF2B5EF4-FFF2-40B4-BE49-F238E27FC236}">
                <a16:creationId xmlns:a16="http://schemas.microsoft.com/office/drawing/2014/main" id="{DA535E3D-0AAD-4027-A603-91830D68E692}"/>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10</a:t>
            </a:r>
          </a:p>
        </p:txBody>
      </p:sp>
      <p:sp>
        <p:nvSpPr>
          <p:cNvPr id="4" name="">
            <a:extLst xmlns:a="http://schemas.openxmlformats.org/drawingml/2006/main">
              <a:ext uri="{FF2B5EF4-FFF2-40B4-BE49-F238E27FC236}">
                <a16:creationId xmlns:a16="http://schemas.microsoft.com/office/drawing/2014/main" id="{B74AF009-7858-4C2D-89D4-3A17B5DB07BB}"/>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052FC88-6CC8-40E4-BFCA-6383D0E11B80}"/>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Life Edits</a:t>
            </a:r>
          </a:p>
        </p:txBody>
      </p:sp>
      <p:sp>
        <p:nvSpPr>
          <p:cNvPr id="6" name="">
            <a:extLst xmlns:a="http://schemas.openxmlformats.org/drawingml/2006/main">
              <a:ext uri="{FF2B5EF4-FFF2-40B4-BE49-F238E27FC236}">
                <a16:creationId xmlns:a16="http://schemas.microsoft.com/office/drawing/2014/main" id="{C072696F-92AB-4D90-BAB6-9FCD2A855B45}"/>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My merchandising concept for recognisable situations</a:t>
            </a:r>
          </a:p>
        </p:txBody>
      </p:sp>
      <p:sp>
        <p:nvSpPr>
          <p:cNvPr id="7" name="">
            <a:extLst xmlns:a="http://schemas.openxmlformats.org/drawingml/2006/main">
              <a:ext uri="{FF2B5EF4-FFF2-40B4-BE49-F238E27FC236}">
                <a16:creationId xmlns:a16="http://schemas.microsoft.com/office/drawing/2014/main" id="{CB1A0323-C1EE-45CA-A027-1E91C1F701A3}"/>
              </a:ext>
            </a:extLst>
          </p:cNvPr>
          <p:cNvSpPr>
            <a:spLocks xmlns:a="http://schemas.openxmlformats.org/drawingml/2006/main" noGrp="1"/>
          </p:cNvSpPr>
          <p:nvPr/>
        </p:nvSpPr>
        <p:spPr>
          <a:xfrm xmlns:a="http://schemas.openxmlformats.org/drawingml/2006/main">
            <a:off x="571500" y="2209800"/>
            <a:ext cx="72390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425" b="1">
                <a:solidFill>
                  <a:srgbClr val="171717"/>
                </a:solidFill>
                <a:latin typeface="Arial"/>
                <a:ea typeface="Arial"/>
                <a:cs typeface="Arial"/>
              </a:defRPr>
            </a:pPr>
            <a:r>
              <a:rPr sz="4425" b="1">
                <a:solidFill>
                  <a:srgbClr val="171717"/>
                </a:solidFill>
                <a:latin typeface="Arial"/>
                <a:ea typeface="Arial"/>
                <a:cs typeface="Arial"/>
              </a:rPr>
              <a:t>The First</a:t>
            </a:r>
          </a:p>
          <a:p xmlns:a="http://schemas.openxmlformats.org/drawingml/2006/main">
            <a:pPr>
              <a:defRPr sz="4425" b="1">
                <a:solidFill>
                  <a:srgbClr val="171717"/>
                </a:solidFill>
                <a:latin typeface="Arial"/>
                <a:ea typeface="Arial"/>
                <a:cs typeface="Arial"/>
              </a:defRPr>
            </a:pPr>
            <a:r>
              <a:rPr sz="4425" b="1">
                <a:solidFill>
                  <a:srgbClr val="171717"/>
                </a:solidFill>
                <a:latin typeface="Arial"/>
                <a:ea typeface="Arial"/>
                <a:cs typeface="Arial"/>
              </a:rPr>
              <a:t>Paycheque Edit</a:t>
            </a:r>
          </a:p>
        </p:txBody>
      </p:sp>
      <p:sp>
        <p:nvSpPr>
          <p:cNvPr id="8" name="">
            <a:extLst xmlns:a="http://schemas.openxmlformats.org/drawingml/2006/main">
              <a:ext uri="{FF2B5EF4-FFF2-40B4-BE49-F238E27FC236}">
                <a16:creationId xmlns:a16="http://schemas.microsoft.com/office/drawing/2014/main" id="{2C4328A3-5C1C-408C-BD96-86C0BDE9178E}"/>
              </a:ext>
            </a:extLst>
          </p:cNvPr>
          <p:cNvSpPr>
            <a:spLocks xmlns:a="http://schemas.openxmlformats.org/drawingml/2006/main" noGrp="1"/>
          </p:cNvSpPr>
          <p:nvPr/>
        </p:nvSpPr>
        <p:spPr>
          <a:xfrm xmlns:a="http://schemas.openxmlformats.org/drawingml/2006/main">
            <a:off x="600075" y="4124325"/>
            <a:ext cx="71247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325" b="0">
                <a:solidFill>
                  <a:srgbClr val="716F68"/>
                </a:solidFill>
                <a:latin typeface="Arial"/>
                <a:ea typeface="Arial"/>
                <a:cs typeface="Arial"/>
              </a:defRPr>
            </a:pPr>
            <a:r>
              <a:rPr sz="2325" b="0">
                <a:solidFill>
                  <a:srgbClr val="716F68"/>
                </a:solidFill>
                <a:latin typeface="Arial"/>
                <a:ea typeface="Arial"/>
                <a:cs typeface="Arial"/>
              </a:rPr>
              <a:t>A wardrobe for the version of you</a:t>
            </a:r>
          </a:p>
          <a:p xmlns:a="http://schemas.openxmlformats.org/drawingml/2006/main">
            <a:pPr>
              <a:defRPr sz="2325" b="0">
                <a:solidFill>
                  <a:srgbClr val="716F68"/>
                </a:solidFill>
                <a:latin typeface="Arial"/>
                <a:ea typeface="Arial"/>
                <a:cs typeface="Arial"/>
              </a:defRPr>
            </a:pPr>
            <a:r>
              <a:rPr sz="2325" b="0">
                <a:solidFill>
                  <a:srgbClr val="716F68"/>
                </a:solidFill>
                <a:latin typeface="Arial"/>
                <a:ea typeface="Arial"/>
                <a:cs typeface="Arial"/>
              </a:rPr>
              <a:t>who now has meetings.</a:t>
            </a:r>
          </a:p>
        </p:txBody>
      </p:sp>
      <p:sp>
        <p:nvSpPr>
          <p:cNvPr id="9" name="">
            <a:extLst xmlns:a="http://schemas.openxmlformats.org/drawingml/2006/main">
              <a:ext uri="{FF2B5EF4-FFF2-40B4-BE49-F238E27FC236}">
                <a16:creationId xmlns:a16="http://schemas.microsoft.com/office/drawing/2014/main" id="{A260F94F-4C0E-4A90-B068-8B622BBDE0DE}"/>
              </a:ext>
            </a:extLst>
          </p:cNvPr>
          <p:cNvSpPr>
            <a:spLocks xmlns:a="http://schemas.openxmlformats.org/drawingml/2006/main" noGrp="1"/>
          </p:cNvSpPr>
          <p:nvPr/>
        </p:nvSpPr>
        <p:spPr>
          <a:xfrm xmlns:a="http://schemas.openxmlformats.org/drawingml/2006/main">
            <a:off x="8343900" y="2324100"/>
            <a:ext cx="2952750" cy="47625"/>
          </a:xfrm>
          <a:prstGeom xmlns:a="http://schemas.openxmlformats.org/drawingml/2006/main" prst="rect">
            <a:avLst/>
          </a:prstGeom>
          <a:solidFill xmlns:a="http://schemas.openxmlformats.org/drawingml/2006/main">
            <a:srgbClr val="FF5B3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DF838A9-825E-4F70-88AD-867C8096D745}"/>
              </a:ext>
            </a:extLst>
          </p:cNvPr>
          <p:cNvSpPr>
            <a:spLocks xmlns:a="http://schemas.openxmlformats.org/drawingml/2006/main" noGrp="1"/>
          </p:cNvSpPr>
          <p:nvPr/>
        </p:nvSpPr>
        <p:spPr>
          <a:xfrm xmlns:a="http://schemas.openxmlformats.org/drawingml/2006/main">
            <a:off x="8343900" y="2676525"/>
            <a:ext cx="3095625" cy="2209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1">
                <a:solidFill>
                  <a:srgbClr val="171717"/>
                </a:solidFill>
                <a:latin typeface="Arial"/>
                <a:ea typeface="Arial"/>
                <a:cs typeface="Arial"/>
              </a:defRPr>
            </a:pPr>
            <a:r>
              <a:rPr sz="2100" b="1">
                <a:solidFill>
                  <a:srgbClr val="171717"/>
                </a:solidFill>
                <a:latin typeface="Arial"/>
                <a:ea typeface="Arial"/>
                <a:cs typeface="Arial"/>
              </a:rPr>
              <a:t>First-day pieces</a:t>
            </a:r>
          </a:p>
          <a:p xmlns:a="http://schemas.openxmlformats.org/drawingml/2006/main">
            <a:pPr>
              <a:defRPr sz="2100" b="1">
                <a:solidFill>
                  <a:srgbClr val="171717"/>
                </a:solidFill>
                <a:latin typeface="Arial"/>
                <a:ea typeface="Arial"/>
                <a:cs typeface="Arial"/>
              </a:defRPr>
            </a:pPr>
            <a:r>
              <a:rPr sz="2100" b="1">
                <a:solidFill>
                  <a:srgbClr val="171717"/>
                </a:solidFill>
                <a:latin typeface="Arial"/>
                <a:ea typeface="Arial"/>
                <a:cs typeface="Arial"/>
              </a:rPr>
              <a:t>Office to evening</a:t>
            </a:r>
          </a:p>
          <a:p xmlns:a="http://schemas.openxmlformats.org/drawingml/2006/main">
            <a:pPr>
              <a:defRPr sz="2100" b="1">
                <a:solidFill>
                  <a:srgbClr val="171717"/>
                </a:solidFill>
                <a:latin typeface="Arial"/>
                <a:ea typeface="Arial"/>
                <a:cs typeface="Arial"/>
              </a:defRPr>
            </a:pPr>
            <a:r>
              <a:rPr sz="2100" b="1">
                <a:solidFill>
                  <a:srgbClr val="171717"/>
                </a:solidFill>
                <a:latin typeface="Arial"/>
                <a:ea typeface="Arial"/>
                <a:cs typeface="Arial"/>
              </a:rPr>
              <a:t>Friday dressing</a:t>
            </a:r>
          </a:p>
          <a:p xmlns:a="http://schemas.openxmlformats.org/drawingml/2006/main">
            <a:pPr>
              <a:defRPr sz="2100" b="1">
                <a:solidFill>
                  <a:srgbClr val="171717"/>
                </a:solidFill>
                <a:latin typeface="Arial"/>
                <a:ea typeface="Arial"/>
                <a:cs typeface="Arial"/>
              </a:defRPr>
            </a:pPr>
            <a:r>
              <a:rPr sz="2100" b="1">
                <a:solidFill>
                  <a:srgbClr val="171717"/>
                </a:solidFill>
                <a:latin typeface="Arial"/>
                <a:ea typeface="Arial"/>
                <a:cs typeface="Arial"/>
              </a:rPr>
              <a:t>Work travel</a:t>
            </a:r>
          </a:p>
          <a:p xmlns:a="http://schemas.openxmlformats.org/drawingml/2006/main">
            <a:pPr>
              <a:defRPr sz="2100" b="1">
                <a:solidFill>
                  <a:srgbClr val="171717"/>
                </a:solidFill>
                <a:latin typeface="Arial"/>
                <a:ea typeface="Arial"/>
                <a:cs typeface="Arial"/>
              </a:defRPr>
            </a:pPr>
            <a:r>
              <a:rPr sz="2100" b="1">
                <a:solidFill>
                  <a:srgbClr val="171717"/>
                </a:solidFill>
                <a:latin typeface="Arial"/>
                <a:ea typeface="Arial"/>
                <a:cs typeface="Arial"/>
              </a:rPr>
              <a:t>Versatile basics</a:t>
            </a:r>
          </a:p>
        </p:txBody>
      </p:sp>
      <p:sp>
        <p:nvSpPr>
          <p:cNvPr id="11" name="">
            <a:extLst xmlns:a="http://schemas.openxmlformats.org/drawingml/2006/main">
              <a:ext uri="{FF2B5EF4-FFF2-40B4-BE49-F238E27FC236}">
                <a16:creationId xmlns:a16="http://schemas.microsoft.com/office/drawing/2014/main" id="{3CCDE65E-5CAA-40A6-9827-34AD0D635E50}"/>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6D81159-3BD4-4916-A0A8-251CAA27324A}"/>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I would give each edit a clear shopping purpose, with relevant stock and fit information.</a:t>
            </a:r>
          </a:p>
        </p:txBody>
      </p:sp>
    </p:spTree>
    <p:extLst>
      <p:ext uri="{BB962C8B-B14F-4D97-AF65-F5344CB8AC3E}">
        <p14:creationId xmlns:p14="http://schemas.microsoft.com/office/powerpoint/2010/main" val="1565680651"/>
      </p:ext>
    </p:extLst>
  </p:cSld>
</p:sld>
</file>

<file path=ppt/slides/slide11.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F45A1BE4-2248-44DF-9027-268B364E04A4}"/>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CAD567D6-D1D4-4E32-8A6E-4CE3710426D8}"/>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WORKED CAMPAIGN</a:t>
            </a:r>
          </a:p>
        </p:txBody>
      </p:sp>
      <p:sp>
        <p:nvSpPr>
          <p:cNvPr id="3" name="">
            <a:extLst xmlns:a="http://schemas.openxmlformats.org/drawingml/2006/main">
              <a:ext uri="{FF2B5EF4-FFF2-40B4-BE49-F238E27FC236}">
                <a16:creationId xmlns:a16="http://schemas.microsoft.com/office/drawing/2014/main" id="{B0A5B59A-D42B-48F8-8DDD-D3C37F8FB607}"/>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11</a:t>
            </a:r>
          </a:p>
        </p:txBody>
      </p:sp>
      <p:sp>
        <p:nvSpPr>
          <p:cNvPr id="4" name="">
            <a:extLst xmlns:a="http://schemas.openxmlformats.org/drawingml/2006/main">
              <a:ext uri="{FF2B5EF4-FFF2-40B4-BE49-F238E27FC236}">
                <a16:creationId xmlns:a16="http://schemas.microsoft.com/office/drawing/2014/main" id="{E938F585-CAF7-4D2F-9131-233D43E65492}"/>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702DA48-4A8E-48F8-8FA8-6C83C3DBCCFE}"/>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First Salary: my social opening</a:t>
            </a:r>
          </a:p>
        </p:txBody>
      </p:sp>
      <p:sp>
        <p:nvSpPr>
          <p:cNvPr id="6" name="">
            <a:extLst xmlns:a="http://schemas.openxmlformats.org/drawingml/2006/main">
              <a:ext uri="{FF2B5EF4-FFF2-40B4-BE49-F238E27FC236}">
                <a16:creationId xmlns:a16="http://schemas.microsoft.com/office/drawing/2014/main" id="{2E485136-6378-4810-A684-7375CE045499}"/>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Illustrative three-frame carousel, not a published Snitch campaign</a:t>
            </a:r>
          </a:p>
        </p:txBody>
      </p:sp>
      <p:sp>
        <p:nvSpPr>
          <p:cNvPr id="7" name="">
            <a:extLst xmlns:a="http://schemas.openxmlformats.org/drawingml/2006/main">
              <a:ext uri="{FF2B5EF4-FFF2-40B4-BE49-F238E27FC236}">
                <a16:creationId xmlns:a16="http://schemas.microsoft.com/office/drawing/2014/main" id="{D7AFD426-BC32-4CAF-B74A-BDA6F20FD7F8}"/>
              </a:ext>
            </a:extLst>
          </p:cNvPr>
          <p:cNvSpPr>
            <a:spLocks xmlns:a="http://schemas.openxmlformats.org/drawingml/2006/main" noGrp="1"/>
          </p:cNvSpPr>
          <p:nvPr/>
        </p:nvSpPr>
        <p:spPr>
          <a:xfrm xmlns:a="http://schemas.openxmlformats.org/drawingml/2006/main">
            <a:off x="571500" y="2152650"/>
            <a:ext cx="3457575" cy="3019425"/>
          </a:xfrm>
          <a:prstGeom xmlns:a="http://schemas.openxmlformats.org/drawingml/2006/main" prst="rect">
            <a:avLst/>
          </a:prstGeom>
          <a:solidFill xmlns:a="http://schemas.openxmlformats.org/drawingml/2006/main">
            <a:srgbClr val="17171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F874E8A-B198-46A1-9A8F-06131EE5F17F}"/>
              </a:ext>
            </a:extLst>
          </p:cNvPr>
          <p:cNvSpPr>
            <a:spLocks xmlns:a="http://schemas.openxmlformats.org/drawingml/2006/main" noGrp="1"/>
          </p:cNvSpPr>
          <p:nvPr/>
        </p:nvSpPr>
        <p:spPr>
          <a:xfrm xmlns:a="http://schemas.openxmlformats.org/drawingml/2006/main">
            <a:off x="809625" y="2381250"/>
            <a:ext cx="295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01</a:t>
            </a:r>
          </a:p>
        </p:txBody>
      </p:sp>
      <p:sp>
        <p:nvSpPr>
          <p:cNvPr id="9" name="">
            <a:extLst xmlns:a="http://schemas.openxmlformats.org/drawingml/2006/main">
              <a:ext uri="{FF2B5EF4-FFF2-40B4-BE49-F238E27FC236}">
                <a16:creationId xmlns:a16="http://schemas.microsoft.com/office/drawing/2014/main" id="{61D989C1-5A41-47C9-A1D1-1B9E3D4F9251}"/>
              </a:ext>
            </a:extLst>
          </p:cNvPr>
          <p:cNvSpPr>
            <a:spLocks xmlns:a="http://schemas.openxmlformats.org/drawingml/2006/main" noGrp="1"/>
          </p:cNvSpPr>
          <p:nvPr/>
        </p:nvSpPr>
        <p:spPr>
          <a:xfrm xmlns:a="http://schemas.openxmlformats.org/drawingml/2006/main">
            <a:off x="809625" y="2905125"/>
            <a:ext cx="3019425"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325" b="1">
                <a:solidFill>
                  <a:srgbClr val="F3F0E7"/>
                </a:solidFill>
                <a:latin typeface="Arial"/>
                <a:ea typeface="Arial"/>
                <a:cs typeface="Arial"/>
              </a:defRPr>
            </a:pPr>
            <a:r>
              <a:rPr sz="2325" b="1">
                <a:solidFill>
                  <a:srgbClr val="F3F0E7"/>
                </a:solidFill>
                <a:latin typeface="Arial"/>
                <a:ea typeface="Arial"/>
                <a:cs typeface="Arial"/>
              </a:rPr>
              <a:t>Your first salary.</a:t>
            </a:r>
          </a:p>
          <a:p xmlns:a="http://schemas.openxmlformats.org/drawingml/2006/main">
            <a:pPr>
              <a:defRPr sz="2325" b="1">
                <a:solidFill>
                  <a:srgbClr val="F3F0E7"/>
                </a:solidFill>
                <a:latin typeface="Arial"/>
                <a:ea typeface="Arial"/>
                <a:cs typeface="Arial"/>
              </a:defRPr>
            </a:pPr>
            <a:r>
              <a:rPr sz="2325" b="1">
                <a:solidFill>
                  <a:srgbClr val="F3F0E7"/>
                </a:solidFill>
                <a:latin typeface="Arial"/>
                <a:ea typeface="Arial"/>
                <a:cs typeface="Arial"/>
              </a:rPr>
              <a:t>Your old college</a:t>
            </a:r>
          </a:p>
          <a:p xmlns:a="http://schemas.openxmlformats.org/drawingml/2006/main">
            <a:pPr>
              <a:defRPr sz="2325" b="1">
                <a:solidFill>
                  <a:srgbClr val="F3F0E7"/>
                </a:solidFill>
                <a:latin typeface="Arial"/>
                <a:ea typeface="Arial"/>
                <a:cs typeface="Arial"/>
              </a:defRPr>
            </a:pPr>
            <a:r>
              <a:rPr sz="2325" b="1">
                <a:solidFill>
                  <a:srgbClr val="F3F0E7"/>
                </a:solidFill>
                <a:latin typeface="Arial"/>
                <a:ea typeface="Arial"/>
                <a:cs typeface="Arial"/>
              </a:rPr>
              <a:t>wardrobe.</a:t>
            </a:r>
          </a:p>
        </p:txBody>
      </p:sp>
      <p:sp>
        <p:nvSpPr>
          <p:cNvPr id="10" name="">
            <a:extLst xmlns:a="http://schemas.openxmlformats.org/drawingml/2006/main">
              <a:ext uri="{FF2B5EF4-FFF2-40B4-BE49-F238E27FC236}">
                <a16:creationId xmlns:a16="http://schemas.microsoft.com/office/drawing/2014/main" id="{D0D93246-9AFC-44AF-BC81-23339F8B8A72}"/>
              </a:ext>
            </a:extLst>
          </p:cNvPr>
          <p:cNvSpPr>
            <a:spLocks xmlns:a="http://schemas.openxmlformats.org/drawingml/2006/main" noGrp="1"/>
          </p:cNvSpPr>
          <p:nvPr/>
        </p:nvSpPr>
        <p:spPr>
          <a:xfrm xmlns:a="http://schemas.openxmlformats.org/drawingml/2006/main">
            <a:off x="571500" y="541020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Recognise a life change.</a:t>
            </a:r>
          </a:p>
        </p:txBody>
      </p:sp>
      <p:sp>
        <p:nvSpPr>
          <p:cNvPr id="11" name="">
            <a:extLst xmlns:a="http://schemas.openxmlformats.org/drawingml/2006/main">
              <a:ext uri="{FF2B5EF4-FFF2-40B4-BE49-F238E27FC236}">
                <a16:creationId xmlns:a16="http://schemas.microsoft.com/office/drawing/2014/main" id="{22049ADA-1972-40DE-BC89-0E4EA7807D7C}"/>
              </a:ext>
            </a:extLst>
          </p:cNvPr>
          <p:cNvSpPr>
            <a:spLocks xmlns:a="http://schemas.openxmlformats.org/drawingml/2006/main" noGrp="1"/>
          </p:cNvSpPr>
          <p:nvPr/>
        </p:nvSpPr>
        <p:spPr>
          <a:xfrm xmlns:a="http://schemas.openxmlformats.org/drawingml/2006/main">
            <a:off x="4305300" y="2152650"/>
            <a:ext cx="3457575" cy="3019425"/>
          </a:xfrm>
          <a:prstGeom xmlns:a="http://schemas.openxmlformats.org/drawingml/2006/main" prst="rect">
            <a:avLst/>
          </a:prstGeom>
          <a:solidFill xmlns:a="http://schemas.openxmlformats.org/drawingml/2006/main">
            <a:srgbClr val="FF5B35"/>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FEA9E34-6B53-4E13-8863-515DBB450665}"/>
              </a:ext>
            </a:extLst>
          </p:cNvPr>
          <p:cNvSpPr>
            <a:spLocks xmlns:a="http://schemas.openxmlformats.org/drawingml/2006/main" noGrp="1"/>
          </p:cNvSpPr>
          <p:nvPr/>
        </p:nvSpPr>
        <p:spPr>
          <a:xfrm xmlns:a="http://schemas.openxmlformats.org/drawingml/2006/main">
            <a:off x="4543425" y="2381250"/>
            <a:ext cx="295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02</a:t>
            </a:r>
          </a:p>
        </p:txBody>
      </p:sp>
      <p:sp>
        <p:nvSpPr>
          <p:cNvPr id="13" name="">
            <a:extLst xmlns:a="http://schemas.openxmlformats.org/drawingml/2006/main">
              <a:ext uri="{FF2B5EF4-FFF2-40B4-BE49-F238E27FC236}">
                <a16:creationId xmlns:a16="http://schemas.microsoft.com/office/drawing/2014/main" id="{A5B69021-5123-4294-B1AE-269A73929AD5}"/>
              </a:ext>
            </a:extLst>
          </p:cNvPr>
          <p:cNvSpPr>
            <a:spLocks xmlns:a="http://schemas.openxmlformats.org/drawingml/2006/main" noGrp="1"/>
          </p:cNvSpPr>
          <p:nvPr/>
        </p:nvSpPr>
        <p:spPr>
          <a:xfrm xmlns:a="http://schemas.openxmlformats.org/drawingml/2006/main">
            <a:off x="4543425" y="2905125"/>
            <a:ext cx="3019425"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325" b="1">
                <a:solidFill>
                  <a:srgbClr val="171717"/>
                </a:solidFill>
                <a:latin typeface="Arial"/>
                <a:ea typeface="Arial"/>
                <a:cs typeface="Arial"/>
              </a:defRPr>
            </a:pPr>
            <a:r>
              <a:rPr sz="2325" b="1">
                <a:solidFill>
                  <a:srgbClr val="171717"/>
                </a:solidFill>
                <a:latin typeface="Arial"/>
                <a:ea typeface="Arial"/>
                <a:cs typeface="Arial"/>
              </a:rPr>
              <a:t>The first meeting.</a:t>
            </a:r>
          </a:p>
          <a:p xmlns:a="http://schemas.openxmlformats.org/drawingml/2006/main">
            <a:pPr>
              <a:defRPr sz="2325" b="1">
                <a:solidFill>
                  <a:srgbClr val="171717"/>
                </a:solidFill>
                <a:latin typeface="Arial"/>
                <a:ea typeface="Arial"/>
                <a:cs typeface="Arial"/>
              </a:defRPr>
            </a:pPr>
            <a:r>
              <a:rPr sz="2325" b="1">
                <a:solidFill>
                  <a:srgbClr val="171717"/>
                </a:solidFill>
                <a:latin typeface="Arial"/>
                <a:ea typeface="Arial"/>
                <a:cs typeface="Arial"/>
              </a:rPr>
              <a:t>The same favourite</a:t>
            </a:r>
          </a:p>
          <a:p xmlns:a="http://schemas.openxmlformats.org/drawingml/2006/main">
            <a:pPr>
              <a:defRPr sz="2325" b="1">
                <a:solidFill>
                  <a:srgbClr val="171717"/>
                </a:solidFill>
                <a:latin typeface="Arial"/>
                <a:ea typeface="Arial"/>
                <a:cs typeface="Arial"/>
              </a:defRPr>
            </a:pPr>
            <a:r>
              <a:rPr sz="2325" b="1">
                <a:solidFill>
                  <a:srgbClr val="171717"/>
                </a:solidFill>
                <a:latin typeface="Arial"/>
                <a:ea typeface="Arial"/>
                <a:cs typeface="Arial"/>
              </a:rPr>
              <a:t>shirt.</a:t>
            </a:r>
          </a:p>
        </p:txBody>
      </p:sp>
      <p:sp>
        <p:nvSpPr>
          <p:cNvPr id="14" name="">
            <a:extLst xmlns:a="http://schemas.openxmlformats.org/drawingml/2006/main">
              <a:ext uri="{FF2B5EF4-FFF2-40B4-BE49-F238E27FC236}">
                <a16:creationId xmlns:a16="http://schemas.microsoft.com/office/drawing/2014/main" id="{065A6DD3-40EC-49FA-A2FA-8388D7193C97}"/>
              </a:ext>
            </a:extLst>
          </p:cNvPr>
          <p:cNvSpPr>
            <a:spLocks xmlns:a="http://schemas.openxmlformats.org/drawingml/2006/main" noGrp="1"/>
          </p:cNvSpPr>
          <p:nvPr/>
        </p:nvSpPr>
        <p:spPr>
          <a:xfrm xmlns:a="http://schemas.openxmlformats.org/drawingml/2006/main">
            <a:off x="4305300" y="541020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Keep the story grounded</a:t>
            </a:r>
          </a:p>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in real habits.</a:t>
            </a:r>
          </a:p>
        </p:txBody>
      </p:sp>
      <p:sp>
        <p:nvSpPr>
          <p:cNvPr id="15" name="">
            <a:extLst xmlns:a="http://schemas.openxmlformats.org/drawingml/2006/main">
              <a:ext uri="{FF2B5EF4-FFF2-40B4-BE49-F238E27FC236}">
                <a16:creationId xmlns:a16="http://schemas.microsoft.com/office/drawing/2014/main" id="{997B3BC3-D429-4BB0-8835-BECC005F90C6}"/>
              </a:ext>
            </a:extLst>
          </p:cNvPr>
          <p:cNvSpPr>
            <a:spLocks xmlns:a="http://schemas.openxmlformats.org/drawingml/2006/main" noGrp="1"/>
          </p:cNvSpPr>
          <p:nvPr/>
        </p:nvSpPr>
        <p:spPr>
          <a:xfrm xmlns:a="http://schemas.openxmlformats.org/drawingml/2006/main">
            <a:off x="8039100" y="2152650"/>
            <a:ext cx="3457575" cy="3019425"/>
          </a:xfrm>
          <a:prstGeom xmlns:a="http://schemas.openxmlformats.org/drawingml/2006/main" prst="rect">
            <a:avLst/>
          </a:prstGeom>
          <a:solidFill xmlns:a="http://schemas.openxmlformats.org/drawingml/2006/main">
            <a:srgbClr val="171717"/>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F084AC60-0197-47C9-B3AF-CB54F81C9984}"/>
              </a:ext>
            </a:extLst>
          </p:cNvPr>
          <p:cNvSpPr>
            <a:spLocks xmlns:a="http://schemas.openxmlformats.org/drawingml/2006/main" noGrp="1"/>
          </p:cNvSpPr>
          <p:nvPr/>
        </p:nvSpPr>
        <p:spPr>
          <a:xfrm xmlns:a="http://schemas.openxmlformats.org/drawingml/2006/main">
            <a:off x="8277225" y="2381250"/>
            <a:ext cx="295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3C5E0245-AB83-44B0-B844-28289ED7DFA1}"/>
              </a:ext>
            </a:extLst>
          </p:cNvPr>
          <p:cNvSpPr>
            <a:spLocks xmlns:a="http://schemas.openxmlformats.org/drawingml/2006/main" noGrp="1"/>
          </p:cNvSpPr>
          <p:nvPr/>
        </p:nvSpPr>
        <p:spPr>
          <a:xfrm xmlns:a="http://schemas.openxmlformats.org/drawingml/2006/main">
            <a:off x="8277225" y="2905125"/>
            <a:ext cx="3019425"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325" b="1">
                <a:solidFill>
                  <a:srgbClr val="F3F0E7"/>
                </a:solidFill>
                <a:latin typeface="Arial"/>
                <a:ea typeface="Arial"/>
                <a:cs typeface="Arial"/>
              </a:defRPr>
            </a:pPr>
            <a:r>
              <a:rPr sz="2325" b="1">
                <a:solidFill>
                  <a:srgbClr val="F3F0E7"/>
                </a:solidFill>
                <a:latin typeface="Arial"/>
                <a:ea typeface="Arial"/>
                <a:cs typeface="Arial"/>
              </a:rPr>
              <a:t>What did you buy</a:t>
            </a:r>
          </a:p>
          <a:p xmlns:a="http://schemas.openxmlformats.org/drawingml/2006/main">
            <a:pPr>
              <a:defRPr sz="2325" b="1">
                <a:solidFill>
                  <a:srgbClr val="F3F0E7"/>
                </a:solidFill>
                <a:latin typeface="Arial"/>
                <a:ea typeface="Arial"/>
                <a:cs typeface="Arial"/>
              </a:defRPr>
            </a:pPr>
            <a:r>
              <a:rPr sz="2325" b="1">
                <a:solidFill>
                  <a:srgbClr val="F3F0E7"/>
                </a:solidFill>
                <a:latin typeface="Arial"/>
                <a:ea typeface="Arial"/>
                <a:cs typeface="Arial"/>
              </a:rPr>
              <a:t>for yourself first?</a:t>
            </a:r>
          </a:p>
        </p:txBody>
      </p:sp>
      <p:sp>
        <p:nvSpPr>
          <p:cNvPr id="18" name="">
            <a:extLst xmlns:a="http://schemas.openxmlformats.org/drawingml/2006/main">
              <a:ext uri="{FF2B5EF4-FFF2-40B4-BE49-F238E27FC236}">
                <a16:creationId xmlns:a16="http://schemas.microsoft.com/office/drawing/2014/main" id="{14AD0854-D6E1-4EE1-A550-AF05E7D0F006}"/>
              </a:ext>
            </a:extLst>
          </p:cNvPr>
          <p:cNvSpPr>
            <a:spLocks xmlns:a="http://schemas.openxmlformats.org/drawingml/2006/main" noGrp="1"/>
          </p:cNvSpPr>
          <p:nvPr/>
        </p:nvSpPr>
        <p:spPr>
          <a:xfrm xmlns:a="http://schemas.openxmlformats.org/drawingml/2006/main">
            <a:off x="8039100" y="541020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Invite a response before</a:t>
            </a:r>
          </a:p>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introducing the edit.</a:t>
            </a:r>
          </a:p>
        </p:txBody>
      </p:sp>
    </p:spTree>
    <p:extLst>
      <p:ext uri="{BB962C8B-B14F-4D97-AF65-F5344CB8AC3E}">
        <p14:creationId xmlns:p14="http://schemas.microsoft.com/office/powerpoint/2010/main" val="324031958"/>
      </p:ext>
    </p:extLst>
  </p:cSld>
</p:sld>
</file>

<file path=ppt/slides/slide12.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E62E36C-C54B-4D16-A6B6-2DF006C2AE8B}"/>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DB20F5A7-6AEA-4183-B1E5-0AC64A5EED5B}"/>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CREATOR EXECUTION</a:t>
            </a:r>
          </a:p>
        </p:txBody>
      </p:sp>
      <p:sp>
        <p:nvSpPr>
          <p:cNvPr id="3" name="">
            <a:extLst xmlns:a="http://schemas.openxmlformats.org/drawingml/2006/main">
              <a:ext uri="{FF2B5EF4-FFF2-40B4-BE49-F238E27FC236}">
                <a16:creationId xmlns:a16="http://schemas.microsoft.com/office/drawing/2014/main" id="{FCD4F890-A860-4EC6-AE08-106EC6FE11E9}"/>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12</a:t>
            </a:r>
          </a:p>
        </p:txBody>
      </p:sp>
      <p:sp>
        <p:nvSpPr>
          <p:cNvPr id="4" name="">
            <a:extLst xmlns:a="http://schemas.openxmlformats.org/drawingml/2006/main">
              <a:ext uri="{FF2B5EF4-FFF2-40B4-BE49-F238E27FC236}">
                <a16:creationId xmlns:a16="http://schemas.microsoft.com/office/drawing/2014/main" id="{95C79099-FB71-45CC-9F7F-73BA8A5D9FA2}"/>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C570E05-312C-4E6F-B4C1-CD89A7524665}"/>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My creator brief keeps the story personal</a:t>
            </a:r>
          </a:p>
        </p:txBody>
      </p:sp>
      <p:sp>
        <p:nvSpPr>
          <p:cNvPr id="6" name="">
            <a:extLst xmlns:a="http://schemas.openxmlformats.org/drawingml/2006/main">
              <a:ext uri="{FF2B5EF4-FFF2-40B4-BE49-F238E27FC236}">
                <a16:creationId xmlns:a16="http://schemas.microsoft.com/office/drawing/2014/main" id="{0C8DDBAC-DFDE-41F7-9639-6573F08F4BE0}"/>
              </a:ext>
            </a:extLst>
          </p:cNvPr>
          <p:cNvSpPr>
            <a:spLocks xmlns:a="http://schemas.openxmlformats.org/drawingml/2006/main" noGrp="1"/>
          </p:cNvSpPr>
          <p:nvPr/>
        </p:nvSpPr>
        <p:spPr>
          <a:xfrm xmlns:a="http://schemas.openxmlformats.org/drawingml/2006/main">
            <a:off x="590550" y="220027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THE QUESTION</a:t>
            </a:r>
          </a:p>
        </p:txBody>
      </p:sp>
      <p:sp>
        <p:nvSpPr>
          <p:cNvPr id="7" name="">
            <a:extLst xmlns:a="http://schemas.openxmlformats.org/drawingml/2006/main">
              <a:ext uri="{FF2B5EF4-FFF2-40B4-BE49-F238E27FC236}">
                <a16:creationId xmlns:a16="http://schemas.microsoft.com/office/drawing/2014/main" id="{30ACB038-659D-4BE3-911A-82E76DC46B42}"/>
              </a:ext>
            </a:extLst>
          </p:cNvPr>
          <p:cNvSpPr>
            <a:spLocks xmlns:a="http://schemas.openxmlformats.org/drawingml/2006/main" noGrp="1"/>
          </p:cNvSpPr>
          <p:nvPr/>
        </p:nvSpPr>
        <p:spPr>
          <a:xfrm xmlns:a="http://schemas.openxmlformats.org/drawingml/2006/main">
            <a:off x="3143250" y="2152650"/>
            <a:ext cx="82867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What did your first salary change about how you dressed?</a:t>
            </a:r>
          </a:p>
        </p:txBody>
      </p:sp>
      <p:sp>
        <p:nvSpPr>
          <p:cNvPr id="8" name="">
            <a:extLst xmlns:a="http://schemas.openxmlformats.org/drawingml/2006/main">
              <a:ext uri="{FF2B5EF4-FFF2-40B4-BE49-F238E27FC236}">
                <a16:creationId xmlns:a16="http://schemas.microsoft.com/office/drawing/2014/main" id="{3103A528-186C-4DFC-AF39-04BE35B3F0A6}"/>
              </a:ext>
            </a:extLst>
          </p:cNvPr>
          <p:cNvSpPr>
            <a:spLocks xmlns:a="http://schemas.openxmlformats.org/drawingml/2006/main" noGrp="1"/>
          </p:cNvSpPr>
          <p:nvPr/>
        </p:nvSpPr>
        <p:spPr>
          <a:xfrm xmlns:a="http://schemas.openxmlformats.org/drawingml/2006/main">
            <a:off x="590550" y="289560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71AD080-DA2D-4D3A-961B-0178E5AF85DE}"/>
              </a:ext>
            </a:extLst>
          </p:cNvPr>
          <p:cNvSpPr>
            <a:spLocks xmlns:a="http://schemas.openxmlformats.org/drawingml/2006/main" noGrp="1"/>
          </p:cNvSpPr>
          <p:nvPr/>
        </p:nvSpPr>
        <p:spPr>
          <a:xfrm xmlns:a="http://schemas.openxmlformats.org/drawingml/2006/main">
            <a:off x="590550" y="304800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THE STORY</a:t>
            </a:r>
          </a:p>
        </p:txBody>
      </p:sp>
      <p:sp>
        <p:nvSpPr>
          <p:cNvPr id="10" name="">
            <a:extLst xmlns:a="http://schemas.openxmlformats.org/drawingml/2006/main">
              <a:ext uri="{FF2B5EF4-FFF2-40B4-BE49-F238E27FC236}">
                <a16:creationId xmlns:a16="http://schemas.microsoft.com/office/drawing/2014/main" id="{60529DA7-9320-480D-9F49-DCD64E447EBA}"/>
              </a:ext>
            </a:extLst>
          </p:cNvPr>
          <p:cNvSpPr>
            <a:spLocks xmlns:a="http://schemas.openxmlformats.org/drawingml/2006/main" noGrp="1"/>
          </p:cNvSpPr>
          <p:nvPr/>
        </p:nvSpPr>
        <p:spPr>
          <a:xfrm xmlns:a="http://schemas.openxmlformats.org/drawingml/2006/main">
            <a:off x="3143250" y="3000375"/>
            <a:ext cx="82867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Use one specific memory and a real outfit. Let each creator bring their city, job and experience.</a:t>
            </a:r>
          </a:p>
        </p:txBody>
      </p:sp>
      <p:sp>
        <p:nvSpPr>
          <p:cNvPr id="11" name="">
            <a:extLst xmlns:a="http://schemas.openxmlformats.org/drawingml/2006/main">
              <a:ext uri="{FF2B5EF4-FFF2-40B4-BE49-F238E27FC236}">
                <a16:creationId xmlns:a16="http://schemas.microsoft.com/office/drawing/2014/main" id="{8705B0B7-31CA-45C5-AE13-94C4F02245B9}"/>
              </a:ext>
            </a:extLst>
          </p:cNvPr>
          <p:cNvSpPr>
            <a:spLocks xmlns:a="http://schemas.openxmlformats.org/drawingml/2006/main" noGrp="1"/>
          </p:cNvSpPr>
          <p:nvPr/>
        </p:nvSpPr>
        <p:spPr>
          <a:xfrm xmlns:a="http://schemas.openxmlformats.org/drawingml/2006/main">
            <a:off x="590550" y="374332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016128F-ED30-4E92-B5C5-E6CEA674A748}"/>
              </a:ext>
            </a:extLst>
          </p:cNvPr>
          <p:cNvSpPr>
            <a:spLocks xmlns:a="http://schemas.openxmlformats.org/drawingml/2006/main" noGrp="1"/>
          </p:cNvSpPr>
          <p:nvPr/>
        </p:nvSpPr>
        <p:spPr>
          <a:xfrm xmlns:a="http://schemas.openxmlformats.org/drawingml/2006/main">
            <a:off x="590550" y="389572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THE PRODUCT ROLE</a:t>
            </a:r>
          </a:p>
        </p:txBody>
      </p:sp>
      <p:sp>
        <p:nvSpPr>
          <p:cNvPr id="13" name="">
            <a:extLst xmlns:a="http://schemas.openxmlformats.org/drawingml/2006/main">
              <a:ext uri="{FF2B5EF4-FFF2-40B4-BE49-F238E27FC236}">
                <a16:creationId xmlns:a16="http://schemas.microsoft.com/office/drawing/2014/main" id="{FC354943-9A47-42B6-9A36-D2CE804412A8}"/>
              </a:ext>
            </a:extLst>
          </p:cNvPr>
          <p:cNvSpPr>
            <a:spLocks xmlns:a="http://schemas.openxmlformats.org/drawingml/2006/main" noGrp="1"/>
          </p:cNvSpPr>
          <p:nvPr/>
        </p:nvSpPr>
        <p:spPr>
          <a:xfrm xmlns:a="http://schemas.openxmlformats.org/drawingml/2006/main">
            <a:off x="3143250" y="3848100"/>
            <a:ext cx="82867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Show an eligible Snitch piece when it fits the story. Keep claims factual and sponsorship visible.</a:t>
            </a:r>
          </a:p>
        </p:txBody>
      </p:sp>
      <p:sp>
        <p:nvSpPr>
          <p:cNvPr id="14" name="">
            <a:extLst xmlns:a="http://schemas.openxmlformats.org/drawingml/2006/main">
              <a:ext uri="{FF2B5EF4-FFF2-40B4-BE49-F238E27FC236}">
                <a16:creationId xmlns:a16="http://schemas.microsoft.com/office/drawing/2014/main" id="{88BF7009-8E79-42ED-AC81-A433278F448D}"/>
              </a:ext>
            </a:extLst>
          </p:cNvPr>
          <p:cNvSpPr>
            <a:spLocks xmlns:a="http://schemas.openxmlformats.org/drawingml/2006/main" noGrp="1"/>
          </p:cNvSpPr>
          <p:nvPr/>
        </p:nvSpPr>
        <p:spPr>
          <a:xfrm xmlns:a="http://schemas.openxmlformats.org/drawingml/2006/main">
            <a:off x="590550" y="459105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578B60D-656F-4F10-878D-5A10FF511D91}"/>
              </a:ext>
            </a:extLst>
          </p:cNvPr>
          <p:cNvSpPr>
            <a:spLocks xmlns:a="http://schemas.openxmlformats.org/drawingml/2006/main" noGrp="1"/>
          </p:cNvSpPr>
          <p:nvPr/>
        </p:nvSpPr>
        <p:spPr>
          <a:xfrm xmlns:a="http://schemas.openxmlformats.org/drawingml/2006/main">
            <a:off x="590550" y="474345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THE HANDOFF</a:t>
            </a:r>
          </a:p>
        </p:txBody>
      </p:sp>
      <p:sp>
        <p:nvSpPr>
          <p:cNvPr id="16" name="">
            <a:extLst xmlns:a="http://schemas.openxmlformats.org/drawingml/2006/main">
              <a:ext uri="{FF2B5EF4-FFF2-40B4-BE49-F238E27FC236}">
                <a16:creationId xmlns:a16="http://schemas.microsoft.com/office/drawing/2014/main" id="{BF5EFBC2-E71A-45E9-9759-C4CDFDA5B9E4}"/>
              </a:ext>
            </a:extLst>
          </p:cNvPr>
          <p:cNvSpPr>
            <a:spLocks xmlns:a="http://schemas.openxmlformats.org/drawingml/2006/main" noGrp="1"/>
          </p:cNvSpPr>
          <p:nvPr/>
        </p:nvSpPr>
        <p:spPr>
          <a:xfrm xmlns:a="http://schemas.openxmlformats.org/drawingml/2006/main">
            <a:off x="3143250" y="4695825"/>
            <a:ext cx="82867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Invite replies, then link to the relevant edit with a trackable creator link.</a:t>
            </a:r>
          </a:p>
        </p:txBody>
      </p:sp>
      <p:sp>
        <p:nvSpPr>
          <p:cNvPr id="17" name="">
            <a:extLst xmlns:a="http://schemas.openxmlformats.org/drawingml/2006/main">
              <a:ext uri="{FF2B5EF4-FFF2-40B4-BE49-F238E27FC236}">
                <a16:creationId xmlns:a16="http://schemas.microsoft.com/office/drawing/2014/main" id="{9C0F173D-E56C-49E4-9162-9117A1EB36DE}"/>
              </a:ext>
            </a:extLst>
          </p:cNvPr>
          <p:cNvSpPr>
            <a:spLocks xmlns:a="http://schemas.openxmlformats.org/drawingml/2006/main" noGrp="1"/>
          </p:cNvSpPr>
          <p:nvPr/>
        </p:nvSpPr>
        <p:spPr>
          <a:xfrm xmlns:a="http://schemas.openxmlformats.org/drawingml/2006/main">
            <a:off x="590550" y="543877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AA4B6E5-2C38-4AF1-B28B-A6414B7E7729}"/>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BC6AC3C6-FC15-46CC-AB5E-4DB1E4E7DFC6}"/>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I would approve the theme and product facts, while preserving each creator’s own voice.</a:t>
            </a:r>
          </a:p>
        </p:txBody>
      </p:sp>
    </p:spTree>
    <p:extLst>
      <p:ext uri="{BB962C8B-B14F-4D97-AF65-F5344CB8AC3E}">
        <p14:creationId xmlns:p14="http://schemas.microsoft.com/office/powerpoint/2010/main" val="861615610"/>
      </p:ext>
    </p:extLst>
  </p:cSld>
</p:sld>
</file>

<file path=ppt/slides/slide13.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37" name="">
            <a:extLst xmlns:a="http://schemas.openxmlformats.org/drawingml/2006/main">
              <a:ext uri="{FF2B5EF4-FFF2-40B4-BE49-F238E27FC236}">
                <a16:creationId xmlns:a16="http://schemas.microsoft.com/office/drawing/2014/main" id="{C7A3B0D1-C493-44A0-890B-06E6BA66B0BE}"/>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414C2194-D233-406E-8E2A-912E00761D51}"/>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DISTRIBUTION</a:t>
            </a:r>
          </a:p>
        </p:txBody>
      </p:sp>
      <p:sp>
        <p:nvSpPr>
          <p:cNvPr id="3" name="">
            <a:extLst xmlns:a="http://schemas.openxmlformats.org/drawingml/2006/main">
              <a:ext uri="{FF2B5EF4-FFF2-40B4-BE49-F238E27FC236}">
                <a16:creationId xmlns:a16="http://schemas.microsoft.com/office/drawing/2014/main" id="{C218893A-BA2A-4549-9EDE-538C995051D9}"/>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13</a:t>
            </a:r>
          </a:p>
        </p:txBody>
      </p:sp>
      <p:sp>
        <p:nvSpPr>
          <p:cNvPr id="4" name="">
            <a:extLst xmlns:a="http://schemas.openxmlformats.org/drawingml/2006/main">
              <a:ext uri="{FF2B5EF4-FFF2-40B4-BE49-F238E27FC236}">
                <a16:creationId xmlns:a16="http://schemas.microsoft.com/office/drawing/2014/main" id="{FF3BB60D-8D53-4429-B237-2BC34C354428}"/>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62BF906-0E2C-4169-9663-F39072E321FB}"/>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One theme, five distinct channel jobs</a:t>
            </a:r>
          </a:p>
        </p:txBody>
      </p:sp>
      <p:sp>
        <p:nvSpPr>
          <p:cNvPr id="6" name="">
            <a:extLst xmlns:a="http://schemas.openxmlformats.org/drawingml/2006/main">
              <a:ext uri="{FF2B5EF4-FFF2-40B4-BE49-F238E27FC236}">
                <a16:creationId xmlns:a16="http://schemas.microsoft.com/office/drawing/2014/main" id="{36E70265-A324-493A-A454-146255341806}"/>
              </a:ext>
            </a:extLst>
          </p:cNvPr>
          <p:cNvSpPr>
            <a:spLocks xmlns:a="http://schemas.openxmlformats.org/drawingml/2006/main" noGrp="1"/>
          </p:cNvSpPr>
          <p:nvPr/>
        </p:nvSpPr>
        <p:spPr>
          <a:xfrm xmlns:a="http://schemas.openxmlformats.org/drawingml/2006/main">
            <a:off x="571500" y="1857375"/>
            <a:ext cx="1809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SURFACE</a:t>
            </a:r>
          </a:p>
        </p:txBody>
      </p:sp>
      <p:sp>
        <p:nvSpPr>
          <p:cNvPr id="7" name="">
            <a:extLst xmlns:a="http://schemas.openxmlformats.org/drawingml/2006/main">
              <a:ext uri="{FF2B5EF4-FFF2-40B4-BE49-F238E27FC236}">
                <a16:creationId xmlns:a16="http://schemas.microsoft.com/office/drawing/2014/main" id="{743FE186-C16F-49F9-ACFF-CD7D69B7918D}"/>
              </a:ext>
            </a:extLst>
          </p:cNvPr>
          <p:cNvSpPr>
            <a:spLocks xmlns:a="http://schemas.openxmlformats.org/drawingml/2006/main" noGrp="1"/>
          </p:cNvSpPr>
          <p:nvPr/>
        </p:nvSpPr>
        <p:spPr>
          <a:xfrm xmlns:a="http://schemas.openxmlformats.org/drawingml/2006/main">
            <a:off x="2438400" y="1857375"/>
            <a:ext cx="1952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JOB</a:t>
            </a:r>
          </a:p>
        </p:txBody>
      </p:sp>
      <p:sp>
        <p:nvSpPr>
          <p:cNvPr id="8" name="">
            <a:extLst xmlns:a="http://schemas.openxmlformats.org/drawingml/2006/main">
              <a:ext uri="{FF2B5EF4-FFF2-40B4-BE49-F238E27FC236}">
                <a16:creationId xmlns:a16="http://schemas.microsoft.com/office/drawing/2014/main" id="{345E4ED6-4E70-4894-8D29-5852AA464233}"/>
              </a:ext>
            </a:extLst>
          </p:cNvPr>
          <p:cNvSpPr>
            <a:spLocks xmlns:a="http://schemas.openxmlformats.org/drawingml/2006/main" noGrp="1"/>
          </p:cNvSpPr>
          <p:nvPr/>
        </p:nvSpPr>
        <p:spPr>
          <a:xfrm xmlns:a="http://schemas.openxmlformats.org/drawingml/2006/main">
            <a:off x="4619625" y="1857375"/>
            <a:ext cx="3714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EXECUTION</a:t>
            </a:r>
          </a:p>
        </p:txBody>
      </p:sp>
      <p:sp>
        <p:nvSpPr>
          <p:cNvPr id="9" name="">
            <a:extLst xmlns:a="http://schemas.openxmlformats.org/drawingml/2006/main">
              <a:ext uri="{FF2B5EF4-FFF2-40B4-BE49-F238E27FC236}">
                <a16:creationId xmlns:a16="http://schemas.microsoft.com/office/drawing/2014/main" id="{1B7805BD-A014-4F68-85AF-D5FA92BC8527}"/>
              </a:ext>
            </a:extLst>
          </p:cNvPr>
          <p:cNvSpPr>
            <a:spLocks xmlns:a="http://schemas.openxmlformats.org/drawingml/2006/main" noGrp="1"/>
          </p:cNvSpPr>
          <p:nvPr/>
        </p:nvSpPr>
        <p:spPr>
          <a:xfrm xmlns:a="http://schemas.openxmlformats.org/drawingml/2006/main">
            <a:off x="8505825" y="1857375"/>
            <a:ext cx="295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SIGNAL</a:t>
            </a:r>
          </a:p>
        </p:txBody>
      </p:sp>
      <p:sp>
        <p:nvSpPr>
          <p:cNvPr id="10" name="">
            <a:extLst xmlns:a="http://schemas.openxmlformats.org/drawingml/2006/main">
              <a:ext uri="{FF2B5EF4-FFF2-40B4-BE49-F238E27FC236}">
                <a16:creationId xmlns:a16="http://schemas.microsoft.com/office/drawing/2014/main" id="{24864FF3-4B2F-4550-AB4B-B67D688A7B63}"/>
              </a:ext>
            </a:extLst>
          </p:cNvPr>
          <p:cNvSpPr>
            <a:spLocks xmlns:a="http://schemas.openxmlformats.org/drawingml/2006/main" noGrp="1"/>
          </p:cNvSpPr>
          <p:nvPr/>
        </p:nvSpPr>
        <p:spPr>
          <a:xfrm xmlns:a="http://schemas.openxmlformats.org/drawingml/2006/main">
            <a:off x="571500" y="2343150"/>
            <a:ext cx="1771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SOCIAL</a:t>
            </a:r>
          </a:p>
        </p:txBody>
      </p:sp>
      <p:sp>
        <p:nvSpPr>
          <p:cNvPr id="11" name="">
            <a:extLst xmlns:a="http://schemas.openxmlformats.org/drawingml/2006/main">
              <a:ext uri="{FF2B5EF4-FFF2-40B4-BE49-F238E27FC236}">
                <a16:creationId xmlns:a16="http://schemas.microsoft.com/office/drawing/2014/main" id="{52AB8D78-FB47-4C8F-B14D-0634DBC07663}"/>
              </a:ext>
            </a:extLst>
          </p:cNvPr>
          <p:cNvSpPr>
            <a:spLocks xmlns:a="http://schemas.openxmlformats.org/drawingml/2006/main" noGrp="1"/>
          </p:cNvSpPr>
          <p:nvPr/>
        </p:nvSpPr>
        <p:spPr>
          <a:xfrm xmlns:a="http://schemas.openxmlformats.org/drawingml/2006/main">
            <a:off x="2438400" y="2295525"/>
            <a:ext cx="20097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1">
                <a:solidFill>
                  <a:srgbClr val="171717"/>
                </a:solidFill>
                <a:latin typeface="Arial"/>
                <a:ea typeface="Arial"/>
                <a:cs typeface="Arial"/>
              </a:defRPr>
            </a:pPr>
            <a:r>
              <a:rPr sz="1650" b="1">
                <a:solidFill>
                  <a:srgbClr val="171717"/>
                </a:solidFill>
                <a:latin typeface="Arial"/>
                <a:ea typeface="Arial"/>
                <a:cs typeface="Arial"/>
              </a:rPr>
              <a:t>Recognition</a:t>
            </a:r>
          </a:p>
        </p:txBody>
      </p:sp>
      <p:sp>
        <p:nvSpPr>
          <p:cNvPr id="12" name="">
            <a:extLst xmlns:a="http://schemas.openxmlformats.org/drawingml/2006/main">
              <a:ext uri="{FF2B5EF4-FFF2-40B4-BE49-F238E27FC236}">
                <a16:creationId xmlns:a16="http://schemas.microsoft.com/office/drawing/2014/main" id="{2D139260-B1E1-4F50-9C13-8E06B938859F}"/>
              </a:ext>
            </a:extLst>
          </p:cNvPr>
          <p:cNvSpPr>
            <a:spLocks xmlns:a="http://schemas.openxmlformats.org/drawingml/2006/main" noGrp="1"/>
          </p:cNvSpPr>
          <p:nvPr/>
        </p:nvSpPr>
        <p:spPr>
          <a:xfrm xmlns:a="http://schemas.openxmlformats.org/drawingml/2006/main">
            <a:off x="4619625" y="2295525"/>
            <a:ext cx="3476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171717"/>
                </a:solidFill>
                <a:latin typeface="Arial"/>
                <a:ea typeface="Arial"/>
                <a:cs typeface="Arial"/>
              </a:defRPr>
            </a:pPr>
            <a:r>
              <a:rPr sz="1650" b="0">
                <a:solidFill>
                  <a:srgbClr val="171717"/>
                </a:solidFill>
                <a:latin typeface="Arial"/>
                <a:ea typeface="Arial"/>
                <a:cs typeface="Arial"/>
              </a:rPr>
              <a:t>A first-salary observation</a:t>
            </a:r>
          </a:p>
        </p:txBody>
      </p:sp>
      <p:sp>
        <p:nvSpPr>
          <p:cNvPr id="13" name="">
            <a:extLst xmlns:a="http://schemas.openxmlformats.org/drawingml/2006/main">
              <a:ext uri="{FF2B5EF4-FFF2-40B4-BE49-F238E27FC236}">
                <a16:creationId xmlns:a16="http://schemas.microsoft.com/office/drawing/2014/main" id="{FCDE5F1D-1BBC-4312-A63F-44AC42541E10}"/>
              </a:ext>
            </a:extLst>
          </p:cNvPr>
          <p:cNvSpPr>
            <a:spLocks xmlns:a="http://schemas.openxmlformats.org/drawingml/2006/main" noGrp="1"/>
          </p:cNvSpPr>
          <p:nvPr/>
        </p:nvSpPr>
        <p:spPr>
          <a:xfrm xmlns:a="http://schemas.openxmlformats.org/drawingml/2006/main">
            <a:off x="8505825" y="2295525"/>
            <a:ext cx="29813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0">
                <a:solidFill>
                  <a:srgbClr val="716F68"/>
                </a:solidFill>
                <a:latin typeface="Arial"/>
                <a:ea typeface="Arial"/>
                <a:cs typeface="Arial"/>
              </a:defRPr>
            </a:pPr>
            <a:r>
              <a:rPr sz="1575" b="0">
                <a:solidFill>
                  <a:srgbClr val="716F68"/>
                </a:solidFill>
                <a:latin typeface="Arial"/>
                <a:ea typeface="Arial"/>
                <a:cs typeface="Arial"/>
              </a:rPr>
              <a:t>Shares and qualified visits</a:t>
            </a:r>
          </a:p>
        </p:txBody>
      </p:sp>
      <p:sp>
        <p:nvSpPr>
          <p:cNvPr id="14" name="">
            <a:extLst xmlns:a="http://schemas.openxmlformats.org/drawingml/2006/main">
              <a:ext uri="{FF2B5EF4-FFF2-40B4-BE49-F238E27FC236}">
                <a16:creationId xmlns:a16="http://schemas.microsoft.com/office/drawing/2014/main" id="{96EDB58B-8747-4EC7-A035-E387B7E80B99}"/>
              </a:ext>
            </a:extLst>
          </p:cNvPr>
          <p:cNvSpPr>
            <a:spLocks xmlns:a="http://schemas.openxmlformats.org/drawingml/2006/main" noGrp="1"/>
          </p:cNvSpPr>
          <p:nvPr/>
        </p:nvSpPr>
        <p:spPr>
          <a:xfrm xmlns:a="http://schemas.openxmlformats.org/drawingml/2006/main">
            <a:off x="571500" y="287655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D728683-257E-4616-BB9D-188659E7CD0F}"/>
              </a:ext>
            </a:extLst>
          </p:cNvPr>
          <p:cNvSpPr>
            <a:spLocks xmlns:a="http://schemas.openxmlformats.org/drawingml/2006/main" noGrp="1"/>
          </p:cNvSpPr>
          <p:nvPr/>
        </p:nvSpPr>
        <p:spPr>
          <a:xfrm xmlns:a="http://schemas.openxmlformats.org/drawingml/2006/main">
            <a:off x="571500" y="3019425"/>
            <a:ext cx="1771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CREATORS</a:t>
            </a:r>
          </a:p>
        </p:txBody>
      </p:sp>
      <p:sp>
        <p:nvSpPr>
          <p:cNvPr id="16" name="">
            <a:extLst xmlns:a="http://schemas.openxmlformats.org/drawingml/2006/main">
              <a:ext uri="{FF2B5EF4-FFF2-40B4-BE49-F238E27FC236}">
                <a16:creationId xmlns:a16="http://schemas.microsoft.com/office/drawing/2014/main" id="{C44B35B9-A0DC-4EF8-8964-C9536435B8FE}"/>
              </a:ext>
            </a:extLst>
          </p:cNvPr>
          <p:cNvSpPr>
            <a:spLocks xmlns:a="http://schemas.openxmlformats.org/drawingml/2006/main" noGrp="1"/>
          </p:cNvSpPr>
          <p:nvPr/>
        </p:nvSpPr>
        <p:spPr>
          <a:xfrm xmlns:a="http://schemas.openxmlformats.org/drawingml/2006/main">
            <a:off x="2438400" y="2971800"/>
            <a:ext cx="20097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1">
                <a:solidFill>
                  <a:srgbClr val="171717"/>
                </a:solidFill>
                <a:latin typeface="Arial"/>
                <a:ea typeface="Arial"/>
                <a:cs typeface="Arial"/>
              </a:defRPr>
            </a:pPr>
            <a:r>
              <a:rPr sz="1650" b="1">
                <a:solidFill>
                  <a:srgbClr val="171717"/>
                </a:solidFill>
                <a:latin typeface="Arial"/>
                <a:ea typeface="Arial"/>
                <a:cs typeface="Arial"/>
              </a:rPr>
              <a:t>Participation</a:t>
            </a:r>
          </a:p>
        </p:txBody>
      </p:sp>
      <p:sp>
        <p:nvSpPr>
          <p:cNvPr id="17" name="">
            <a:extLst xmlns:a="http://schemas.openxmlformats.org/drawingml/2006/main">
              <a:ext uri="{FF2B5EF4-FFF2-40B4-BE49-F238E27FC236}">
                <a16:creationId xmlns:a16="http://schemas.microsoft.com/office/drawing/2014/main" id="{F58DCE26-38FF-49B2-B1E3-42F14908AA36}"/>
              </a:ext>
            </a:extLst>
          </p:cNvPr>
          <p:cNvSpPr>
            <a:spLocks xmlns:a="http://schemas.openxmlformats.org/drawingml/2006/main" noGrp="1"/>
          </p:cNvSpPr>
          <p:nvPr/>
        </p:nvSpPr>
        <p:spPr>
          <a:xfrm xmlns:a="http://schemas.openxmlformats.org/drawingml/2006/main">
            <a:off x="4619625" y="2971800"/>
            <a:ext cx="3476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171717"/>
                </a:solidFill>
                <a:latin typeface="Arial"/>
                <a:ea typeface="Arial"/>
                <a:cs typeface="Arial"/>
              </a:defRPr>
            </a:pPr>
            <a:r>
              <a:rPr sz="1650" b="0">
                <a:solidFill>
                  <a:srgbClr val="171717"/>
                </a:solidFill>
                <a:latin typeface="Arial"/>
                <a:ea typeface="Arial"/>
                <a:cs typeface="Arial"/>
              </a:rPr>
              <a:t>Personal stories and replies</a:t>
            </a:r>
          </a:p>
        </p:txBody>
      </p:sp>
      <p:sp>
        <p:nvSpPr>
          <p:cNvPr id="18" name="">
            <a:extLst xmlns:a="http://schemas.openxmlformats.org/drawingml/2006/main">
              <a:ext uri="{FF2B5EF4-FFF2-40B4-BE49-F238E27FC236}">
                <a16:creationId xmlns:a16="http://schemas.microsoft.com/office/drawing/2014/main" id="{5BDBFE3B-BAFE-4C2B-8335-17188B617F6D}"/>
              </a:ext>
            </a:extLst>
          </p:cNvPr>
          <p:cNvSpPr>
            <a:spLocks xmlns:a="http://schemas.openxmlformats.org/drawingml/2006/main" noGrp="1"/>
          </p:cNvSpPr>
          <p:nvPr/>
        </p:nvSpPr>
        <p:spPr>
          <a:xfrm xmlns:a="http://schemas.openxmlformats.org/drawingml/2006/main">
            <a:off x="8505825" y="2971800"/>
            <a:ext cx="29813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0">
                <a:solidFill>
                  <a:srgbClr val="716F68"/>
                </a:solidFill>
                <a:latin typeface="Arial"/>
                <a:ea typeface="Arial"/>
                <a:cs typeface="Arial"/>
              </a:defRPr>
            </a:pPr>
            <a:r>
              <a:rPr sz="1575" b="0">
                <a:solidFill>
                  <a:srgbClr val="716F68"/>
                </a:solidFill>
                <a:latin typeface="Arial"/>
                <a:ea typeface="Arial"/>
                <a:cs typeface="Arial"/>
              </a:rPr>
              <a:t>Submissions and returning viewers</a:t>
            </a:r>
          </a:p>
        </p:txBody>
      </p:sp>
      <p:sp>
        <p:nvSpPr>
          <p:cNvPr id="19" name="">
            <a:extLst xmlns:a="http://schemas.openxmlformats.org/drawingml/2006/main">
              <a:ext uri="{FF2B5EF4-FFF2-40B4-BE49-F238E27FC236}">
                <a16:creationId xmlns:a16="http://schemas.microsoft.com/office/drawing/2014/main" id="{3A95F779-6C8F-41FA-8EFB-B8835B2DDE2C}"/>
              </a:ext>
            </a:extLst>
          </p:cNvPr>
          <p:cNvSpPr>
            <a:spLocks xmlns:a="http://schemas.openxmlformats.org/drawingml/2006/main" noGrp="1"/>
          </p:cNvSpPr>
          <p:nvPr/>
        </p:nvSpPr>
        <p:spPr>
          <a:xfrm xmlns:a="http://schemas.openxmlformats.org/drawingml/2006/main">
            <a:off x="571500" y="3552825"/>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AFA64B51-9330-48AD-8FD6-938B02856971}"/>
              </a:ext>
            </a:extLst>
          </p:cNvPr>
          <p:cNvSpPr>
            <a:spLocks xmlns:a="http://schemas.openxmlformats.org/drawingml/2006/main" noGrp="1"/>
          </p:cNvSpPr>
          <p:nvPr/>
        </p:nvSpPr>
        <p:spPr>
          <a:xfrm xmlns:a="http://schemas.openxmlformats.org/drawingml/2006/main">
            <a:off x="571500" y="3695700"/>
            <a:ext cx="1771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WEB / APP</a:t>
            </a:r>
          </a:p>
        </p:txBody>
      </p:sp>
      <p:sp>
        <p:nvSpPr>
          <p:cNvPr id="21" name="">
            <a:extLst xmlns:a="http://schemas.openxmlformats.org/drawingml/2006/main">
              <a:ext uri="{FF2B5EF4-FFF2-40B4-BE49-F238E27FC236}">
                <a16:creationId xmlns:a16="http://schemas.microsoft.com/office/drawing/2014/main" id="{7260EE42-C338-43DE-B4EE-4925C40043B4}"/>
              </a:ext>
            </a:extLst>
          </p:cNvPr>
          <p:cNvSpPr>
            <a:spLocks xmlns:a="http://schemas.openxmlformats.org/drawingml/2006/main" noGrp="1"/>
          </p:cNvSpPr>
          <p:nvPr/>
        </p:nvSpPr>
        <p:spPr>
          <a:xfrm xmlns:a="http://schemas.openxmlformats.org/drawingml/2006/main">
            <a:off x="2438400" y="3648075"/>
            <a:ext cx="20097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1">
                <a:solidFill>
                  <a:srgbClr val="171717"/>
                </a:solidFill>
                <a:latin typeface="Arial"/>
                <a:ea typeface="Arial"/>
                <a:cs typeface="Arial"/>
              </a:defRPr>
            </a:pPr>
            <a:r>
              <a:rPr sz="1650" b="1">
                <a:solidFill>
                  <a:srgbClr val="171717"/>
                </a:solidFill>
                <a:latin typeface="Arial"/>
                <a:ea typeface="Arial"/>
                <a:cs typeface="Arial"/>
              </a:rPr>
              <a:t>Product discovery</a:t>
            </a:r>
          </a:p>
        </p:txBody>
      </p:sp>
      <p:sp>
        <p:nvSpPr>
          <p:cNvPr id="22" name="">
            <a:extLst xmlns:a="http://schemas.openxmlformats.org/drawingml/2006/main">
              <a:ext uri="{FF2B5EF4-FFF2-40B4-BE49-F238E27FC236}">
                <a16:creationId xmlns:a16="http://schemas.microsoft.com/office/drawing/2014/main" id="{701431EC-7E62-4E31-B109-725DBBAB49C5}"/>
              </a:ext>
            </a:extLst>
          </p:cNvPr>
          <p:cNvSpPr>
            <a:spLocks xmlns:a="http://schemas.openxmlformats.org/drawingml/2006/main" noGrp="1"/>
          </p:cNvSpPr>
          <p:nvPr/>
        </p:nvSpPr>
        <p:spPr>
          <a:xfrm xmlns:a="http://schemas.openxmlformats.org/drawingml/2006/main">
            <a:off x="4619625" y="3648075"/>
            <a:ext cx="3476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171717"/>
                </a:solidFill>
                <a:latin typeface="Arial"/>
                <a:ea typeface="Arial"/>
                <a:cs typeface="Arial"/>
              </a:defRPr>
            </a:pPr>
            <a:r>
              <a:rPr sz="1650" b="0">
                <a:solidFill>
                  <a:srgbClr val="171717"/>
                </a:solidFill>
                <a:latin typeface="Arial"/>
                <a:ea typeface="Arial"/>
                <a:cs typeface="Arial"/>
              </a:rPr>
              <a:t>The First Paycheque Edit</a:t>
            </a:r>
          </a:p>
        </p:txBody>
      </p:sp>
      <p:sp>
        <p:nvSpPr>
          <p:cNvPr id="23" name="">
            <a:extLst xmlns:a="http://schemas.openxmlformats.org/drawingml/2006/main">
              <a:ext uri="{FF2B5EF4-FFF2-40B4-BE49-F238E27FC236}">
                <a16:creationId xmlns:a16="http://schemas.microsoft.com/office/drawing/2014/main" id="{EC176309-ABEF-4B09-9F26-355CA96B5C14}"/>
              </a:ext>
            </a:extLst>
          </p:cNvPr>
          <p:cNvSpPr>
            <a:spLocks xmlns:a="http://schemas.openxmlformats.org/drawingml/2006/main" noGrp="1"/>
          </p:cNvSpPr>
          <p:nvPr/>
        </p:nvSpPr>
        <p:spPr>
          <a:xfrm xmlns:a="http://schemas.openxmlformats.org/drawingml/2006/main">
            <a:off x="8505825" y="3648075"/>
            <a:ext cx="29813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0">
                <a:solidFill>
                  <a:srgbClr val="716F68"/>
                </a:solidFill>
                <a:latin typeface="Arial"/>
                <a:ea typeface="Arial"/>
                <a:cs typeface="Arial"/>
              </a:defRPr>
            </a:pPr>
            <a:r>
              <a:rPr sz="1575" b="0">
                <a:solidFill>
                  <a:srgbClr val="716F68"/>
                </a:solidFill>
                <a:latin typeface="Arial"/>
                <a:ea typeface="Arial"/>
                <a:cs typeface="Arial"/>
              </a:rPr>
              <a:t>Product visits and add-to-cart</a:t>
            </a:r>
          </a:p>
        </p:txBody>
      </p:sp>
      <p:sp>
        <p:nvSpPr>
          <p:cNvPr id="24" name="">
            <a:extLst xmlns:a="http://schemas.openxmlformats.org/drawingml/2006/main">
              <a:ext uri="{FF2B5EF4-FFF2-40B4-BE49-F238E27FC236}">
                <a16:creationId xmlns:a16="http://schemas.microsoft.com/office/drawing/2014/main" id="{4FCD35A3-2CC5-446F-9CDD-6C070E381BF8}"/>
              </a:ext>
            </a:extLst>
          </p:cNvPr>
          <p:cNvSpPr>
            <a:spLocks xmlns:a="http://schemas.openxmlformats.org/drawingml/2006/main" noGrp="1"/>
          </p:cNvSpPr>
          <p:nvPr/>
        </p:nvSpPr>
        <p:spPr>
          <a:xfrm xmlns:a="http://schemas.openxmlformats.org/drawingml/2006/main">
            <a:off x="571500" y="42291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23B4C12D-3EFF-473E-AB28-C0130D005750}"/>
              </a:ext>
            </a:extLst>
          </p:cNvPr>
          <p:cNvSpPr>
            <a:spLocks xmlns:a="http://schemas.openxmlformats.org/drawingml/2006/main" noGrp="1"/>
          </p:cNvSpPr>
          <p:nvPr/>
        </p:nvSpPr>
        <p:spPr>
          <a:xfrm xmlns:a="http://schemas.openxmlformats.org/drawingml/2006/main">
            <a:off x="571500" y="4371975"/>
            <a:ext cx="1771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CRM</a:t>
            </a:r>
          </a:p>
        </p:txBody>
      </p:sp>
      <p:sp>
        <p:nvSpPr>
          <p:cNvPr id="26" name="">
            <a:extLst xmlns:a="http://schemas.openxmlformats.org/drawingml/2006/main">
              <a:ext uri="{FF2B5EF4-FFF2-40B4-BE49-F238E27FC236}">
                <a16:creationId xmlns:a16="http://schemas.microsoft.com/office/drawing/2014/main" id="{A7D12AC2-A6E5-41FD-B17B-A9C0F7490D84}"/>
              </a:ext>
            </a:extLst>
          </p:cNvPr>
          <p:cNvSpPr>
            <a:spLocks xmlns:a="http://schemas.openxmlformats.org/drawingml/2006/main" noGrp="1"/>
          </p:cNvSpPr>
          <p:nvPr/>
        </p:nvSpPr>
        <p:spPr>
          <a:xfrm xmlns:a="http://schemas.openxmlformats.org/drawingml/2006/main">
            <a:off x="2438400" y="4324350"/>
            <a:ext cx="20097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1">
                <a:solidFill>
                  <a:srgbClr val="171717"/>
                </a:solidFill>
                <a:latin typeface="Arial"/>
                <a:ea typeface="Arial"/>
                <a:cs typeface="Arial"/>
              </a:defRPr>
            </a:pPr>
            <a:r>
              <a:rPr sz="1650" b="1">
                <a:solidFill>
                  <a:srgbClr val="171717"/>
                </a:solidFill>
                <a:latin typeface="Arial"/>
                <a:ea typeface="Arial"/>
                <a:cs typeface="Arial"/>
              </a:rPr>
              <a:t>A relevant return</a:t>
            </a:r>
          </a:p>
        </p:txBody>
      </p:sp>
      <p:sp>
        <p:nvSpPr>
          <p:cNvPr id="27" name="">
            <a:extLst xmlns:a="http://schemas.openxmlformats.org/drawingml/2006/main">
              <a:ext uri="{FF2B5EF4-FFF2-40B4-BE49-F238E27FC236}">
                <a16:creationId xmlns:a16="http://schemas.microsoft.com/office/drawing/2014/main" id="{445CBF2A-9FFF-4EE5-A7FD-50F0D112FEA4}"/>
              </a:ext>
            </a:extLst>
          </p:cNvPr>
          <p:cNvSpPr>
            <a:spLocks xmlns:a="http://schemas.openxmlformats.org/drawingml/2006/main" noGrp="1"/>
          </p:cNvSpPr>
          <p:nvPr/>
        </p:nvSpPr>
        <p:spPr>
          <a:xfrm xmlns:a="http://schemas.openxmlformats.org/drawingml/2006/main">
            <a:off x="4619625" y="4324350"/>
            <a:ext cx="3476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171717"/>
                </a:solidFill>
                <a:latin typeface="Arial"/>
                <a:ea typeface="Arial"/>
                <a:cs typeface="Arial"/>
              </a:defRPr>
            </a:pPr>
            <a:r>
              <a:rPr sz="1650" b="0">
                <a:solidFill>
                  <a:srgbClr val="171717"/>
                </a:solidFill>
                <a:latin typeface="Arial"/>
                <a:ea typeface="Arial"/>
                <a:cs typeface="Arial"/>
              </a:rPr>
              <a:t>Guidance based on interest or purchase</a:t>
            </a:r>
          </a:p>
        </p:txBody>
      </p:sp>
      <p:sp>
        <p:nvSpPr>
          <p:cNvPr id="28" name="">
            <a:extLst xmlns:a="http://schemas.openxmlformats.org/drawingml/2006/main">
              <a:ext uri="{FF2B5EF4-FFF2-40B4-BE49-F238E27FC236}">
                <a16:creationId xmlns:a16="http://schemas.microsoft.com/office/drawing/2014/main" id="{A6CAD51B-FF3C-4624-92AF-F930B82D6EF3}"/>
              </a:ext>
            </a:extLst>
          </p:cNvPr>
          <p:cNvSpPr>
            <a:spLocks xmlns:a="http://schemas.openxmlformats.org/drawingml/2006/main" noGrp="1"/>
          </p:cNvSpPr>
          <p:nvPr/>
        </p:nvSpPr>
        <p:spPr>
          <a:xfrm xmlns:a="http://schemas.openxmlformats.org/drawingml/2006/main">
            <a:off x="8505825" y="4324350"/>
            <a:ext cx="29813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0">
                <a:solidFill>
                  <a:srgbClr val="716F68"/>
                </a:solidFill>
                <a:latin typeface="Arial"/>
                <a:ea typeface="Arial"/>
                <a:cs typeface="Arial"/>
              </a:defRPr>
            </a:pPr>
            <a:r>
              <a:rPr sz="1575" b="0">
                <a:solidFill>
                  <a:srgbClr val="716F68"/>
                </a:solidFill>
                <a:latin typeface="Arial"/>
                <a:ea typeface="Arial"/>
                <a:cs typeface="Arial"/>
              </a:rPr>
              <a:t>Revenue per recipient and opt-outs</a:t>
            </a:r>
          </a:p>
        </p:txBody>
      </p:sp>
      <p:sp>
        <p:nvSpPr>
          <p:cNvPr id="29" name="">
            <a:extLst xmlns:a="http://schemas.openxmlformats.org/drawingml/2006/main">
              <a:ext uri="{FF2B5EF4-FFF2-40B4-BE49-F238E27FC236}">
                <a16:creationId xmlns:a16="http://schemas.microsoft.com/office/drawing/2014/main" id="{4C7259E8-F503-4975-B39E-BB02FE52F754}"/>
              </a:ext>
            </a:extLst>
          </p:cNvPr>
          <p:cNvSpPr>
            <a:spLocks xmlns:a="http://schemas.openxmlformats.org/drawingml/2006/main" noGrp="1"/>
          </p:cNvSpPr>
          <p:nvPr/>
        </p:nvSpPr>
        <p:spPr>
          <a:xfrm xmlns:a="http://schemas.openxmlformats.org/drawingml/2006/main">
            <a:off x="571500" y="4905375"/>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D1B74318-4705-4E57-994F-463FAE677A1C}"/>
              </a:ext>
            </a:extLst>
          </p:cNvPr>
          <p:cNvSpPr>
            <a:spLocks xmlns:a="http://schemas.openxmlformats.org/drawingml/2006/main" noGrp="1"/>
          </p:cNvSpPr>
          <p:nvPr/>
        </p:nvSpPr>
        <p:spPr>
          <a:xfrm xmlns:a="http://schemas.openxmlformats.org/drawingml/2006/main">
            <a:off x="571500" y="5048250"/>
            <a:ext cx="1771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RETAIL</a:t>
            </a:r>
          </a:p>
        </p:txBody>
      </p:sp>
      <p:sp>
        <p:nvSpPr>
          <p:cNvPr id="31" name="">
            <a:extLst xmlns:a="http://schemas.openxmlformats.org/drawingml/2006/main">
              <a:ext uri="{FF2B5EF4-FFF2-40B4-BE49-F238E27FC236}">
                <a16:creationId xmlns:a16="http://schemas.microsoft.com/office/drawing/2014/main" id="{BC6709A0-728E-413D-9C96-37DE7C901932}"/>
              </a:ext>
            </a:extLst>
          </p:cNvPr>
          <p:cNvSpPr>
            <a:spLocks xmlns:a="http://schemas.openxmlformats.org/drawingml/2006/main" noGrp="1"/>
          </p:cNvSpPr>
          <p:nvPr/>
        </p:nvSpPr>
        <p:spPr>
          <a:xfrm xmlns:a="http://schemas.openxmlformats.org/drawingml/2006/main">
            <a:off x="2438400" y="5000625"/>
            <a:ext cx="20097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1">
                <a:solidFill>
                  <a:srgbClr val="171717"/>
                </a:solidFill>
                <a:latin typeface="Arial"/>
                <a:ea typeface="Arial"/>
                <a:cs typeface="Arial"/>
              </a:defRPr>
            </a:pPr>
            <a:r>
              <a:rPr sz="1650" b="1">
                <a:solidFill>
                  <a:srgbClr val="171717"/>
                </a:solidFill>
                <a:latin typeface="Arial"/>
                <a:ea typeface="Arial"/>
                <a:cs typeface="Arial"/>
              </a:rPr>
              <a:t>Physical discovery</a:t>
            </a:r>
          </a:p>
        </p:txBody>
      </p:sp>
      <p:sp>
        <p:nvSpPr>
          <p:cNvPr id="32" name="">
            <a:extLst xmlns:a="http://schemas.openxmlformats.org/drawingml/2006/main">
              <a:ext uri="{FF2B5EF4-FFF2-40B4-BE49-F238E27FC236}">
                <a16:creationId xmlns:a16="http://schemas.microsoft.com/office/drawing/2014/main" id="{D658898B-4977-467B-B8FF-7CF82A203B53}"/>
              </a:ext>
            </a:extLst>
          </p:cNvPr>
          <p:cNvSpPr>
            <a:spLocks xmlns:a="http://schemas.openxmlformats.org/drawingml/2006/main" noGrp="1"/>
          </p:cNvSpPr>
          <p:nvPr/>
        </p:nvSpPr>
        <p:spPr>
          <a:xfrm xmlns:a="http://schemas.openxmlformats.org/drawingml/2006/main">
            <a:off x="4619625" y="5000625"/>
            <a:ext cx="3476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171717"/>
                </a:solidFill>
                <a:latin typeface="Arial"/>
                <a:ea typeface="Arial"/>
                <a:cs typeface="Arial"/>
              </a:defRPr>
            </a:pPr>
            <a:r>
              <a:rPr sz="1650" b="0">
                <a:solidFill>
                  <a:srgbClr val="171717"/>
                </a:solidFill>
                <a:latin typeface="Arial"/>
                <a:ea typeface="Arial"/>
                <a:cs typeface="Arial"/>
              </a:rPr>
              <a:t>An edit customers can try</a:t>
            </a:r>
          </a:p>
        </p:txBody>
      </p:sp>
      <p:sp>
        <p:nvSpPr>
          <p:cNvPr id="33" name="">
            <a:extLst xmlns:a="http://schemas.openxmlformats.org/drawingml/2006/main">
              <a:ext uri="{FF2B5EF4-FFF2-40B4-BE49-F238E27FC236}">
                <a16:creationId xmlns:a16="http://schemas.microsoft.com/office/drawing/2014/main" id="{51A5F14A-E3F9-4D28-8D7A-51A4AE3B7D08}"/>
              </a:ext>
            </a:extLst>
          </p:cNvPr>
          <p:cNvSpPr>
            <a:spLocks xmlns:a="http://schemas.openxmlformats.org/drawingml/2006/main" noGrp="1"/>
          </p:cNvSpPr>
          <p:nvPr/>
        </p:nvSpPr>
        <p:spPr>
          <a:xfrm xmlns:a="http://schemas.openxmlformats.org/drawingml/2006/main">
            <a:off x="8505825" y="5000625"/>
            <a:ext cx="29813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0">
                <a:solidFill>
                  <a:srgbClr val="716F68"/>
                </a:solidFill>
                <a:latin typeface="Arial"/>
                <a:ea typeface="Arial"/>
                <a:cs typeface="Arial"/>
              </a:defRPr>
            </a:pPr>
            <a:r>
              <a:rPr sz="1575" b="0">
                <a:solidFill>
                  <a:srgbClr val="716F68"/>
                </a:solidFill>
                <a:latin typeface="Arial"/>
                <a:ea typeface="Arial"/>
                <a:cs typeface="Arial"/>
              </a:rPr>
              <a:t>Tracked visits and basket mix</a:t>
            </a:r>
          </a:p>
        </p:txBody>
      </p:sp>
      <p:sp>
        <p:nvSpPr>
          <p:cNvPr id="34" name="">
            <a:extLst xmlns:a="http://schemas.openxmlformats.org/drawingml/2006/main">
              <a:ext uri="{FF2B5EF4-FFF2-40B4-BE49-F238E27FC236}">
                <a16:creationId xmlns:a16="http://schemas.microsoft.com/office/drawing/2014/main" id="{F85835BD-A826-45B6-9AF4-719986E6DDDB}"/>
              </a:ext>
            </a:extLst>
          </p:cNvPr>
          <p:cNvSpPr>
            <a:spLocks xmlns:a="http://schemas.openxmlformats.org/drawingml/2006/main" noGrp="1"/>
          </p:cNvSpPr>
          <p:nvPr/>
        </p:nvSpPr>
        <p:spPr>
          <a:xfrm xmlns:a="http://schemas.openxmlformats.org/drawingml/2006/main">
            <a:off x="571500" y="558165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3B535B90-0820-4CA2-A12C-76A18841C7B6}"/>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8A664FAB-7AAB-425F-9AF9-BD34C49904DB}"/>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I would adapt the theme to the channel’s job rather than repeat the same asset everywhere.</a:t>
            </a:r>
          </a:p>
        </p:txBody>
      </p:sp>
    </p:spTree>
    <p:extLst>
      <p:ext uri="{BB962C8B-B14F-4D97-AF65-F5344CB8AC3E}">
        <p14:creationId xmlns:p14="http://schemas.microsoft.com/office/powerpoint/2010/main" val="317724517"/>
      </p:ext>
    </p:extLst>
  </p:cSld>
</p:sld>
</file>

<file path=ppt/slides/slide14.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16F01AF-A279-477F-B5EA-2A7D6B6AD97F}"/>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0C60C83D-EFAA-48FA-86C8-D7ABBB648149}"/>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COMMERCE EXECUTION</a:t>
            </a:r>
          </a:p>
        </p:txBody>
      </p:sp>
      <p:sp>
        <p:nvSpPr>
          <p:cNvPr id="3" name="">
            <a:extLst xmlns:a="http://schemas.openxmlformats.org/drawingml/2006/main">
              <a:ext uri="{FF2B5EF4-FFF2-40B4-BE49-F238E27FC236}">
                <a16:creationId xmlns:a16="http://schemas.microsoft.com/office/drawing/2014/main" id="{E13FBBBC-BE73-4E41-90F8-ADEE1596D7B1}"/>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14</a:t>
            </a:r>
          </a:p>
        </p:txBody>
      </p:sp>
      <p:sp>
        <p:nvSpPr>
          <p:cNvPr id="4" name="">
            <a:extLst xmlns:a="http://schemas.openxmlformats.org/drawingml/2006/main">
              <a:ext uri="{FF2B5EF4-FFF2-40B4-BE49-F238E27FC236}">
                <a16:creationId xmlns:a16="http://schemas.microsoft.com/office/drawing/2014/main" id="{E5A9445B-550B-40AE-AD0D-DAF2AD7AFFE2}"/>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4219B3E-0C13-42C2-A0F5-4526C0BD33DA}"/>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A story needs a useful shopping destination</a:t>
            </a:r>
          </a:p>
        </p:txBody>
      </p:sp>
      <p:sp>
        <p:nvSpPr>
          <p:cNvPr id="6" name="">
            <a:extLst xmlns:a="http://schemas.openxmlformats.org/drawingml/2006/main">
              <a:ext uri="{FF2B5EF4-FFF2-40B4-BE49-F238E27FC236}">
                <a16:creationId xmlns:a16="http://schemas.microsoft.com/office/drawing/2014/main" id="{4E0324FE-7A1D-462F-ACCC-60ADB5F45D11}"/>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Existing Snitch bag screenshot supplied with the portfolio assets</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e46719173d24100"/>
          <a:stretch xmlns:a="http://schemas.openxmlformats.org/drawingml/2006/main"/>
        </p:blipFill>
        <p:spPr>
          <a:xfrm xmlns:a="http://schemas.openxmlformats.org/drawingml/2006/main">
            <a:off x="574739" y="2162175"/>
            <a:ext cx="5918071" cy="323850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77E28D0-58F6-4262-BA4D-D85EC45616AC}"/>
              </a:ext>
            </a:extLst>
          </p:cNvPr>
          <p:cNvSpPr>
            <a:spLocks xmlns:a="http://schemas.openxmlformats.org/drawingml/2006/main" noGrp="1"/>
          </p:cNvSpPr>
          <p:nvPr/>
        </p:nvSpPr>
        <p:spPr>
          <a:xfrm xmlns:a="http://schemas.openxmlformats.org/drawingml/2006/main">
            <a:off x="7029450" y="2238375"/>
            <a:ext cx="4305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MY PROPOSED EDIT</a:t>
            </a:r>
          </a:p>
        </p:txBody>
      </p:sp>
      <p:sp>
        <p:nvSpPr>
          <p:cNvPr id="9" name="">
            <a:extLst xmlns:a="http://schemas.openxmlformats.org/drawingml/2006/main">
              <a:ext uri="{FF2B5EF4-FFF2-40B4-BE49-F238E27FC236}">
                <a16:creationId xmlns:a16="http://schemas.microsoft.com/office/drawing/2014/main" id="{7B60CC85-3BC6-4543-B8FE-D3764BAA836B}"/>
              </a:ext>
            </a:extLst>
          </p:cNvPr>
          <p:cNvSpPr>
            <a:spLocks xmlns:a="http://schemas.openxmlformats.org/drawingml/2006/main" noGrp="1"/>
          </p:cNvSpPr>
          <p:nvPr/>
        </p:nvSpPr>
        <p:spPr>
          <a:xfrm xmlns:a="http://schemas.openxmlformats.org/drawingml/2006/main">
            <a:off x="7029450" y="2724150"/>
            <a:ext cx="42862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550" b="1">
                <a:solidFill>
                  <a:srgbClr val="171717"/>
                </a:solidFill>
                <a:latin typeface="Arial"/>
                <a:ea typeface="Arial"/>
                <a:cs typeface="Arial"/>
              </a:defRPr>
            </a:pPr>
            <a:r>
              <a:rPr sz="2550" b="1">
                <a:solidFill>
                  <a:srgbClr val="171717"/>
                </a:solidFill>
                <a:latin typeface="Arial"/>
                <a:ea typeface="Arial"/>
                <a:cs typeface="Arial"/>
              </a:rPr>
              <a:t>First day</a:t>
            </a:r>
          </a:p>
          <a:p xmlns:a="http://schemas.openxmlformats.org/drawingml/2006/main">
            <a:pPr>
              <a:defRPr sz="2550" b="1">
                <a:solidFill>
                  <a:srgbClr val="171717"/>
                </a:solidFill>
                <a:latin typeface="Arial"/>
                <a:ea typeface="Arial"/>
                <a:cs typeface="Arial"/>
              </a:defRPr>
            </a:pPr>
            <a:r>
              <a:rPr sz="2550" b="1">
                <a:solidFill>
                  <a:srgbClr val="171717"/>
                </a:solidFill>
                <a:latin typeface="Arial"/>
                <a:ea typeface="Arial"/>
                <a:cs typeface="Arial"/>
              </a:rPr>
              <a:t>Office to evening</a:t>
            </a:r>
          </a:p>
          <a:p xmlns:a="http://schemas.openxmlformats.org/drawingml/2006/main">
            <a:pPr>
              <a:defRPr sz="2550" b="1">
                <a:solidFill>
                  <a:srgbClr val="171717"/>
                </a:solidFill>
                <a:latin typeface="Arial"/>
                <a:ea typeface="Arial"/>
                <a:cs typeface="Arial"/>
              </a:defRPr>
            </a:pPr>
            <a:r>
              <a:rPr sz="2550" b="1">
                <a:solidFill>
                  <a:srgbClr val="171717"/>
                </a:solidFill>
                <a:latin typeface="Arial"/>
                <a:ea typeface="Arial"/>
                <a:cs typeface="Arial"/>
              </a:rPr>
              <a:t>Friday dressing</a:t>
            </a:r>
          </a:p>
        </p:txBody>
      </p:sp>
      <p:sp>
        <p:nvSpPr>
          <p:cNvPr id="10" name="">
            <a:extLst xmlns:a="http://schemas.openxmlformats.org/drawingml/2006/main">
              <a:ext uri="{FF2B5EF4-FFF2-40B4-BE49-F238E27FC236}">
                <a16:creationId xmlns:a16="http://schemas.microsoft.com/office/drawing/2014/main" id="{EA710D4D-14A5-4463-BC52-1A4D29B6AB93}"/>
              </a:ext>
            </a:extLst>
          </p:cNvPr>
          <p:cNvSpPr>
            <a:spLocks xmlns:a="http://schemas.openxmlformats.org/drawingml/2006/main" noGrp="1"/>
          </p:cNvSpPr>
          <p:nvPr/>
        </p:nvSpPr>
        <p:spPr>
          <a:xfrm xmlns:a="http://schemas.openxmlformats.org/drawingml/2006/main">
            <a:off x="7029450" y="4505325"/>
            <a:ext cx="4276725"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716F68"/>
                </a:solidFill>
                <a:latin typeface="Arial"/>
                <a:ea typeface="Arial"/>
                <a:cs typeface="Arial"/>
              </a:defRPr>
            </a:pPr>
            <a:r>
              <a:rPr sz="1800" b="0">
                <a:solidFill>
                  <a:srgbClr val="716F68"/>
                </a:solidFill>
                <a:latin typeface="Arial"/>
                <a:ea typeface="Arial"/>
                <a:cs typeface="Arial"/>
              </a:rPr>
              <a:t>I would group products by situation, retain sizing and price clarity, and link each story to the right edit.</a:t>
            </a:r>
          </a:p>
        </p:txBody>
      </p:sp>
      <p:sp>
        <p:nvSpPr>
          <p:cNvPr id="11" name="">
            <a:extLst xmlns:a="http://schemas.openxmlformats.org/drawingml/2006/main">
              <a:ext uri="{FF2B5EF4-FFF2-40B4-BE49-F238E27FC236}">
                <a16:creationId xmlns:a16="http://schemas.microsoft.com/office/drawing/2014/main" id="{B0FA6C26-B7BD-4A68-81FF-2D14B1F06843}"/>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7D78E283-9742-4E67-9A19-5EA97136467E}"/>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The screenshot is current-state context. The edit structure is my proposed addition.</a:t>
            </a:r>
          </a:p>
        </p:txBody>
      </p:sp>
    </p:spTree>
    <p:extLst>
      <p:ext uri="{BB962C8B-B14F-4D97-AF65-F5344CB8AC3E}">
        <p14:creationId xmlns:p14="http://schemas.microsoft.com/office/powerpoint/2010/main" val="235824991"/>
      </p:ext>
    </p:extLst>
  </p:cSld>
</p:sld>
</file>

<file path=ppt/slides/slide15.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7A2A381-CA36-4873-8C79-93ED179E717E}"/>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A95D3CB2-FB98-4410-8F9D-657E44CA4430}"/>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LIFECYCLE EXECUTION</a:t>
            </a:r>
          </a:p>
        </p:txBody>
      </p:sp>
      <p:sp>
        <p:nvSpPr>
          <p:cNvPr id="3" name="">
            <a:extLst xmlns:a="http://schemas.openxmlformats.org/drawingml/2006/main">
              <a:ext uri="{FF2B5EF4-FFF2-40B4-BE49-F238E27FC236}">
                <a16:creationId xmlns:a16="http://schemas.microsoft.com/office/drawing/2014/main" id="{24001A48-1AE5-4D82-9F48-79B9885B77FD}"/>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15</a:t>
            </a:r>
          </a:p>
        </p:txBody>
      </p:sp>
      <p:sp>
        <p:nvSpPr>
          <p:cNvPr id="4" name="">
            <a:extLst xmlns:a="http://schemas.openxmlformats.org/drawingml/2006/main">
              <a:ext uri="{FF2B5EF4-FFF2-40B4-BE49-F238E27FC236}">
                <a16:creationId xmlns:a16="http://schemas.microsoft.com/office/drawing/2014/main" id="{D316DDBD-E098-4860-B717-A0F1FEBC6A99}"/>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72AA26B-9414-42B5-A440-2C48C2F81F58}"/>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My CRM logic follows the customer’s behaviour</a:t>
            </a:r>
          </a:p>
        </p:txBody>
      </p:sp>
      <p:sp>
        <p:nvSpPr>
          <p:cNvPr id="6" name="">
            <a:extLst xmlns:a="http://schemas.openxmlformats.org/drawingml/2006/main">
              <a:ext uri="{FF2B5EF4-FFF2-40B4-BE49-F238E27FC236}">
                <a16:creationId xmlns:a16="http://schemas.microsoft.com/office/drawing/2014/main" id="{965C1C00-94E9-4F6A-A3A0-7C0F5127ED76}"/>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Proposed branches for the First Paycheque Edit</a:t>
            </a:r>
          </a:p>
        </p:txBody>
      </p:sp>
      <p:sp>
        <p:nvSpPr>
          <p:cNvPr id="7" name="">
            <a:extLst xmlns:a="http://schemas.openxmlformats.org/drawingml/2006/main">
              <a:ext uri="{FF2B5EF4-FFF2-40B4-BE49-F238E27FC236}">
                <a16:creationId xmlns:a16="http://schemas.microsoft.com/office/drawing/2014/main" id="{56C95A6D-73B0-4F82-BE1A-EF2D79700669}"/>
              </a:ext>
            </a:extLst>
          </p:cNvPr>
          <p:cNvSpPr>
            <a:spLocks xmlns:a="http://schemas.openxmlformats.org/drawingml/2006/main" noGrp="1"/>
          </p:cNvSpPr>
          <p:nvPr/>
        </p:nvSpPr>
        <p:spPr>
          <a:xfrm xmlns:a="http://schemas.openxmlformats.org/drawingml/2006/main">
            <a:off x="590550" y="222885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BROWSED, NO PURCHASE</a:t>
            </a:r>
          </a:p>
        </p:txBody>
      </p:sp>
      <p:sp>
        <p:nvSpPr>
          <p:cNvPr id="8" name="">
            <a:extLst xmlns:a="http://schemas.openxmlformats.org/drawingml/2006/main">
              <a:ext uri="{FF2B5EF4-FFF2-40B4-BE49-F238E27FC236}">
                <a16:creationId xmlns:a16="http://schemas.microsoft.com/office/drawing/2014/main" id="{F0F67ABD-A1A8-4098-BA45-657A0C89AC63}"/>
              </a:ext>
            </a:extLst>
          </p:cNvPr>
          <p:cNvSpPr>
            <a:spLocks xmlns:a="http://schemas.openxmlformats.org/drawingml/2006/main" noGrp="1"/>
          </p:cNvSpPr>
          <p:nvPr/>
        </p:nvSpPr>
        <p:spPr>
          <a:xfrm xmlns:a="http://schemas.openxmlformats.org/drawingml/2006/main">
            <a:off x="3143250" y="2181225"/>
            <a:ext cx="82867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Offer one useful edit or fit detail. Stop if there is no fresh signal or channel permission.</a:t>
            </a:r>
          </a:p>
        </p:txBody>
      </p:sp>
      <p:sp>
        <p:nvSpPr>
          <p:cNvPr id="9" name="">
            <a:extLst xmlns:a="http://schemas.openxmlformats.org/drawingml/2006/main">
              <a:ext uri="{FF2B5EF4-FFF2-40B4-BE49-F238E27FC236}">
                <a16:creationId xmlns:a16="http://schemas.microsoft.com/office/drawing/2014/main" id="{44E6155C-45A9-4700-9AEF-AC0EB3AE34E2}"/>
              </a:ext>
            </a:extLst>
          </p:cNvPr>
          <p:cNvSpPr>
            <a:spLocks xmlns:a="http://schemas.openxmlformats.org/drawingml/2006/main" noGrp="1"/>
          </p:cNvSpPr>
          <p:nvPr/>
        </p:nvSpPr>
        <p:spPr>
          <a:xfrm xmlns:a="http://schemas.openxmlformats.org/drawingml/2006/main">
            <a:off x="590550" y="292417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5CCC4B5-7F80-4431-8362-F78200CA5092}"/>
              </a:ext>
            </a:extLst>
          </p:cNvPr>
          <p:cNvSpPr>
            <a:spLocks xmlns:a="http://schemas.openxmlformats.org/drawingml/2006/main" noGrp="1"/>
          </p:cNvSpPr>
          <p:nvPr/>
        </p:nvSpPr>
        <p:spPr>
          <a:xfrm xmlns:a="http://schemas.openxmlformats.org/drawingml/2006/main">
            <a:off x="590550" y="307657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BOUGHT WORKWEAR</a:t>
            </a:r>
          </a:p>
        </p:txBody>
      </p:sp>
      <p:sp>
        <p:nvSpPr>
          <p:cNvPr id="11" name="">
            <a:extLst xmlns:a="http://schemas.openxmlformats.org/drawingml/2006/main">
              <a:ext uri="{FF2B5EF4-FFF2-40B4-BE49-F238E27FC236}">
                <a16:creationId xmlns:a16="http://schemas.microsoft.com/office/drawing/2014/main" id="{1ACFC705-3BEE-478B-BDED-A67082162BD2}"/>
              </a:ext>
            </a:extLst>
          </p:cNvPr>
          <p:cNvSpPr>
            <a:spLocks xmlns:a="http://schemas.openxmlformats.org/drawingml/2006/main" noGrp="1"/>
          </p:cNvSpPr>
          <p:nvPr/>
        </p:nvSpPr>
        <p:spPr>
          <a:xfrm xmlns:a="http://schemas.openxmlformats.org/drawingml/2006/main">
            <a:off x="3143250" y="3028950"/>
            <a:ext cx="82867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After delivery, show ways to wear the piece. Later offer a complementary category when relevant.</a:t>
            </a:r>
          </a:p>
        </p:txBody>
      </p:sp>
      <p:sp>
        <p:nvSpPr>
          <p:cNvPr id="12" name="">
            <a:extLst xmlns:a="http://schemas.openxmlformats.org/drawingml/2006/main">
              <a:ext uri="{FF2B5EF4-FFF2-40B4-BE49-F238E27FC236}">
                <a16:creationId xmlns:a16="http://schemas.microsoft.com/office/drawing/2014/main" id="{32CEA07C-6841-4FF4-8C44-C47DF1B36D9A}"/>
              </a:ext>
            </a:extLst>
          </p:cNvPr>
          <p:cNvSpPr>
            <a:spLocks xmlns:a="http://schemas.openxmlformats.org/drawingml/2006/main" noGrp="1"/>
          </p:cNvSpPr>
          <p:nvPr/>
        </p:nvSpPr>
        <p:spPr>
          <a:xfrm xmlns:a="http://schemas.openxmlformats.org/drawingml/2006/main">
            <a:off x="590550" y="377190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2973F3B2-D7CC-454E-A07E-8C658D68A636}"/>
              </a:ext>
            </a:extLst>
          </p:cNvPr>
          <p:cNvSpPr>
            <a:spLocks xmlns:a="http://schemas.openxmlformats.org/drawingml/2006/main" noGrp="1"/>
          </p:cNvSpPr>
          <p:nvPr/>
        </p:nvSpPr>
        <p:spPr>
          <a:xfrm xmlns:a="http://schemas.openxmlformats.org/drawingml/2006/main">
            <a:off x="590550" y="392430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RETURN / SUPPORT OPEN</a:t>
            </a:r>
          </a:p>
        </p:txBody>
      </p:sp>
      <p:sp>
        <p:nvSpPr>
          <p:cNvPr id="14" name="">
            <a:extLst xmlns:a="http://schemas.openxmlformats.org/drawingml/2006/main">
              <a:ext uri="{FF2B5EF4-FFF2-40B4-BE49-F238E27FC236}">
                <a16:creationId xmlns:a16="http://schemas.microsoft.com/office/drawing/2014/main" id="{9E998282-4F9E-40DF-AEE7-A2691082A02B}"/>
              </a:ext>
            </a:extLst>
          </p:cNvPr>
          <p:cNvSpPr>
            <a:spLocks xmlns:a="http://schemas.openxmlformats.org/drawingml/2006/main" noGrp="1"/>
          </p:cNvSpPr>
          <p:nvPr/>
        </p:nvSpPr>
        <p:spPr>
          <a:xfrm xmlns:a="http://schemas.openxmlformats.org/drawingml/2006/main">
            <a:off x="3143250" y="3876675"/>
            <a:ext cx="82867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Suppress sales messages and prioritise resolution. Resume only when the issue is closed.</a:t>
            </a:r>
          </a:p>
        </p:txBody>
      </p:sp>
      <p:sp>
        <p:nvSpPr>
          <p:cNvPr id="15" name="">
            <a:extLst xmlns:a="http://schemas.openxmlformats.org/drawingml/2006/main">
              <a:ext uri="{FF2B5EF4-FFF2-40B4-BE49-F238E27FC236}">
                <a16:creationId xmlns:a16="http://schemas.microsoft.com/office/drawing/2014/main" id="{C0F6536A-B76E-4386-A905-45727934B541}"/>
              </a:ext>
            </a:extLst>
          </p:cNvPr>
          <p:cNvSpPr>
            <a:spLocks xmlns:a="http://schemas.openxmlformats.org/drawingml/2006/main" noGrp="1"/>
          </p:cNvSpPr>
          <p:nvPr/>
        </p:nvSpPr>
        <p:spPr>
          <a:xfrm xmlns:a="http://schemas.openxmlformats.org/drawingml/2006/main">
            <a:off x="590550" y="461962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F1F32555-CE13-459A-B499-86D4E003E99C}"/>
              </a:ext>
            </a:extLst>
          </p:cNvPr>
          <p:cNvSpPr>
            <a:spLocks xmlns:a="http://schemas.openxmlformats.org/drawingml/2006/main" noGrp="1"/>
          </p:cNvSpPr>
          <p:nvPr/>
        </p:nvSpPr>
        <p:spPr>
          <a:xfrm xmlns:a="http://schemas.openxmlformats.org/drawingml/2006/main">
            <a:off x="590550" y="477202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REPEAT CUSTOMER</a:t>
            </a:r>
          </a:p>
        </p:txBody>
      </p:sp>
      <p:sp>
        <p:nvSpPr>
          <p:cNvPr id="17" name="">
            <a:extLst xmlns:a="http://schemas.openxmlformats.org/drawingml/2006/main">
              <a:ext uri="{FF2B5EF4-FFF2-40B4-BE49-F238E27FC236}">
                <a16:creationId xmlns:a16="http://schemas.microsoft.com/office/drawing/2014/main" id="{C3F53D36-75D4-4EAD-9758-77D0586A80AB}"/>
              </a:ext>
            </a:extLst>
          </p:cNvPr>
          <p:cNvSpPr>
            <a:spLocks xmlns:a="http://schemas.openxmlformats.org/drawingml/2006/main" noGrp="1"/>
          </p:cNvSpPr>
          <p:nvPr/>
        </p:nvSpPr>
        <p:spPr>
          <a:xfrm xmlns:a="http://schemas.openxmlformats.org/drawingml/2006/main">
            <a:off x="3143250" y="4724400"/>
            <a:ext cx="828675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Use category history and stated preferences. Test a related Life Edit against the existing message.</a:t>
            </a:r>
          </a:p>
        </p:txBody>
      </p:sp>
      <p:sp>
        <p:nvSpPr>
          <p:cNvPr id="18" name="">
            <a:extLst xmlns:a="http://schemas.openxmlformats.org/drawingml/2006/main">
              <a:ext uri="{FF2B5EF4-FFF2-40B4-BE49-F238E27FC236}">
                <a16:creationId xmlns:a16="http://schemas.microsoft.com/office/drawing/2014/main" id="{142E7206-751C-4A3E-AE40-9CE969724B0B}"/>
              </a:ext>
            </a:extLst>
          </p:cNvPr>
          <p:cNvSpPr>
            <a:spLocks xmlns:a="http://schemas.openxmlformats.org/drawingml/2006/main" noGrp="1"/>
          </p:cNvSpPr>
          <p:nvPr/>
        </p:nvSpPr>
        <p:spPr>
          <a:xfrm xmlns:a="http://schemas.openxmlformats.org/drawingml/2006/main">
            <a:off x="590550" y="546735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6263250A-9C61-4BE2-A1FC-D8B3C724D63C}"/>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04D611A3-D624-4A58-AF81-513A8A4C20F3}"/>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I would measure incremental value alongside unsubscribes, complaints and frequency.</a:t>
            </a:r>
          </a:p>
        </p:txBody>
      </p:sp>
    </p:spTree>
    <p:extLst>
      <p:ext uri="{BB962C8B-B14F-4D97-AF65-F5344CB8AC3E}">
        <p14:creationId xmlns:p14="http://schemas.microsoft.com/office/powerpoint/2010/main" val="585331067"/>
      </p:ext>
    </p:extLst>
  </p:cSld>
</p:sld>
</file>

<file path=ppt/slides/slide16.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F6A9F74-702A-4461-A83A-2FB0E549E3FE}"/>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861BA8FA-483C-4EB8-A799-1BADC8A448E4}"/>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RETAIL AND OPERATING PLAN</a:t>
            </a:r>
          </a:p>
        </p:txBody>
      </p:sp>
      <p:sp>
        <p:nvSpPr>
          <p:cNvPr id="3" name="">
            <a:extLst xmlns:a="http://schemas.openxmlformats.org/drawingml/2006/main">
              <a:ext uri="{FF2B5EF4-FFF2-40B4-BE49-F238E27FC236}">
                <a16:creationId xmlns:a16="http://schemas.microsoft.com/office/drawing/2014/main" id="{73B8C982-7F05-4866-A22B-2B2687A29582}"/>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16</a:t>
            </a:r>
          </a:p>
        </p:txBody>
      </p:sp>
      <p:sp>
        <p:nvSpPr>
          <p:cNvPr id="4" name="">
            <a:extLst xmlns:a="http://schemas.openxmlformats.org/drawingml/2006/main">
              <a:ext uri="{FF2B5EF4-FFF2-40B4-BE49-F238E27FC236}">
                <a16:creationId xmlns:a16="http://schemas.microsoft.com/office/drawing/2014/main" id="{2627082D-3A01-4941-AC27-210ED2BE1CCE}"/>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C7CB752-DF0E-40FB-A66B-E1E073F2C86F}"/>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The same idea continues in store</a:t>
            </a:r>
          </a:p>
        </p:txBody>
      </p:sp>
      <p:sp>
        <p:nvSpPr>
          <p:cNvPr id="6" name="">
            <a:extLst xmlns:a="http://schemas.openxmlformats.org/drawingml/2006/main">
              <a:ext uri="{FF2B5EF4-FFF2-40B4-BE49-F238E27FC236}">
                <a16:creationId xmlns:a16="http://schemas.microsoft.com/office/drawing/2014/main" id="{6C0D788D-B470-46F3-B99B-B389510042FB}"/>
              </a:ext>
            </a:extLst>
          </p:cNvPr>
          <p:cNvSpPr>
            <a:spLocks xmlns:a="http://schemas.openxmlformats.org/drawingml/2006/main" noGrp="1"/>
          </p:cNvSpPr>
          <p:nvPr/>
        </p:nvSpPr>
        <p:spPr>
          <a:xfrm xmlns:a="http://schemas.openxmlformats.org/drawingml/2006/main">
            <a:off x="571500" y="2095500"/>
            <a:ext cx="6381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575" b="1">
                <a:solidFill>
                  <a:srgbClr val="FF5B35"/>
                </a:solidFill>
                <a:latin typeface="Arial"/>
                <a:ea typeface="Arial"/>
                <a:cs typeface="Arial"/>
              </a:defRPr>
            </a:pPr>
            <a:r>
              <a:rPr sz="4575" b="1">
                <a:solidFill>
                  <a:srgbClr val="FF5B35"/>
                </a:solidFill>
                <a:latin typeface="Arial"/>
                <a:ea typeface="Arial"/>
                <a:cs typeface="Arial"/>
              </a:rPr>
              <a:t>Your first</a:t>
            </a:r>
          </a:p>
          <a:p xmlns:a="http://schemas.openxmlformats.org/drawingml/2006/main">
            <a:pPr>
              <a:defRPr sz="4575" b="1">
                <a:solidFill>
                  <a:srgbClr val="FF5B35"/>
                </a:solidFill>
                <a:latin typeface="Arial"/>
                <a:ea typeface="Arial"/>
                <a:cs typeface="Arial"/>
              </a:defRPr>
            </a:pPr>
            <a:r>
              <a:rPr sz="4575" b="1">
                <a:solidFill>
                  <a:srgbClr val="FF5B35"/>
                </a:solidFill>
                <a:latin typeface="Arial"/>
                <a:ea typeface="Arial"/>
                <a:cs typeface="Arial"/>
              </a:rPr>
              <a:t>work wardrobe</a:t>
            </a:r>
          </a:p>
        </p:txBody>
      </p:sp>
      <p:sp>
        <p:nvSpPr>
          <p:cNvPr id="7" name="">
            <a:extLst xmlns:a="http://schemas.openxmlformats.org/drawingml/2006/main">
              <a:ext uri="{FF2B5EF4-FFF2-40B4-BE49-F238E27FC236}">
                <a16:creationId xmlns:a16="http://schemas.microsoft.com/office/drawing/2014/main" id="{CDD8213D-E75B-43EE-86D9-D088597E0D6D}"/>
              </a:ext>
            </a:extLst>
          </p:cNvPr>
          <p:cNvSpPr>
            <a:spLocks xmlns:a="http://schemas.openxmlformats.org/drawingml/2006/main" noGrp="1"/>
          </p:cNvSpPr>
          <p:nvPr/>
        </p:nvSpPr>
        <p:spPr>
          <a:xfrm xmlns:a="http://schemas.openxmlformats.org/drawingml/2006/main">
            <a:off x="590550" y="3962400"/>
            <a:ext cx="6286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425" b="0">
                <a:solidFill>
                  <a:srgbClr val="716F68"/>
                </a:solidFill>
                <a:latin typeface="Arial"/>
                <a:ea typeface="Arial"/>
                <a:cs typeface="Arial"/>
              </a:defRPr>
            </a:pPr>
            <a:r>
              <a:rPr sz="1425" b="0">
                <a:solidFill>
                  <a:srgbClr val="716F68"/>
                </a:solidFill>
                <a:latin typeface="Arial"/>
                <a:ea typeface="Arial"/>
                <a:cs typeface="Arial"/>
              </a:rPr>
              <a:t>Proposed retail headline</a:t>
            </a:r>
          </a:p>
        </p:txBody>
      </p:sp>
      <p:sp>
        <p:nvSpPr>
          <p:cNvPr id="8" name="">
            <a:extLst xmlns:a="http://schemas.openxmlformats.org/drawingml/2006/main">
              <a:ext uri="{FF2B5EF4-FFF2-40B4-BE49-F238E27FC236}">
                <a16:creationId xmlns:a16="http://schemas.microsoft.com/office/drawing/2014/main" id="{308B8D4F-B9CB-41E5-999F-BAD1A418E474}"/>
              </a:ext>
            </a:extLst>
          </p:cNvPr>
          <p:cNvSpPr>
            <a:spLocks xmlns:a="http://schemas.openxmlformats.org/drawingml/2006/main" noGrp="1"/>
          </p:cNvSpPr>
          <p:nvPr/>
        </p:nvSpPr>
        <p:spPr>
          <a:xfrm xmlns:a="http://schemas.openxmlformats.org/drawingml/2006/main">
            <a:off x="7429500" y="2181225"/>
            <a:ext cx="40481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RETAIL EXECUTION</a:t>
            </a:r>
          </a:p>
        </p:txBody>
      </p:sp>
      <p:sp>
        <p:nvSpPr>
          <p:cNvPr id="9" name="">
            <a:extLst xmlns:a="http://schemas.openxmlformats.org/drawingml/2006/main">
              <a:ext uri="{FF2B5EF4-FFF2-40B4-BE49-F238E27FC236}">
                <a16:creationId xmlns:a16="http://schemas.microsoft.com/office/drawing/2014/main" id="{BF99744A-5C13-41C4-86E8-E1EDBF155D56}"/>
              </a:ext>
            </a:extLst>
          </p:cNvPr>
          <p:cNvSpPr>
            <a:spLocks xmlns:a="http://schemas.openxmlformats.org/drawingml/2006/main" noGrp="1"/>
          </p:cNvSpPr>
          <p:nvPr/>
        </p:nvSpPr>
        <p:spPr>
          <a:xfrm xmlns:a="http://schemas.openxmlformats.org/drawingml/2006/main">
            <a:off x="7429500" y="2600325"/>
            <a:ext cx="4010025" cy="1514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1">
                <a:solidFill>
                  <a:srgbClr val="171717"/>
                </a:solidFill>
                <a:latin typeface="Arial"/>
                <a:ea typeface="Arial"/>
                <a:cs typeface="Arial"/>
              </a:defRPr>
            </a:pPr>
            <a:r>
              <a:rPr sz="2100" b="1">
                <a:solidFill>
                  <a:srgbClr val="171717"/>
                </a:solidFill>
                <a:latin typeface="Arial"/>
                <a:ea typeface="Arial"/>
                <a:cs typeface="Arial"/>
              </a:rPr>
              <a:t>A curated rail with in-stock sizes. Staff pairing suggestions. A QR link to the same edit.</a:t>
            </a:r>
          </a:p>
        </p:txBody>
      </p:sp>
      <p:sp>
        <p:nvSpPr>
          <p:cNvPr id="10" name="">
            <a:extLst xmlns:a="http://schemas.openxmlformats.org/drawingml/2006/main">
              <a:ext uri="{FF2B5EF4-FFF2-40B4-BE49-F238E27FC236}">
                <a16:creationId xmlns:a16="http://schemas.microsoft.com/office/drawing/2014/main" id="{4802C934-D10B-4424-8610-F764B6FFB288}"/>
              </a:ext>
            </a:extLst>
          </p:cNvPr>
          <p:cNvSpPr>
            <a:spLocks xmlns:a="http://schemas.openxmlformats.org/drawingml/2006/main" noGrp="1"/>
          </p:cNvSpPr>
          <p:nvPr/>
        </p:nvSpPr>
        <p:spPr>
          <a:xfrm xmlns:a="http://schemas.openxmlformats.org/drawingml/2006/main">
            <a:off x="571500" y="4695825"/>
            <a:ext cx="619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MY TEAM HANDOFFS</a:t>
            </a:r>
          </a:p>
        </p:txBody>
      </p:sp>
      <p:sp>
        <p:nvSpPr>
          <p:cNvPr id="11" name="">
            <a:extLst xmlns:a="http://schemas.openxmlformats.org/drawingml/2006/main">
              <a:ext uri="{FF2B5EF4-FFF2-40B4-BE49-F238E27FC236}">
                <a16:creationId xmlns:a16="http://schemas.microsoft.com/office/drawing/2014/main" id="{65745D54-B6D7-480B-BFF8-973455D98A9C}"/>
              </a:ext>
            </a:extLst>
          </p:cNvPr>
          <p:cNvSpPr>
            <a:spLocks xmlns:a="http://schemas.openxmlformats.org/drawingml/2006/main" noGrp="1"/>
          </p:cNvSpPr>
          <p:nvPr/>
        </p:nvSpPr>
        <p:spPr>
          <a:xfrm xmlns:a="http://schemas.openxmlformats.org/drawingml/2006/main">
            <a:off x="571500" y="5067300"/>
            <a:ext cx="6238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0">
                <a:solidFill>
                  <a:srgbClr val="171717"/>
                </a:solidFill>
                <a:latin typeface="Arial"/>
                <a:ea typeface="Arial"/>
                <a:cs typeface="Arial"/>
              </a:defRPr>
            </a:pPr>
            <a:r>
              <a:rPr sz="1725" b="0">
                <a:solidFill>
                  <a:srgbClr val="171717"/>
                </a:solidFill>
                <a:latin typeface="Arial"/>
                <a:ea typeface="Arial"/>
                <a:cs typeface="Arial"/>
              </a:rPr>
              <a:t>Creative: theme and assets</a:t>
            </a:r>
          </a:p>
          <a:p xmlns:a="http://schemas.openxmlformats.org/drawingml/2006/main">
            <a:pPr>
              <a:defRPr sz="1725" b="0">
                <a:solidFill>
                  <a:srgbClr val="171717"/>
                </a:solidFill>
                <a:latin typeface="Arial"/>
                <a:ea typeface="Arial"/>
                <a:cs typeface="Arial"/>
              </a:defRPr>
            </a:pPr>
            <a:r>
              <a:rPr sz="1725" b="0">
                <a:solidFill>
                  <a:srgbClr val="171717"/>
                </a:solidFill>
                <a:latin typeface="Arial"/>
                <a:ea typeface="Arial"/>
                <a:cs typeface="Arial"/>
              </a:rPr>
              <a:t>Merchandising: assortment and inventory</a:t>
            </a:r>
          </a:p>
        </p:txBody>
      </p:sp>
      <p:sp>
        <p:nvSpPr>
          <p:cNvPr id="12" name="">
            <a:extLst xmlns:a="http://schemas.openxmlformats.org/drawingml/2006/main">
              <a:ext uri="{FF2B5EF4-FFF2-40B4-BE49-F238E27FC236}">
                <a16:creationId xmlns:a16="http://schemas.microsoft.com/office/drawing/2014/main" id="{CA9BB4CB-FD08-45C1-9986-27C88EDC6833}"/>
              </a:ext>
            </a:extLst>
          </p:cNvPr>
          <p:cNvSpPr>
            <a:spLocks xmlns:a="http://schemas.openxmlformats.org/drawingml/2006/main" noGrp="1"/>
          </p:cNvSpPr>
          <p:nvPr/>
        </p:nvSpPr>
        <p:spPr>
          <a:xfrm xmlns:a="http://schemas.openxmlformats.org/drawingml/2006/main">
            <a:off x="7429500" y="5067300"/>
            <a:ext cx="40100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0">
                <a:solidFill>
                  <a:srgbClr val="171717"/>
                </a:solidFill>
                <a:latin typeface="Arial"/>
                <a:ea typeface="Arial"/>
                <a:cs typeface="Arial"/>
              </a:defRPr>
            </a:pPr>
            <a:r>
              <a:rPr sz="1725" b="0">
                <a:solidFill>
                  <a:srgbClr val="171717"/>
                </a:solidFill>
                <a:latin typeface="Arial"/>
                <a:ea typeface="Arial"/>
                <a:cs typeface="Arial"/>
              </a:rPr>
              <a:t>CRM: triggers and suppressions</a:t>
            </a:r>
          </a:p>
          <a:p xmlns:a="http://schemas.openxmlformats.org/drawingml/2006/main">
            <a:pPr>
              <a:defRPr sz="1725" b="0">
                <a:solidFill>
                  <a:srgbClr val="171717"/>
                </a:solidFill>
                <a:latin typeface="Arial"/>
                <a:ea typeface="Arial"/>
                <a:cs typeface="Arial"/>
              </a:defRPr>
            </a:pPr>
            <a:r>
              <a:rPr sz="1725" b="0">
                <a:solidFill>
                  <a:srgbClr val="171717"/>
                </a:solidFill>
                <a:latin typeface="Arial"/>
                <a:ea typeface="Arial"/>
                <a:cs typeface="Arial"/>
              </a:rPr>
              <a:t>Analytics + retail: events and store codes</a:t>
            </a:r>
          </a:p>
        </p:txBody>
      </p:sp>
      <p:sp>
        <p:nvSpPr>
          <p:cNvPr id="13" name="">
            <a:extLst xmlns:a="http://schemas.openxmlformats.org/drawingml/2006/main">
              <a:ext uri="{FF2B5EF4-FFF2-40B4-BE49-F238E27FC236}">
                <a16:creationId xmlns:a16="http://schemas.microsoft.com/office/drawing/2014/main" id="{7405E6F2-D5A7-4885-A046-B1724F94FF73}"/>
              </a:ext>
            </a:extLst>
          </p:cNvPr>
          <p:cNvSpPr>
            <a:spLocks xmlns:a="http://schemas.openxmlformats.org/drawingml/2006/main" noGrp="1"/>
          </p:cNvSpPr>
          <p:nvPr/>
        </p:nvSpPr>
        <p:spPr>
          <a:xfrm xmlns:a="http://schemas.openxmlformats.org/drawingml/2006/main">
            <a:off x="590550" y="6219825"/>
            <a:ext cx="109156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1">
                <a:solidFill>
                  <a:srgbClr val="171717"/>
                </a:solidFill>
                <a:latin typeface="Arial"/>
                <a:ea typeface="Arial"/>
                <a:cs typeface="Arial"/>
              </a:defRPr>
            </a:pPr>
            <a:r>
              <a:rPr sz="1575" b="1">
                <a:solidFill>
                  <a:srgbClr val="171717"/>
                </a:solidFill>
                <a:latin typeface="Arial"/>
                <a:ea typeface="Arial"/>
                <a:cs typeface="Arial"/>
              </a:rPr>
              <a:t>I would keep product availability, pricing and the campaign message consistent across touchpoints.</a:t>
            </a:r>
          </a:p>
        </p:txBody>
      </p:sp>
    </p:spTree>
    <p:extLst>
      <p:ext uri="{BB962C8B-B14F-4D97-AF65-F5344CB8AC3E}">
        <p14:creationId xmlns:p14="http://schemas.microsoft.com/office/powerpoint/2010/main" val="830774946"/>
      </p:ext>
    </p:extLst>
  </p:cSld>
</p:sld>
</file>

<file path=ppt/slides/slide17.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5381CC0-47D5-4F15-8717-49D242211656}"/>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337DBEA1-E2A7-456C-B46C-83C1822B4368}"/>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MEASUREMENT</a:t>
            </a:r>
          </a:p>
        </p:txBody>
      </p:sp>
      <p:sp>
        <p:nvSpPr>
          <p:cNvPr id="3" name="">
            <a:extLst xmlns:a="http://schemas.openxmlformats.org/drawingml/2006/main">
              <a:ext uri="{FF2B5EF4-FFF2-40B4-BE49-F238E27FC236}">
                <a16:creationId xmlns:a16="http://schemas.microsoft.com/office/drawing/2014/main" id="{900EB2FA-D2E4-444C-9FAF-69BFD24349CC}"/>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17</a:t>
            </a:r>
          </a:p>
        </p:txBody>
      </p:sp>
      <p:sp>
        <p:nvSpPr>
          <p:cNvPr id="4" name="">
            <a:extLst xmlns:a="http://schemas.openxmlformats.org/drawingml/2006/main">
              <a:ext uri="{FF2B5EF4-FFF2-40B4-BE49-F238E27FC236}">
                <a16:creationId xmlns:a16="http://schemas.microsoft.com/office/drawing/2014/main" id="{60C98452-6DFF-4479-A51E-D6F389DE9199}"/>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7CD7650-54CB-4176-A0E7-27E19D762FB0}"/>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My scorecard separates attention from value</a:t>
            </a:r>
          </a:p>
        </p:txBody>
      </p:sp>
      <p:sp>
        <p:nvSpPr>
          <p:cNvPr id="6" name="">
            <a:extLst xmlns:a="http://schemas.openxmlformats.org/drawingml/2006/main">
              <a:ext uri="{FF2B5EF4-FFF2-40B4-BE49-F238E27FC236}">
                <a16:creationId xmlns:a16="http://schemas.microsoft.com/office/drawing/2014/main" id="{8890A3D6-0218-421D-8903-6F729A92BF44}"/>
              </a:ext>
            </a:extLst>
          </p:cNvPr>
          <p:cNvSpPr>
            <a:spLocks xmlns:a="http://schemas.openxmlformats.org/drawingml/2006/main" noGrp="1"/>
          </p:cNvSpPr>
          <p:nvPr/>
        </p:nvSpPr>
        <p:spPr>
          <a:xfrm xmlns:a="http://schemas.openxmlformats.org/drawingml/2006/main">
            <a:off x="590550" y="208597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CONTENT RESPONSE</a:t>
            </a:r>
          </a:p>
        </p:txBody>
      </p:sp>
      <p:sp>
        <p:nvSpPr>
          <p:cNvPr id="7" name="">
            <a:extLst xmlns:a="http://schemas.openxmlformats.org/drawingml/2006/main">
              <a:ext uri="{FF2B5EF4-FFF2-40B4-BE49-F238E27FC236}">
                <a16:creationId xmlns:a16="http://schemas.microsoft.com/office/drawing/2014/main" id="{4CD0224C-C8AF-4E84-A753-6548A3956456}"/>
              </a:ext>
            </a:extLst>
          </p:cNvPr>
          <p:cNvSpPr>
            <a:spLocks xmlns:a="http://schemas.openxmlformats.org/drawingml/2006/main" noGrp="1"/>
          </p:cNvSpPr>
          <p:nvPr/>
        </p:nvSpPr>
        <p:spPr>
          <a:xfrm xmlns:a="http://schemas.openxmlformats.org/drawingml/2006/main">
            <a:off x="3143250" y="2038350"/>
            <a:ext cx="8286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Share rate, completion and participation show whether the theme earns active interest.</a:t>
            </a:r>
          </a:p>
        </p:txBody>
      </p:sp>
      <p:sp>
        <p:nvSpPr>
          <p:cNvPr id="8" name="">
            <a:extLst xmlns:a="http://schemas.openxmlformats.org/drawingml/2006/main">
              <a:ext uri="{FF2B5EF4-FFF2-40B4-BE49-F238E27FC236}">
                <a16:creationId xmlns:a16="http://schemas.microsoft.com/office/drawing/2014/main" id="{182F80C2-CA27-4865-BE78-2672E260B3F4}"/>
              </a:ext>
            </a:extLst>
          </p:cNvPr>
          <p:cNvSpPr>
            <a:spLocks xmlns:a="http://schemas.openxmlformats.org/drawingml/2006/main" noGrp="1"/>
          </p:cNvSpPr>
          <p:nvPr/>
        </p:nvSpPr>
        <p:spPr>
          <a:xfrm xmlns:a="http://schemas.openxmlformats.org/drawingml/2006/main">
            <a:off x="590550" y="281940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03423442-BDA1-4907-B920-9081EE146C0C}"/>
              </a:ext>
            </a:extLst>
          </p:cNvPr>
          <p:cNvSpPr>
            <a:spLocks xmlns:a="http://schemas.openxmlformats.org/drawingml/2006/main" noGrp="1"/>
          </p:cNvSpPr>
          <p:nvPr/>
        </p:nvSpPr>
        <p:spPr>
          <a:xfrm xmlns:a="http://schemas.openxmlformats.org/drawingml/2006/main">
            <a:off x="590550" y="297180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BRAND RESPONSE</a:t>
            </a:r>
          </a:p>
        </p:txBody>
      </p:sp>
      <p:sp>
        <p:nvSpPr>
          <p:cNvPr id="10" name="">
            <a:extLst xmlns:a="http://schemas.openxmlformats.org/drawingml/2006/main">
              <a:ext uri="{FF2B5EF4-FFF2-40B4-BE49-F238E27FC236}">
                <a16:creationId xmlns:a16="http://schemas.microsoft.com/office/drawing/2014/main" id="{17E57B93-312C-4C06-A5FE-C46C89FCC4B5}"/>
              </a:ext>
            </a:extLst>
          </p:cNvPr>
          <p:cNvSpPr>
            <a:spLocks xmlns:a="http://schemas.openxmlformats.org/drawingml/2006/main" noGrp="1"/>
          </p:cNvSpPr>
          <p:nvPr/>
        </p:nvSpPr>
        <p:spPr>
          <a:xfrm xmlns:a="http://schemas.openxmlformats.org/drawingml/2006/main">
            <a:off x="3143250" y="2924175"/>
            <a:ext cx="8286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Recall and association tracking test whether people remember a distinct Snitch perspective.</a:t>
            </a:r>
          </a:p>
        </p:txBody>
      </p:sp>
      <p:sp>
        <p:nvSpPr>
          <p:cNvPr id="11" name="">
            <a:extLst xmlns:a="http://schemas.openxmlformats.org/drawingml/2006/main">
              <a:ext uri="{FF2B5EF4-FFF2-40B4-BE49-F238E27FC236}">
                <a16:creationId xmlns:a16="http://schemas.microsoft.com/office/drawing/2014/main" id="{8B1AAB5D-ADEA-44FD-A446-744AE5373AC1}"/>
              </a:ext>
            </a:extLst>
          </p:cNvPr>
          <p:cNvSpPr>
            <a:spLocks xmlns:a="http://schemas.openxmlformats.org/drawingml/2006/main" noGrp="1"/>
          </p:cNvSpPr>
          <p:nvPr/>
        </p:nvSpPr>
        <p:spPr>
          <a:xfrm xmlns:a="http://schemas.openxmlformats.org/drawingml/2006/main">
            <a:off x="590550" y="370522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6914A4D-5E0F-4BF8-B036-F2A003C7C603}"/>
              </a:ext>
            </a:extLst>
          </p:cNvPr>
          <p:cNvSpPr>
            <a:spLocks xmlns:a="http://schemas.openxmlformats.org/drawingml/2006/main" noGrp="1"/>
          </p:cNvSpPr>
          <p:nvPr/>
        </p:nvSpPr>
        <p:spPr>
          <a:xfrm xmlns:a="http://schemas.openxmlformats.org/drawingml/2006/main">
            <a:off x="590550" y="385762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SHOPPING RESPONSE</a:t>
            </a:r>
          </a:p>
        </p:txBody>
      </p:sp>
      <p:sp>
        <p:nvSpPr>
          <p:cNvPr id="13" name="">
            <a:extLst xmlns:a="http://schemas.openxmlformats.org/drawingml/2006/main">
              <a:ext uri="{FF2B5EF4-FFF2-40B4-BE49-F238E27FC236}">
                <a16:creationId xmlns:a16="http://schemas.microsoft.com/office/drawing/2014/main" id="{B8DEE9EA-017C-4F8D-BC71-877AB86CA717}"/>
              </a:ext>
            </a:extLst>
          </p:cNvPr>
          <p:cNvSpPr>
            <a:spLocks xmlns:a="http://schemas.openxmlformats.org/drawingml/2006/main" noGrp="1"/>
          </p:cNvSpPr>
          <p:nvPr/>
        </p:nvSpPr>
        <p:spPr>
          <a:xfrm xmlns:a="http://schemas.openxmlformats.org/drawingml/2006/main">
            <a:off x="3143250" y="3810000"/>
            <a:ext cx="8286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Edit visits, product clicks and add-to-cart show whether the story helps customers navigate.</a:t>
            </a:r>
          </a:p>
        </p:txBody>
      </p:sp>
      <p:sp>
        <p:nvSpPr>
          <p:cNvPr id="14" name="">
            <a:extLst xmlns:a="http://schemas.openxmlformats.org/drawingml/2006/main">
              <a:ext uri="{FF2B5EF4-FFF2-40B4-BE49-F238E27FC236}">
                <a16:creationId xmlns:a16="http://schemas.microsoft.com/office/drawing/2014/main" id="{645330B5-C990-46D3-9DF1-C3891B1AD6B8}"/>
              </a:ext>
            </a:extLst>
          </p:cNvPr>
          <p:cNvSpPr>
            <a:spLocks xmlns:a="http://schemas.openxmlformats.org/drawingml/2006/main" noGrp="1"/>
          </p:cNvSpPr>
          <p:nvPr/>
        </p:nvSpPr>
        <p:spPr>
          <a:xfrm xmlns:a="http://schemas.openxmlformats.org/drawingml/2006/main">
            <a:off x="590550" y="459105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70783905-B6F3-48D1-8FB7-EBD6ECE46151}"/>
              </a:ext>
            </a:extLst>
          </p:cNvPr>
          <p:cNvSpPr>
            <a:spLocks xmlns:a="http://schemas.openxmlformats.org/drawingml/2006/main" noGrp="1"/>
          </p:cNvSpPr>
          <p:nvPr/>
        </p:nvSpPr>
        <p:spPr>
          <a:xfrm xmlns:a="http://schemas.openxmlformats.org/drawingml/2006/main">
            <a:off x="590550" y="474345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RELATIONSHIP VALUE</a:t>
            </a:r>
          </a:p>
        </p:txBody>
      </p:sp>
      <p:sp>
        <p:nvSpPr>
          <p:cNvPr id="16" name="">
            <a:extLst xmlns:a="http://schemas.openxmlformats.org/drawingml/2006/main">
              <a:ext uri="{FF2B5EF4-FFF2-40B4-BE49-F238E27FC236}">
                <a16:creationId xmlns:a16="http://schemas.microsoft.com/office/drawing/2014/main" id="{E22B883F-6792-4E31-B014-85C5BF6D6567}"/>
              </a:ext>
            </a:extLst>
          </p:cNvPr>
          <p:cNvSpPr>
            <a:spLocks xmlns:a="http://schemas.openxmlformats.org/drawingml/2006/main" noGrp="1"/>
          </p:cNvSpPr>
          <p:nvPr/>
        </p:nvSpPr>
        <p:spPr>
          <a:xfrm xmlns:a="http://schemas.openxmlformats.org/drawingml/2006/main">
            <a:off x="3143250" y="4695825"/>
            <a:ext cx="8286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CRM revenue per recipient, repeat purchase and cross-category buying need longer cohort observation.</a:t>
            </a:r>
          </a:p>
        </p:txBody>
      </p:sp>
      <p:sp>
        <p:nvSpPr>
          <p:cNvPr id="17" name="">
            <a:extLst xmlns:a="http://schemas.openxmlformats.org/drawingml/2006/main">
              <a:ext uri="{FF2B5EF4-FFF2-40B4-BE49-F238E27FC236}">
                <a16:creationId xmlns:a16="http://schemas.microsoft.com/office/drawing/2014/main" id="{564F181E-0080-40F0-A6D8-02E519867F73}"/>
              </a:ext>
            </a:extLst>
          </p:cNvPr>
          <p:cNvSpPr>
            <a:spLocks xmlns:a="http://schemas.openxmlformats.org/drawingml/2006/main" noGrp="1"/>
          </p:cNvSpPr>
          <p:nvPr/>
        </p:nvSpPr>
        <p:spPr>
          <a:xfrm xmlns:a="http://schemas.openxmlformats.org/drawingml/2006/main">
            <a:off x="590550" y="547687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25E0196-888E-4B90-8C58-F3BCFA42FC66}"/>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B786B619-FFED-4BAA-88EF-69CCF3246F44}"/>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Branded search and direct traffic provide context. They do not establish content causality.</a:t>
            </a:r>
          </a:p>
        </p:txBody>
      </p:sp>
    </p:spTree>
    <p:extLst>
      <p:ext uri="{BB962C8B-B14F-4D97-AF65-F5344CB8AC3E}">
        <p14:creationId xmlns:p14="http://schemas.microsoft.com/office/powerpoint/2010/main" val="1534564998"/>
      </p:ext>
    </p:extLst>
  </p:cSld>
</p:sld>
</file>

<file path=ppt/slides/slide18.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CF8C7FB1-6F33-4D91-B796-117BB1B74AD9}"/>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32D6B992-8802-4EFD-A1E0-E0F6B061F16A}"/>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EXPERIMENT PLAN</a:t>
            </a:r>
          </a:p>
        </p:txBody>
      </p:sp>
      <p:sp>
        <p:nvSpPr>
          <p:cNvPr id="3" name="">
            <a:extLst xmlns:a="http://schemas.openxmlformats.org/drawingml/2006/main">
              <a:ext uri="{FF2B5EF4-FFF2-40B4-BE49-F238E27FC236}">
                <a16:creationId xmlns:a16="http://schemas.microsoft.com/office/drawing/2014/main" id="{2FD4714F-0CC3-466D-9DD5-BDA5C9666198}"/>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18</a:t>
            </a:r>
          </a:p>
        </p:txBody>
      </p:sp>
      <p:sp>
        <p:nvSpPr>
          <p:cNvPr id="4" name="">
            <a:extLst xmlns:a="http://schemas.openxmlformats.org/drawingml/2006/main">
              <a:ext uri="{FF2B5EF4-FFF2-40B4-BE49-F238E27FC236}">
                <a16:creationId xmlns:a16="http://schemas.microsoft.com/office/drawing/2014/main" id="{88BF1DD8-F30B-4ED9-A4B2-302F3C3F1694}"/>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C1F0F31-3A51-487C-BFD9-95F125AC1747}"/>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Four tests against the existing baseline</a:t>
            </a:r>
          </a:p>
        </p:txBody>
      </p:sp>
      <p:sp>
        <p:nvSpPr>
          <p:cNvPr id="6" name="">
            <a:extLst xmlns:a="http://schemas.openxmlformats.org/drawingml/2006/main">
              <a:ext uri="{FF2B5EF4-FFF2-40B4-BE49-F238E27FC236}">
                <a16:creationId xmlns:a16="http://schemas.microsoft.com/office/drawing/2014/main" id="{B980FD3F-395F-49C8-BA02-1458C2FF795C}"/>
              </a:ext>
            </a:extLst>
          </p:cNvPr>
          <p:cNvSpPr>
            <a:spLocks xmlns:a="http://schemas.openxmlformats.org/drawingml/2006/main" noGrp="1"/>
          </p:cNvSpPr>
          <p:nvPr/>
        </p:nvSpPr>
        <p:spPr>
          <a:xfrm xmlns:a="http://schemas.openxmlformats.org/drawingml/2006/main">
            <a:off x="571500" y="1866900"/>
            <a:ext cx="6286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Cultural POV / product drops</a:t>
            </a:r>
          </a:p>
        </p:txBody>
      </p:sp>
      <p:sp>
        <p:nvSpPr>
          <p:cNvPr id="7" name="">
            <a:extLst xmlns:a="http://schemas.openxmlformats.org/drawingml/2006/main">
              <a:ext uri="{FF2B5EF4-FFF2-40B4-BE49-F238E27FC236}">
                <a16:creationId xmlns:a16="http://schemas.microsoft.com/office/drawing/2014/main" id="{EB89E9BF-E041-42E4-BBDE-5C405C91CD18}"/>
              </a:ext>
            </a:extLst>
          </p:cNvPr>
          <p:cNvSpPr>
            <a:spLocks xmlns:a="http://schemas.openxmlformats.org/drawingml/2006/main" noGrp="1"/>
          </p:cNvSpPr>
          <p:nvPr/>
        </p:nvSpPr>
        <p:spPr>
          <a:xfrm xmlns:a="http://schemas.openxmlformats.org/drawingml/2006/main">
            <a:off x="590550" y="2324100"/>
            <a:ext cx="6019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Shares ÷ reach; video completion</a:t>
            </a:r>
          </a:p>
        </p:txBody>
      </p:sp>
      <p:sp>
        <p:nvSpPr>
          <p:cNvPr id="8" name="">
            <a:extLst xmlns:a="http://schemas.openxmlformats.org/drawingml/2006/main">
              <a:ext uri="{FF2B5EF4-FFF2-40B4-BE49-F238E27FC236}">
                <a16:creationId xmlns:a16="http://schemas.microsoft.com/office/drawing/2014/main" id="{CF60DD9A-E539-4AD4-9D47-68C3DF052414}"/>
              </a:ext>
            </a:extLst>
          </p:cNvPr>
          <p:cNvSpPr>
            <a:spLocks xmlns:a="http://schemas.openxmlformats.org/drawingml/2006/main" noGrp="1"/>
          </p:cNvSpPr>
          <p:nvPr/>
        </p:nvSpPr>
        <p:spPr>
          <a:xfrm xmlns:a="http://schemas.openxmlformats.org/drawingml/2006/main">
            <a:off x="7620000" y="2028825"/>
            <a:ext cx="3762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0">
                <a:solidFill>
                  <a:srgbClr val="171717"/>
                </a:solidFill>
                <a:latin typeface="Arial"/>
                <a:ea typeface="Arial"/>
                <a:cs typeface="Arial"/>
              </a:defRPr>
            </a:pPr>
            <a:r>
              <a:rPr sz="1725" b="0">
                <a:solidFill>
                  <a:srgbClr val="171717"/>
                </a:solidFill>
                <a:latin typeface="Arial"/>
                <a:ea typeface="Arial"/>
                <a:cs typeface="Arial"/>
              </a:rPr>
              <a:t>Match audience, format and spend</a:t>
            </a:r>
          </a:p>
        </p:txBody>
      </p:sp>
      <p:sp>
        <p:nvSpPr>
          <p:cNvPr id="9" name="">
            <a:extLst xmlns:a="http://schemas.openxmlformats.org/drawingml/2006/main">
              <a:ext uri="{FF2B5EF4-FFF2-40B4-BE49-F238E27FC236}">
                <a16:creationId xmlns:a16="http://schemas.microsoft.com/office/drawing/2014/main" id="{B595B748-E5E5-4619-9D93-D9D66D2E3B94}"/>
              </a:ext>
            </a:extLst>
          </p:cNvPr>
          <p:cNvSpPr>
            <a:spLocks xmlns:a="http://schemas.openxmlformats.org/drawingml/2006/main" noGrp="1"/>
          </p:cNvSpPr>
          <p:nvPr/>
        </p:nvSpPr>
        <p:spPr>
          <a:xfrm xmlns:a="http://schemas.openxmlformats.org/drawingml/2006/main">
            <a:off x="571500" y="2743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7CB32B8-D4E9-4898-A34E-DABCC0815434}"/>
              </a:ext>
            </a:extLst>
          </p:cNvPr>
          <p:cNvSpPr>
            <a:spLocks xmlns:a="http://schemas.openxmlformats.org/drawingml/2006/main" noGrp="1"/>
          </p:cNvSpPr>
          <p:nvPr/>
        </p:nvSpPr>
        <p:spPr>
          <a:xfrm xmlns:a="http://schemas.openxmlformats.org/drawingml/2006/main">
            <a:off x="571500" y="2828925"/>
            <a:ext cx="6286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Community / standard creator brief</a:t>
            </a:r>
          </a:p>
        </p:txBody>
      </p:sp>
      <p:sp>
        <p:nvSpPr>
          <p:cNvPr id="11" name="">
            <a:extLst xmlns:a="http://schemas.openxmlformats.org/drawingml/2006/main">
              <a:ext uri="{FF2B5EF4-FFF2-40B4-BE49-F238E27FC236}">
                <a16:creationId xmlns:a16="http://schemas.microsoft.com/office/drawing/2014/main" id="{7E2152D6-97FE-488E-9612-8DE272176F7F}"/>
              </a:ext>
            </a:extLst>
          </p:cNvPr>
          <p:cNvSpPr>
            <a:spLocks xmlns:a="http://schemas.openxmlformats.org/drawingml/2006/main" noGrp="1"/>
          </p:cNvSpPr>
          <p:nvPr/>
        </p:nvSpPr>
        <p:spPr>
          <a:xfrm xmlns:a="http://schemas.openxmlformats.org/drawingml/2006/main">
            <a:off x="590550" y="3286125"/>
            <a:ext cx="6019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Valid responses ÷ reached users</a:t>
            </a:r>
          </a:p>
        </p:txBody>
      </p:sp>
      <p:sp>
        <p:nvSpPr>
          <p:cNvPr id="12" name="">
            <a:extLst xmlns:a="http://schemas.openxmlformats.org/drawingml/2006/main">
              <a:ext uri="{FF2B5EF4-FFF2-40B4-BE49-F238E27FC236}">
                <a16:creationId xmlns:a16="http://schemas.microsoft.com/office/drawing/2014/main" id="{436F9416-A165-479E-8C13-9F834029BB07}"/>
              </a:ext>
            </a:extLst>
          </p:cNvPr>
          <p:cNvSpPr>
            <a:spLocks xmlns:a="http://schemas.openxmlformats.org/drawingml/2006/main" noGrp="1"/>
          </p:cNvSpPr>
          <p:nvPr/>
        </p:nvSpPr>
        <p:spPr>
          <a:xfrm xmlns:a="http://schemas.openxmlformats.org/drawingml/2006/main">
            <a:off x="7620000" y="2990850"/>
            <a:ext cx="3762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0">
                <a:solidFill>
                  <a:srgbClr val="171717"/>
                </a:solidFill>
                <a:latin typeface="Arial"/>
                <a:ea typeface="Arial"/>
                <a:cs typeface="Arial"/>
              </a:defRPr>
            </a:pPr>
            <a:r>
              <a:rPr sz="1725" b="0">
                <a:solidFill>
                  <a:srgbClr val="171717"/>
                </a:solidFill>
                <a:latin typeface="Arial"/>
                <a:ea typeface="Arial"/>
                <a:cs typeface="Arial"/>
              </a:rPr>
              <a:t>Review quality with a fixed rubric</a:t>
            </a:r>
          </a:p>
        </p:txBody>
      </p:sp>
      <p:sp>
        <p:nvSpPr>
          <p:cNvPr id="13" name="">
            <a:extLst xmlns:a="http://schemas.openxmlformats.org/drawingml/2006/main">
              <a:ext uri="{FF2B5EF4-FFF2-40B4-BE49-F238E27FC236}">
                <a16:creationId xmlns:a16="http://schemas.microsoft.com/office/drawing/2014/main" id="{15389A82-EF60-47D4-9429-28AE9532033B}"/>
              </a:ext>
            </a:extLst>
          </p:cNvPr>
          <p:cNvSpPr>
            <a:spLocks xmlns:a="http://schemas.openxmlformats.org/drawingml/2006/main" noGrp="1"/>
          </p:cNvSpPr>
          <p:nvPr/>
        </p:nvSpPr>
        <p:spPr>
          <a:xfrm xmlns:a="http://schemas.openxmlformats.org/drawingml/2006/main">
            <a:off x="571500" y="3705225"/>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8348FB5-0221-4615-9FFC-205D8964CB2C}"/>
              </a:ext>
            </a:extLst>
          </p:cNvPr>
          <p:cNvSpPr>
            <a:spLocks xmlns:a="http://schemas.openxmlformats.org/drawingml/2006/main" noGrp="1"/>
          </p:cNvSpPr>
          <p:nvPr/>
        </p:nvSpPr>
        <p:spPr>
          <a:xfrm xmlns:a="http://schemas.openxmlformats.org/drawingml/2006/main">
            <a:off x="571500" y="3790950"/>
            <a:ext cx="6286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Life Edit / category page</a:t>
            </a:r>
          </a:p>
        </p:txBody>
      </p:sp>
      <p:sp>
        <p:nvSpPr>
          <p:cNvPr id="15" name="">
            <a:extLst xmlns:a="http://schemas.openxmlformats.org/drawingml/2006/main">
              <a:ext uri="{FF2B5EF4-FFF2-40B4-BE49-F238E27FC236}">
                <a16:creationId xmlns:a16="http://schemas.microsoft.com/office/drawing/2014/main" id="{00D6F1E7-2EAE-43DE-B6A0-9D1E0535F734}"/>
              </a:ext>
            </a:extLst>
          </p:cNvPr>
          <p:cNvSpPr>
            <a:spLocks xmlns:a="http://schemas.openxmlformats.org/drawingml/2006/main" noGrp="1"/>
          </p:cNvSpPr>
          <p:nvPr/>
        </p:nvSpPr>
        <p:spPr>
          <a:xfrm xmlns:a="http://schemas.openxmlformats.org/drawingml/2006/main">
            <a:off x="590550" y="4248150"/>
            <a:ext cx="6019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Product visits and add-to-cart per session</a:t>
            </a:r>
          </a:p>
        </p:txBody>
      </p:sp>
      <p:sp>
        <p:nvSpPr>
          <p:cNvPr id="16" name="">
            <a:extLst xmlns:a="http://schemas.openxmlformats.org/drawingml/2006/main">
              <a:ext uri="{FF2B5EF4-FFF2-40B4-BE49-F238E27FC236}">
                <a16:creationId xmlns:a16="http://schemas.microsoft.com/office/drawing/2014/main" id="{0FF52BBF-DAF0-49A1-9F66-264C6C9B0CC8}"/>
              </a:ext>
            </a:extLst>
          </p:cNvPr>
          <p:cNvSpPr>
            <a:spLocks xmlns:a="http://schemas.openxmlformats.org/drawingml/2006/main" noGrp="1"/>
          </p:cNvSpPr>
          <p:nvPr/>
        </p:nvSpPr>
        <p:spPr>
          <a:xfrm xmlns:a="http://schemas.openxmlformats.org/drawingml/2006/main">
            <a:off x="7620000" y="3952875"/>
            <a:ext cx="3762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0">
                <a:solidFill>
                  <a:srgbClr val="171717"/>
                </a:solidFill>
                <a:latin typeface="Arial"/>
                <a:ea typeface="Arial"/>
                <a:cs typeface="Arial"/>
              </a:defRPr>
            </a:pPr>
            <a:r>
              <a:rPr sz="1725" b="0">
                <a:solidFill>
                  <a:srgbClr val="171717"/>
                </a:solidFill>
                <a:latin typeface="Arial"/>
                <a:ea typeface="Arial"/>
                <a:cs typeface="Arial"/>
              </a:rPr>
              <a:t>Randomise eligible traffic if feasible</a:t>
            </a:r>
          </a:p>
        </p:txBody>
      </p:sp>
      <p:sp>
        <p:nvSpPr>
          <p:cNvPr id="17" name="">
            <a:extLst xmlns:a="http://schemas.openxmlformats.org/drawingml/2006/main">
              <a:ext uri="{FF2B5EF4-FFF2-40B4-BE49-F238E27FC236}">
                <a16:creationId xmlns:a16="http://schemas.microsoft.com/office/drawing/2014/main" id="{504A0081-0555-479F-AD35-2D1F9C884ECC}"/>
              </a:ext>
            </a:extLst>
          </p:cNvPr>
          <p:cNvSpPr>
            <a:spLocks xmlns:a="http://schemas.openxmlformats.org/drawingml/2006/main" noGrp="1"/>
          </p:cNvSpPr>
          <p:nvPr/>
        </p:nvSpPr>
        <p:spPr>
          <a:xfrm xmlns:a="http://schemas.openxmlformats.org/drawingml/2006/main">
            <a:off x="571500" y="466725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6229260-C54E-4AB1-971B-8ED0E15648A9}"/>
              </a:ext>
            </a:extLst>
          </p:cNvPr>
          <p:cNvSpPr>
            <a:spLocks xmlns:a="http://schemas.openxmlformats.org/drawingml/2006/main" noGrp="1"/>
          </p:cNvSpPr>
          <p:nvPr/>
        </p:nvSpPr>
        <p:spPr>
          <a:xfrm xmlns:a="http://schemas.openxmlformats.org/drawingml/2006/main">
            <a:off x="571500" y="4752975"/>
            <a:ext cx="6286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171717"/>
                </a:solidFill>
                <a:latin typeface="Arial"/>
                <a:ea typeface="Arial"/>
                <a:cs typeface="Arial"/>
              </a:defRPr>
            </a:pPr>
            <a:r>
              <a:rPr sz="2175" b="1">
                <a:solidFill>
                  <a:srgbClr val="171717"/>
                </a:solidFill>
                <a:latin typeface="Arial"/>
                <a:ea typeface="Arial"/>
                <a:cs typeface="Arial"/>
              </a:rPr>
              <a:t>Editorial CRM / existing message</a:t>
            </a:r>
          </a:p>
        </p:txBody>
      </p:sp>
      <p:sp>
        <p:nvSpPr>
          <p:cNvPr id="19" name="">
            <a:extLst xmlns:a="http://schemas.openxmlformats.org/drawingml/2006/main">
              <a:ext uri="{FF2B5EF4-FFF2-40B4-BE49-F238E27FC236}">
                <a16:creationId xmlns:a16="http://schemas.microsoft.com/office/drawing/2014/main" id="{030D0036-2E05-4A7F-9521-C69DC229448C}"/>
              </a:ext>
            </a:extLst>
          </p:cNvPr>
          <p:cNvSpPr>
            <a:spLocks xmlns:a="http://schemas.openxmlformats.org/drawingml/2006/main" noGrp="1"/>
          </p:cNvSpPr>
          <p:nvPr/>
        </p:nvSpPr>
        <p:spPr>
          <a:xfrm xmlns:a="http://schemas.openxmlformats.org/drawingml/2006/main">
            <a:off x="590550" y="5210175"/>
            <a:ext cx="6019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Attributed revenue ÷ delivered recipients</a:t>
            </a:r>
          </a:p>
        </p:txBody>
      </p:sp>
      <p:sp>
        <p:nvSpPr>
          <p:cNvPr id="20" name="">
            <a:extLst xmlns:a="http://schemas.openxmlformats.org/drawingml/2006/main">
              <a:ext uri="{FF2B5EF4-FFF2-40B4-BE49-F238E27FC236}">
                <a16:creationId xmlns:a16="http://schemas.microsoft.com/office/drawing/2014/main" id="{845C7F6C-4CF0-42F2-98DC-B9CAEF5B9494}"/>
              </a:ext>
            </a:extLst>
          </p:cNvPr>
          <p:cNvSpPr>
            <a:spLocks xmlns:a="http://schemas.openxmlformats.org/drawingml/2006/main" noGrp="1"/>
          </p:cNvSpPr>
          <p:nvPr/>
        </p:nvSpPr>
        <p:spPr>
          <a:xfrm xmlns:a="http://schemas.openxmlformats.org/drawingml/2006/main">
            <a:off x="7620000" y="4914900"/>
            <a:ext cx="3762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0">
                <a:solidFill>
                  <a:srgbClr val="171717"/>
                </a:solidFill>
                <a:latin typeface="Arial"/>
                <a:ea typeface="Arial"/>
                <a:cs typeface="Arial"/>
              </a:defRPr>
            </a:pPr>
            <a:r>
              <a:rPr sz="1725" b="0">
                <a:solidFill>
                  <a:srgbClr val="171717"/>
                </a:solidFill>
                <a:latin typeface="Arial"/>
                <a:ea typeface="Arial"/>
                <a:cs typeface="Arial"/>
              </a:rPr>
              <a:t>Hold offer and audience eligibility steady</a:t>
            </a:r>
          </a:p>
        </p:txBody>
      </p:sp>
      <p:sp>
        <p:nvSpPr>
          <p:cNvPr id="21" name="">
            <a:extLst xmlns:a="http://schemas.openxmlformats.org/drawingml/2006/main">
              <a:ext uri="{FF2B5EF4-FFF2-40B4-BE49-F238E27FC236}">
                <a16:creationId xmlns:a16="http://schemas.microsoft.com/office/drawing/2014/main" id="{1CFA6BFD-B962-4F2D-9FD7-3B4904A1B263}"/>
              </a:ext>
            </a:extLst>
          </p:cNvPr>
          <p:cNvSpPr>
            <a:spLocks xmlns:a="http://schemas.openxmlformats.org/drawingml/2006/main" noGrp="1"/>
          </p:cNvSpPr>
          <p:nvPr/>
        </p:nvSpPr>
        <p:spPr>
          <a:xfrm xmlns:a="http://schemas.openxmlformats.org/drawingml/2006/main">
            <a:off x="571500" y="5629275"/>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51E6414F-A735-4F10-B562-255C960EEA78}"/>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B85E6B06-A63A-48FD-BEC0-BB3FD6D7F251}"/>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I would agree thresholds from the baseline before testing. No lift target is claimed here.</a:t>
            </a:r>
          </a:p>
        </p:txBody>
      </p:sp>
    </p:spTree>
    <p:extLst>
      <p:ext uri="{BB962C8B-B14F-4D97-AF65-F5344CB8AC3E}">
        <p14:creationId xmlns:p14="http://schemas.microsoft.com/office/powerpoint/2010/main" val="2011371577"/>
      </p:ext>
    </p:extLst>
  </p:cSld>
</p:sld>
</file>

<file path=ppt/slides/slide19.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9C2F36F-0CF3-4074-8F36-46B5E8CB8E13}"/>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C3D2C603-A06A-4ADC-94A5-5AB577FDBC66}"/>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PROPOSED PILOT</a:t>
            </a:r>
          </a:p>
        </p:txBody>
      </p:sp>
      <p:sp>
        <p:nvSpPr>
          <p:cNvPr id="3" name="">
            <a:extLst xmlns:a="http://schemas.openxmlformats.org/drawingml/2006/main">
              <a:ext uri="{FF2B5EF4-FFF2-40B4-BE49-F238E27FC236}">
                <a16:creationId xmlns:a16="http://schemas.microsoft.com/office/drawing/2014/main" id="{08BB8511-1111-454C-8308-72D603DE77BE}"/>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19</a:t>
            </a:r>
          </a:p>
        </p:txBody>
      </p:sp>
      <p:sp>
        <p:nvSpPr>
          <p:cNvPr id="4" name="">
            <a:extLst xmlns:a="http://schemas.openxmlformats.org/drawingml/2006/main">
              <a:ext uri="{FF2B5EF4-FFF2-40B4-BE49-F238E27FC236}">
                <a16:creationId xmlns:a16="http://schemas.microsoft.com/office/drawing/2014/main" id="{7CDA83A9-9619-45D2-BA19-26DABC800845}"/>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EEE37CF-A946-4674-85A5-22170868EF92}"/>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My first six-week pilot</a:t>
            </a:r>
          </a:p>
        </p:txBody>
      </p:sp>
      <p:sp>
        <p:nvSpPr>
          <p:cNvPr id="6" name="">
            <a:extLst xmlns:a="http://schemas.openxmlformats.org/drawingml/2006/main">
              <a:ext uri="{FF2B5EF4-FFF2-40B4-BE49-F238E27FC236}">
                <a16:creationId xmlns:a16="http://schemas.microsoft.com/office/drawing/2014/main" id="{9A6FC65D-E0C4-4DCC-B175-2EA0A357201C}"/>
              </a:ext>
            </a:extLst>
          </p:cNvPr>
          <p:cNvSpPr>
            <a:spLocks xmlns:a="http://schemas.openxmlformats.org/drawingml/2006/main" noGrp="1"/>
          </p:cNvSpPr>
          <p:nvPr/>
        </p:nvSpPr>
        <p:spPr>
          <a:xfrm xmlns:a="http://schemas.openxmlformats.org/drawingml/2006/main">
            <a:off x="571500" y="1609725"/>
            <a:ext cx="10858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0">
                <a:solidFill>
                  <a:srgbClr val="716F68"/>
                </a:solidFill>
                <a:latin typeface="Arial"/>
                <a:ea typeface="Arial"/>
                <a:cs typeface="Arial"/>
              </a:defRPr>
            </a:pPr>
            <a:r>
              <a:rPr sz="1650" b="0">
                <a:solidFill>
                  <a:srgbClr val="716F68"/>
                </a:solidFill>
                <a:latin typeface="Arial"/>
                <a:ea typeface="Arial"/>
                <a:cs typeface="Arial"/>
              </a:rPr>
              <a:t>An implementation extension to the original strategy</a:t>
            </a:r>
          </a:p>
        </p:txBody>
      </p:sp>
      <p:sp>
        <p:nvSpPr>
          <p:cNvPr id="7" name="">
            <a:extLst xmlns:a="http://schemas.openxmlformats.org/drawingml/2006/main">
              <a:ext uri="{FF2B5EF4-FFF2-40B4-BE49-F238E27FC236}">
                <a16:creationId xmlns:a16="http://schemas.microsoft.com/office/drawing/2014/main" id="{E6D6EA1A-AF76-460D-B2F5-F0908CFFD808}"/>
              </a:ext>
            </a:extLst>
          </p:cNvPr>
          <p:cNvSpPr>
            <a:spLocks xmlns:a="http://schemas.openxmlformats.org/drawingml/2006/main" noGrp="1"/>
          </p:cNvSpPr>
          <p:nvPr/>
        </p:nvSpPr>
        <p:spPr>
          <a:xfrm xmlns:a="http://schemas.openxmlformats.org/drawingml/2006/main">
            <a:off x="571500" y="2228850"/>
            <a:ext cx="33432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WEEKS 1–2</a:t>
            </a:r>
          </a:p>
        </p:txBody>
      </p:sp>
      <p:sp>
        <p:nvSpPr>
          <p:cNvPr id="8" name="">
            <a:extLst xmlns:a="http://schemas.openxmlformats.org/drawingml/2006/main">
              <a:ext uri="{FF2B5EF4-FFF2-40B4-BE49-F238E27FC236}">
                <a16:creationId xmlns:a16="http://schemas.microsoft.com/office/drawing/2014/main" id="{26EC87B4-DF3F-49A7-8D89-F7ED70E1B319}"/>
              </a:ext>
            </a:extLst>
          </p:cNvPr>
          <p:cNvSpPr>
            <a:spLocks xmlns:a="http://schemas.openxmlformats.org/drawingml/2006/main" noGrp="1"/>
          </p:cNvSpPr>
          <p:nvPr/>
        </p:nvSpPr>
        <p:spPr>
          <a:xfrm xmlns:a="http://schemas.openxmlformats.org/drawingml/2006/main">
            <a:off x="571500" y="2647950"/>
            <a:ext cx="3286125"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75" b="1">
                <a:solidFill>
                  <a:srgbClr val="171717"/>
                </a:solidFill>
                <a:latin typeface="Arial"/>
                <a:ea typeface="Arial"/>
                <a:cs typeface="Arial"/>
              </a:defRPr>
            </a:pPr>
            <a:r>
              <a:rPr sz="2475" b="1">
                <a:solidFill>
                  <a:srgbClr val="171717"/>
                </a:solidFill>
                <a:latin typeface="Arial"/>
                <a:ea typeface="Arial"/>
                <a:cs typeface="Arial"/>
              </a:rPr>
              <a:t>Validate and prepare</a:t>
            </a:r>
          </a:p>
        </p:txBody>
      </p:sp>
      <p:sp>
        <p:nvSpPr>
          <p:cNvPr id="9" name="">
            <a:extLst xmlns:a="http://schemas.openxmlformats.org/drawingml/2006/main">
              <a:ext uri="{FF2B5EF4-FFF2-40B4-BE49-F238E27FC236}">
                <a16:creationId xmlns:a16="http://schemas.microsoft.com/office/drawing/2014/main" id="{8E57B779-533C-44F6-89E3-5D6208E2E52E}"/>
              </a:ext>
            </a:extLst>
          </p:cNvPr>
          <p:cNvSpPr>
            <a:spLocks xmlns:a="http://schemas.openxmlformats.org/drawingml/2006/main" noGrp="1"/>
          </p:cNvSpPr>
          <p:nvPr/>
        </p:nvSpPr>
        <p:spPr>
          <a:xfrm xmlns:a="http://schemas.openxmlformats.org/drawingml/2006/main">
            <a:off x="571500" y="3638550"/>
            <a:ext cx="328612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Review real responses. Confirm the theme, stock, consent and measurement.</a:t>
            </a:r>
          </a:p>
        </p:txBody>
      </p:sp>
      <p:sp>
        <p:nvSpPr>
          <p:cNvPr id="10" name="">
            <a:extLst xmlns:a="http://schemas.openxmlformats.org/drawingml/2006/main">
              <a:ext uri="{FF2B5EF4-FFF2-40B4-BE49-F238E27FC236}">
                <a16:creationId xmlns:a16="http://schemas.microsoft.com/office/drawing/2014/main" id="{91D41754-FA5D-454A-9B81-C042F2151D60}"/>
              </a:ext>
            </a:extLst>
          </p:cNvPr>
          <p:cNvSpPr>
            <a:spLocks xmlns:a="http://schemas.openxmlformats.org/drawingml/2006/main" noGrp="1"/>
          </p:cNvSpPr>
          <p:nvPr/>
        </p:nvSpPr>
        <p:spPr>
          <a:xfrm xmlns:a="http://schemas.openxmlformats.org/drawingml/2006/main">
            <a:off x="571500" y="4972050"/>
            <a:ext cx="3248025"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36A22A7-56CF-4F95-82DD-4D334D748EA1}"/>
              </a:ext>
            </a:extLst>
          </p:cNvPr>
          <p:cNvSpPr>
            <a:spLocks xmlns:a="http://schemas.openxmlformats.org/drawingml/2006/main" noGrp="1"/>
          </p:cNvSpPr>
          <p:nvPr/>
        </p:nvSpPr>
        <p:spPr>
          <a:xfrm xmlns:a="http://schemas.openxmlformats.org/drawingml/2006/main">
            <a:off x="571500" y="5210175"/>
            <a:ext cx="32861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0">
                <a:solidFill>
                  <a:srgbClr val="716F68"/>
                </a:solidFill>
                <a:latin typeface="Arial"/>
                <a:ea typeface="Arial"/>
                <a:cs typeface="Arial"/>
              </a:defRPr>
            </a:pPr>
            <a:r>
              <a:rPr sz="1575" b="0">
                <a:solidFill>
                  <a:srgbClr val="716F68"/>
                </a:solidFill>
                <a:latin typeface="Arial"/>
                <a:ea typeface="Arial"/>
                <a:cs typeface="Arial"/>
              </a:rPr>
              <a:t>Output: brief, edit, assets and event spec.</a:t>
            </a:r>
          </a:p>
        </p:txBody>
      </p:sp>
      <p:sp>
        <p:nvSpPr>
          <p:cNvPr id="12" name="">
            <a:extLst xmlns:a="http://schemas.openxmlformats.org/drawingml/2006/main">
              <a:ext uri="{FF2B5EF4-FFF2-40B4-BE49-F238E27FC236}">
                <a16:creationId xmlns:a16="http://schemas.microsoft.com/office/drawing/2014/main" id="{02CDF1F2-E13C-4395-B08E-54494C13997F}"/>
              </a:ext>
            </a:extLst>
          </p:cNvPr>
          <p:cNvSpPr>
            <a:spLocks xmlns:a="http://schemas.openxmlformats.org/drawingml/2006/main" noGrp="1"/>
          </p:cNvSpPr>
          <p:nvPr/>
        </p:nvSpPr>
        <p:spPr>
          <a:xfrm xmlns:a="http://schemas.openxmlformats.org/drawingml/2006/main">
            <a:off x="4295775" y="2228850"/>
            <a:ext cx="33432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WEEKS 3–4</a:t>
            </a:r>
          </a:p>
        </p:txBody>
      </p:sp>
      <p:sp>
        <p:nvSpPr>
          <p:cNvPr id="13" name="">
            <a:extLst xmlns:a="http://schemas.openxmlformats.org/drawingml/2006/main">
              <a:ext uri="{FF2B5EF4-FFF2-40B4-BE49-F238E27FC236}">
                <a16:creationId xmlns:a16="http://schemas.microsoft.com/office/drawing/2014/main" id="{CF82FAB9-2442-4052-9F4F-CFA9A48B980B}"/>
              </a:ext>
            </a:extLst>
          </p:cNvPr>
          <p:cNvSpPr>
            <a:spLocks xmlns:a="http://schemas.openxmlformats.org/drawingml/2006/main" noGrp="1"/>
          </p:cNvSpPr>
          <p:nvPr/>
        </p:nvSpPr>
        <p:spPr>
          <a:xfrm xmlns:a="http://schemas.openxmlformats.org/drawingml/2006/main">
            <a:off x="4295775" y="2647950"/>
            <a:ext cx="3286125"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75" b="1">
                <a:solidFill>
                  <a:srgbClr val="171717"/>
                </a:solidFill>
                <a:latin typeface="Arial"/>
                <a:ea typeface="Arial"/>
                <a:cs typeface="Arial"/>
              </a:defRPr>
            </a:pPr>
            <a:r>
              <a:rPr sz="2475" b="1">
                <a:solidFill>
                  <a:srgbClr val="171717"/>
                </a:solidFill>
                <a:latin typeface="Arial"/>
                <a:ea typeface="Arial"/>
                <a:cs typeface="Arial"/>
              </a:rPr>
              <a:t>Publish and connect</a:t>
            </a:r>
          </a:p>
        </p:txBody>
      </p:sp>
      <p:sp>
        <p:nvSpPr>
          <p:cNvPr id="14" name="">
            <a:extLst xmlns:a="http://schemas.openxmlformats.org/drawingml/2006/main">
              <a:ext uri="{FF2B5EF4-FFF2-40B4-BE49-F238E27FC236}">
                <a16:creationId xmlns:a16="http://schemas.microsoft.com/office/drawing/2014/main" id="{58D7E60D-DD9A-404A-ACD9-B25A98000139}"/>
              </a:ext>
            </a:extLst>
          </p:cNvPr>
          <p:cNvSpPr>
            <a:spLocks xmlns:a="http://schemas.openxmlformats.org/drawingml/2006/main" noGrp="1"/>
          </p:cNvSpPr>
          <p:nvPr/>
        </p:nvSpPr>
        <p:spPr>
          <a:xfrm xmlns:a="http://schemas.openxmlformats.org/drawingml/2006/main">
            <a:off x="4295775" y="3638550"/>
            <a:ext cx="328612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Release the social opening, creator stories and shopping edit. Start eligible CRM branches.</a:t>
            </a:r>
          </a:p>
        </p:txBody>
      </p:sp>
      <p:sp>
        <p:nvSpPr>
          <p:cNvPr id="15" name="">
            <a:extLst xmlns:a="http://schemas.openxmlformats.org/drawingml/2006/main">
              <a:ext uri="{FF2B5EF4-FFF2-40B4-BE49-F238E27FC236}">
                <a16:creationId xmlns:a16="http://schemas.microsoft.com/office/drawing/2014/main" id="{4D78519C-4B5B-4EC9-82F6-F582CE515761}"/>
              </a:ext>
            </a:extLst>
          </p:cNvPr>
          <p:cNvSpPr>
            <a:spLocks xmlns:a="http://schemas.openxmlformats.org/drawingml/2006/main" noGrp="1"/>
          </p:cNvSpPr>
          <p:nvPr/>
        </p:nvSpPr>
        <p:spPr>
          <a:xfrm xmlns:a="http://schemas.openxmlformats.org/drawingml/2006/main">
            <a:off x="4295775" y="4972050"/>
            <a:ext cx="3248025"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AC3E2844-2F86-45F4-AD42-ADD0477CFD16}"/>
              </a:ext>
            </a:extLst>
          </p:cNvPr>
          <p:cNvSpPr>
            <a:spLocks xmlns:a="http://schemas.openxmlformats.org/drawingml/2006/main" noGrp="1"/>
          </p:cNvSpPr>
          <p:nvPr/>
        </p:nvSpPr>
        <p:spPr>
          <a:xfrm xmlns:a="http://schemas.openxmlformats.org/drawingml/2006/main">
            <a:off x="4295775" y="5210175"/>
            <a:ext cx="32861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0">
                <a:solidFill>
                  <a:srgbClr val="716F68"/>
                </a:solidFill>
                <a:latin typeface="Arial"/>
                <a:ea typeface="Arial"/>
                <a:cs typeface="Arial"/>
              </a:defRPr>
            </a:pPr>
            <a:r>
              <a:rPr sz="1575" b="0">
                <a:solidFill>
                  <a:srgbClr val="716F68"/>
                </a:solidFill>
                <a:latin typeface="Arial"/>
                <a:ea typeface="Arial"/>
                <a:cs typeface="Arial"/>
              </a:rPr>
              <a:t>Check: working links, stable stock, relevant traffic.</a:t>
            </a:r>
          </a:p>
        </p:txBody>
      </p:sp>
      <p:sp>
        <p:nvSpPr>
          <p:cNvPr id="17" name="">
            <a:extLst xmlns:a="http://schemas.openxmlformats.org/drawingml/2006/main">
              <a:ext uri="{FF2B5EF4-FFF2-40B4-BE49-F238E27FC236}">
                <a16:creationId xmlns:a16="http://schemas.microsoft.com/office/drawing/2014/main" id="{9B32663F-26C9-4AAF-A366-9907D14FC5A0}"/>
              </a:ext>
            </a:extLst>
          </p:cNvPr>
          <p:cNvSpPr>
            <a:spLocks xmlns:a="http://schemas.openxmlformats.org/drawingml/2006/main" noGrp="1"/>
          </p:cNvSpPr>
          <p:nvPr/>
        </p:nvSpPr>
        <p:spPr>
          <a:xfrm xmlns:a="http://schemas.openxmlformats.org/drawingml/2006/main">
            <a:off x="8020050" y="2228850"/>
            <a:ext cx="33432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WEEKS 5–6</a:t>
            </a:r>
          </a:p>
        </p:txBody>
      </p:sp>
      <p:sp>
        <p:nvSpPr>
          <p:cNvPr id="18" name="">
            <a:extLst xmlns:a="http://schemas.openxmlformats.org/drawingml/2006/main">
              <a:ext uri="{FF2B5EF4-FFF2-40B4-BE49-F238E27FC236}">
                <a16:creationId xmlns:a16="http://schemas.microsoft.com/office/drawing/2014/main" id="{E827BFE9-C31C-4C82-BEC7-3E174BFB2A3F}"/>
              </a:ext>
            </a:extLst>
          </p:cNvPr>
          <p:cNvSpPr>
            <a:spLocks xmlns:a="http://schemas.openxmlformats.org/drawingml/2006/main" noGrp="1"/>
          </p:cNvSpPr>
          <p:nvPr/>
        </p:nvSpPr>
        <p:spPr>
          <a:xfrm xmlns:a="http://schemas.openxmlformats.org/drawingml/2006/main">
            <a:off x="8020050" y="2647950"/>
            <a:ext cx="3286125"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75" b="1">
                <a:solidFill>
                  <a:srgbClr val="171717"/>
                </a:solidFill>
                <a:latin typeface="Arial"/>
                <a:ea typeface="Arial"/>
                <a:cs typeface="Arial"/>
              </a:defRPr>
            </a:pPr>
            <a:r>
              <a:rPr sz="2475" b="1">
                <a:solidFill>
                  <a:srgbClr val="171717"/>
                </a:solidFill>
                <a:latin typeface="Arial"/>
                <a:ea typeface="Arial"/>
                <a:cs typeface="Arial"/>
              </a:rPr>
              <a:t>Read the early signals</a:t>
            </a:r>
          </a:p>
        </p:txBody>
      </p:sp>
      <p:sp>
        <p:nvSpPr>
          <p:cNvPr id="19" name="">
            <a:extLst xmlns:a="http://schemas.openxmlformats.org/drawingml/2006/main">
              <a:ext uri="{FF2B5EF4-FFF2-40B4-BE49-F238E27FC236}">
                <a16:creationId xmlns:a16="http://schemas.microsoft.com/office/drawing/2014/main" id="{63904992-D962-43D9-A602-D0430F70B868}"/>
              </a:ext>
            </a:extLst>
          </p:cNvPr>
          <p:cNvSpPr>
            <a:spLocks xmlns:a="http://schemas.openxmlformats.org/drawingml/2006/main" noGrp="1"/>
          </p:cNvSpPr>
          <p:nvPr/>
        </p:nvSpPr>
        <p:spPr>
          <a:xfrm xmlns:a="http://schemas.openxmlformats.org/drawingml/2006/main">
            <a:off x="8020050" y="3638550"/>
            <a:ext cx="328612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Compare response and shopping behaviour. Interview participants and review weak handoffs.</a:t>
            </a:r>
          </a:p>
        </p:txBody>
      </p:sp>
      <p:sp>
        <p:nvSpPr>
          <p:cNvPr id="20" name="">
            <a:extLst xmlns:a="http://schemas.openxmlformats.org/drawingml/2006/main">
              <a:ext uri="{FF2B5EF4-FFF2-40B4-BE49-F238E27FC236}">
                <a16:creationId xmlns:a16="http://schemas.microsoft.com/office/drawing/2014/main" id="{AD317064-43BD-4668-8A11-9ED3477022B8}"/>
              </a:ext>
            </a:extLst>
          </p:cNvPr>
          <p:cNvSpPr>
            <a:spLocks xmlns:a="http://schemas.openxmlformats.org/drawingml/2006/main" noGrp="1"/>
          </p:cNvSpPr>
          <p:nvPr/>
        </p:nvSpPr>
        <p:spPr>
          <a:xfrm xmlns:a="http://schemas.openxmlformats.org/drawingml/2006/main">
            <a:off x="8020050" y="4972050"/>
            <a:ext cx="3248025"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854DF9B6-52CA-4ACF-B5C7-9A78B91C39D9}"/>
              </a:ext>
            </a:extLst>
          </p:cNvPr>
          <p:cNvSpPr>
            <a:spLocks xmlns:a="http://schemas.openxmlformats.org/drawingml/2006/main" noGrp="1"/>
          </p:cNvSpPr>
          <p:nvPr/>
        </p:nvSpPr>
        <p:spPr>
          <a:xfrm xmlns:a="http://schemas.openxmlformats.org/drawingml/2006/main">
            <a:off x="8020050" y="5210175"/>
            <a:ext cx="32861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75" b="0">
                <a:solidFill>
                  <a:srgbClr val="716F68"/>
                </a:solidFill>
                <a:latin typeface="Arial"/>
                <a:ea typeface="Arial"/>
                <a:cs typeface="Arial"/>
              </a:defRPr>
            </a:pPr>
            <a:r>
              <a:rPr sz="1575" b="0">
                <a:solidFill>
                  <a:srgbClr val="716F68"/>
                </a:solidFill>
                <a:latin typeface="Arial"/>
                <a:ea typeface="Arial"/>
                <a:cs typeface="Arial"/>
              </a:rPr>
              <a:t>Decision: improve, expand or pause the theme.</a:t>
            </a:r>
          </a:p>
        </p:txBody>
      </p:sp>
      <p:sp>
        <p:nvSpPr>
          <p:cNvPr id="22" name="">
            <a:extLst xmlns:a="http://schemas.openxmlformats.org/drawingml/2006/main">
              <a:ext uri="{FF2B5EF4-FFF2-40B4-BE49-F238E27FC236}">
                <a16:creationId xmlns:a16="http://schemas.microsoft.com/office/drawing/2014/main" id="{7E261E5E-4D00-4782-97AE-2C56C7CCD39B}"/>
              </a:ext>
            </a:extLst>
          </p:cNvPr>
          <p:cNvSpPr>
            <a:spLocks xmlns:a="http://schemas.openxmlformats.org/drawingml/2006/main" noGrp="1"/>
          </p:cNvSpPr>
          <p:nvPr/>
        </p:nvSpPr>
        <p:spPr>
          <a:xfrm xmlns:a="http://schemas.openxmlformats.org/drawingml/2006/main">
            <a:off x="590550" y="6296025"/>
            <a:ext cx="1085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500" b="1">
                <a:solidFill>
                  <a:srgbClr val="171717"/>
                </a:solidFill>
                <a:latin typeface="Arial"/>
                <a:ea typeface="Arial"/>
                <a:cs typeface="Arial"/>
              </a:defRPr>
            </a:pPr>
            <a:r>
              <a:rPr sz="1500" b="1">
                <a:solidFill>
                  <a:srgbClr val="171717"/>
                </a:solidFill>
                <a:latin typeface="Arial"/>
                <a:ea typeface="Arial"/>
                <a:cs typeface="Arial"/>
              </a:rPr>
              <a:t>Repeat purchase and lifetime value require follow-up beyond the six-week pilot.</a:t>
            </a:r>
          </a:p>
        </p:txBody>
      </p:sp>
    </p:spTree>
    <p:extLst>
      <p:ext uri="{BB962C8B-B14F-4D97-AF65-F5344CB8AC3E}">
        <p14:creationId xmlns:p14="http://schemas.microsoft.com/office/powerpoint/2010/main" val="1476964840"/>
      </p:ext>
    </p:extLst>
  </p:cSld>
</p:sld>
</file>

<file path=ppt/slides/slide20.xml><?xml version="1.0" encoding="utf-8"?>
<p:sld xmlns:p="http://schemas.openxmlformats.org/presentationml/2006/main">
  <p:cSld>
    <p:bg>
      <p:bgPr>
        <a:solidFill xmlns:a="http://schemas.openxmlformats.org/drawingml/2006/main">
          <a:srgbClr val="F3F0E7"/>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8AEBCB9-B703-42DC-A296-F485D337B70B}"/>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BC2E52B9-ABC2-4F65-B60C-4A449D991A15}"/>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DECISION RULES</a:t>
            </a:r>
          </a:p>
        </p:txBody>
      </p:sp>
      <p:sp>
        <p:nvSpPr>
          <p:cNvPr id="3" name="">
            <a:extLst xmlns:a="http://schemas.openxmlformats.org/drawingml/2006/main">
              <a:ext uri="{FF2B5EF4-FFF2-40B4-BE49-F238E27FC236}">
                <a16:creationId xmlns:a16="http://schemas.microsoft.com/office/drawing/2014/main" id="{82A77E15-1590-4615-9E7C-F7011262D5DA}"/>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171717"/>
                </a:solidFill>
                <a:latin typeface="Arial"/>
                <a:ea typeface="Arial"/>
                <a:cs typeface="Arial"/>
              </a:defRPr>
            </a:pPr>
            <a:r>
              <a:rPr sz="1050" b="1">
                <a:solidFill>
                  <a:srgbClr val="171717"/>
                </a:solidFill>
                <a:latin typeface="Arial"/>
                <a:ea typeface="Arial"/>
                <a:cs typeface="Arial"/>
              </a:rPr>
              <a:t>20</a:t>
            </a:r>
          </a:p>
        </p:txBody>
      </p:sp>
      <p:sp>
        <p:nvSpPr>
          <p:cNvPr id="4" name="">
            <a:extLst xmlns:a="http://schemas.openxmlformats.org/drawingml/2006/main">
              <a:ext uri="{FF2B5EF4-FFF2-40B4-BE49-F238E27FC236}">
                <a16:creationId xmlns:a16="http://schemas.microsoft.com/office/drawing/2014/main" id="{61A59C58-2A25-49F4-899B-9B17988269B8}"/>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77F4A26-C08E-4B98-ACE9-EE150BDD84E8}"/>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171717"/>
                </a:solidFill>
                <a:latin typeface="Arial"/>
                <a:ea typeface="Arial"/>
                <a:cs typeface="Arial"/>
              </a:defRPr>
            </a:pPr>
            <a:r>
              <a:rPr sz="3450" b="1">
                <a:solidFill>
                  <a:srgbClr val="171717"/>
                </a:solidFill>
                <a:latin typeface="Arial"/>
                <a:ea typeface="Arial"/>
                <a:cs typeface="Arial"/>
              </a:rPr>
              <a:t>How I would act on the result</a:t>
            </a:r>
          </a:p>
        </p:txBody>
      </p:sp>
      <p:sp>
        <p:nvSpPr>
          <p:cNvPr id="6" name="">
            <a:extLst xmlns:a="http://schemas.openxmlformats.org/drawingml/2006/main">
              <a:ext uri="{FF2B5EF4-FFF2-40B4-BE49-F238E27FC236}">
                <a16:creationId xmlns:a16="http://schemas.microsoft.com/office/drawing/2014/main" id="{4B6D3EA4-798A-486D-B85D-CDDCEB265FB6}"/>
              </a:ext>
            </a:extLst>
          </p:cNvPr>
          <p:cNvSpPr>
            <a:spLocks xmlns:a="http://schemas.openxmlformats.org/drawingml/2006/main" noGrp="1"/>
          </p:cNvSpPr>
          <p:nvPr/>
        </p:nvSpPr>
        <p:spPr>
          <a:xfrm xmlns:a="http://schemas.openxmlformats.org/drawingml/2006/main">
            <a:off x="590550" y="205740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SHARES, FEW PRODUCT VISITS</a:t>
            </a:r>
          </a:p>
        </p:txBody>
      </p:sp>
      <p:sp>
        <p:nvSpPr>
          <p:cNvPr id="7" name="">
            <a:extLst xmlns:a="http://schemas.openxmlformats.org/drawingml/2006/main">
              <a:ext uri="{FF2B5EF4-FFF2-40B4-BE49-F238E27FC236}">
                <a16:creationId xmlns:a16="http://schemas.microsoft.com/office/drawing/2014/main" id="{59765CA3-C2F5-4963-AE67-21147F7FA1D5}"/>
              </a:ext>
            </a:extLst>
          </p:cNvPr>
          <p:cNvSpPr>
            <a:spLocks xmlns:a="http://schemas.openxmlformats.org/drawingml/2006/main" noGrp="1"/>
          </p:cNvSpPr>
          <p:nvPr/>
        </p:nvSpPr>
        <p:spPr>
          <a:xfrm xmlns:a="http://schemas.openxmlformats.org/drawingml/2006/main">
            <a:off x="3143250" y="2009775"/>
            <a:ext cx="8286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Review the story-to-edit handoff. The theme may resonate without creating a shopping need.</a:t>
            </a:r>
          </a:p>
        </p:txBody>
      </p:sp>
      <p:sp>
        <p:nvSpPr>
          <p:cNvPr id="8" name="">
            <a:extLst xmlns:a="http://schemas.openxmlformats.org/drawingml/2006/main">
              <a:ext uri="{FF2B5EF4-FFF2-40B4-BE49-F238E27FC236}">
                <a16:creationId xmlns:a16="http://schemas.microsoft.com/office/drawing/2014/main" id="{A928EA0E-06CD-4AC8-9653-F24B768E1947}"/>
              </a:ext>
            </a:extLst>
          </p:cNvPr>
          <p:cNvSpPr>
            <a:spLocks xmlns:a="http://schemas.openxmlformats.org/drawingml/2006/main" noGrp="1"/>
          </p:cNvSpPr>
          <p:nvPr/>
        </p:nvSpPr>
        <p:spPr>
          <a:xfrm xmlns:a="http://schemas.openxmlformats.org/drawingml/2006/main">
            <a:off x="590550" y="279082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B0D6123-095D-456B-A0DF-C3EE99ABE8C6}"/>
              </a:ext>
            </a:extLst>
          </p:cNvPr>
          <p:cNvSpPr>
            <a:spLocks xmlns:a="http://schemas.openxmlformats.org/drawingml/2006/main" noGrp="1"/>
          </p:cNvSpPr>
          <p:nvPr/>
        </p:nvSpPr>
        <p:spPr>
          <a:xfrm xmlns:a="http://schemas.openxmlformats.org/drawingml/2006/main">
            <a:off x="590550" y="294322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CLICKS, LOW ADD-TO-CART</a:t>
            </a:r>
          </a:p>
        </p:txBody>
      </p:sp>
      <p:sp>
        <p:nvSpPr>
          <p:cNvPr id="10" name="">
            <a:extLst xmlns:a="http://schemas.openxmlformats.org/drawingml/2006/main">
              <a:ext uri="{FF2B5EF4-FFF2-40B4-BE49-F238E27FC236}">
                <a16:creationId xmlns:a16="http://schemas.microsoft.com/office/drawing/2014/main" id="{22511E89-3CD1-47A6-91F5-063C76FEEDCD}"/>
              </a:ext>
            </a:extLst>
          </p:cNvPr>
          <p:cNvSpPr>
            <a:spLocks xmlns:a="http://schemas.openxmlformats.org/drawingml/2006/main" noGrp="1"/>
          </p:cNvSpPr>
          <p:nvPr/>
        </p:nvSpPr>
        <p:spPr>
          <a:xfrm xmlns:a="http://schemas.openxmlformats.org/drawingml/2006/main">
            <a:off x="3143250" y="2895600"/>
            <a:ext cx="8286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Check relevance, stock, price and fit information before changing the creative.</a:t>
            </a:r>
          </a:p>
        </p:txBody>
      </p:sp>
      <p:sp>
        <p:nvSpPr>
          <p:cNvPr id="11" name="">
            <a:extLst xmlns:a="http://schemas.openxmlformats.org/drawingml/2006/main">
              <a:ext uri="{FF2B5EF4-FFF2-40B4-BE49-F238E27FC236}">
                <a16:creationId xmlns:a16="http://schemas.microsoft.com/office/drawing/2014/main" id="{58F34F63-5CC0-4563-995B-7417B72E0D68}"/>
              </a:ext>
            </a:extLst>
          </p:cNvPr>
          <p:cNvSpPr>
            <a:spLocks xmlns:a="http://schemas.openxmlformats.org/drawingml/2006/main" noGrp="1"/>
          </p:cNvSpPr>
          <p:nvPr/>
        </p:nvSpPr>
        <p:spPr>
          <a:xfrm xmlns:a="http://schemas.openxmlformats.org/drawingml/2006/main">
            <a:off x="590550" y="367665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293EBC6-5B6D-4CB5-BFD9-3F7A873DCF9B}"/>
              </a:ext>
            </a:extLst>
          </p:cNvPr>
          <p:cNvSpPr>
            <a:spLocks xmlns:a="http://schemas.openxmlformats.org/drawingml/2006/main" noGrp="1"/>
          </p:cNvSpPr>
          <p:nvPr/>
        </p:nvSpPr>
        <p:spPr>
          <a:xfrm xmlns:a="http://schemas.openxmlformats.org/drawingml/2006/main">
            <a:off x="590550" y="3829050"/>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CRM REVENUE, MORE OPT-OUTS</a:t>
            </a:r>
          </a:p>
        </p:txBody>
      </p:sp>
      <p:sp>
        <p:nvSpPr>
          <p:cNvPr id="13" name="">
            <a:extLst xmlns:a="http://schemas.openxmlformats.org/drawingml/2006/main">
              <a:ext uri="{FF2B5EF4-FFF2-40B4-BE49-F238E27FC236}">
                <a16:creationId xmlns:a16="http://schemas.microsoft.com/office/drawing/2014/main" id="{5CEB0CEF-E2CD-4D80-A8AF-8DFBAE0534B1}"/>
              </a:ext>
            </a:extLst>
          </p:cNvPr>
          <p:cNvSpPr>
            <a:spLocks xmlns:a="http://schemas.openxmlformats.org/drawingml/2006/main" noGrp="1"/>
          </p:cNvSpPr>
          <p:nvPr/>
        </p:nvSpPr>
        <p:spPr>
          <a:xfrm xmlns:a="http://schemas.openxmlformats.org/drawingml/2006/main">
            <a:off x="3143250" y="3781425"/>
            <a:ext cx="8286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Review frequency and customer value. A short-term sale can weaken the relationship.</a:t>
            </a:r>
          </a:p>
        </p:txBody>
      </p:sp>
      <p:sp>
        <p:nvSpPr>
          <p:cNvPr id="14" name="">
            <a:extLst xmlns:a="http://schemas.openxmlformats.org/drawingml/2006/main">
              <a:ext uri="{FF2B5EF4-FFF2-40B4-BE49-F238E27FC236}">
                <a16:creationId xmlns:a16="http://schemas.microsoft.com/office/drawing/2014/main" id="{299179F8-E7F7-43DB-8A64-A2BD1D7AD383}"/>
              </a:ext>
            </a:extLst>
          </p:cNvPr>
          <p:cNvSpPr>
            <a:spLocks xmlns:a="http://schemas.openxmlformats.org/drawingml/2006/main" noGrp="1"/>
          </p:cNvSpPr>
          <p:nvPr/>
        </p:nvSpPr>
        <p:spPr>
          <a:xfrm xmlns:a="http://schemas.openxmlformats.org/drawingml/2006/main">
            <a:off x="590550" y="4562475"/>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193E28A8-25ED-41B4-913F-D05C44F2C8A9}"/>
              </a:ext>
            </a:extLst>
          </p:cNvPr>
          <p:cNvSpPr>
            <a:spLocks xmlns:a="http://schemas.openxmlformats.org/drawingml/2006/main" noGrp="1"/>
          </p:cNvSpPr>
          <p:nvPr/>
        </p:nvSpPr>
        <p:spPr>
          <a:xfrm xmlns:a="http://schemas.openxmlformats.org/drawingml/2006/main">
            <a:off x="590550" y="4714875"/>
            <a:ext cx="2305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716F68"/>
                </a:solidFill>
                <a:latin typeface="Arial"/>
                <a:ea typeface="Arial"/>
                <a:cs typeface="Arial"/>
              </a:defRPr>
            </a:pPr>
            <a:r>
              <a:rPr sz="1050" b="1">
                <a:solidFill>
                  <a:srgbClr val="716F68"/>
                </a:solidFill>
                <a:latin typeface="Arial"/>
                <a:ea typeface="Arial"/>
                <a:cs typeface="Arial"/>
              </a:rPr>
              <a:t>REPEAT VALUE ACROSS CHANNELS</a:t>
            </a:r>
          </a:p>
        </p:txBody>
      </p:sp>
      <p:sp>
        <p:nvSpPr>
          <p:cNvPr id="16" name="">
            <a:extLst xmlns:a="http://schemas.openxmlformats.org/drawingml/2006/main">
              <a:ext uri="{FF2B5EF4-FFF2-40B4-BE49-F238E27FC236}">
                <a16:creationId xmlns:a16="http://schemas.microsoft.com/office/drawing/2014/main" id="{549248C5-A329-46F0-8A50-BF8DB82B2AB1}"/>
              </a:ext>
            </a:extLst>
          </p:cNvPr>
          <p:cNvSpPr>
            <a:spLocks xmlns:a="http://schemas.openxmlformats.org/drawingml/2006/main" noGrp="1"/>
          </p:cNvSpPr>
          <p:nvPr/>
        </p:nvSpPr>
        <p:spPr>
          <a:xfrm xmlns:a="http://schemas.openxmlformats.org/drawingml/2006/main">
            <a:off x="3143250" y="4667250"/>
            <a:ext cx="8286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1717"/>
                </a:solidFill>
                <a:latin typeface="Arial"/>
                <a:ea typeface="Arial"/>
                <a:cs typeface="Arial"/>
              </a:defRPr>
            </a:pPr>
            <a:r>
              <a:rPr sz="1800" b="0">
                <a:solidFill>
                  <a:srgbClr val="171717"/>
                </a:solidFill>
                <a:latin typeface="Arial"/>
                <a:ea typeface="Arial"/>
                <a:cs typeface="Arial"/>
              </a:rPr>
              <a:t>Expand the strongest theme and reuse the operating system. Keep a control where feasible.</a:t>
            </a:r>
          </a:p>
        </p:txBody>
      </p:sp>
      <p:sp>
        <p:nvSpPr>
          <p:cNvPr id="17" name="">
            <a:extLst xmlns:a="http://schemas.openxmlformats.org/drawingml/2006/main">
              <a:ext uri="{FF2B5EF4-FFF2-40B4-BE49-F238E27FC236}">
                <a16:creationId xmlns:a16="http://schemas.microsoft.com/office/drawing/2014/main" id="{6AF0F0FD-5510-4BD7-A90D-783D691115AD}"/>
              </a:ext>
            </a:extLst>
          </p:cNvPr>
          <p:cNvSpPr>
            <a:spLocks xmlns:a="http://schemas.openxmlformats.org/drawingml/2006/main" noGrp="1"/>
          </p:cNvSpPr>
          <p:nvPr/>
        </p:nvSpPr>
        <p:spPr>
          <a:xfrm xmlns:a="http://schemas.openxmlformats.org/drawingml/2006/main">
            <a:off x="590550" y="5448300"/>
            <a:ext cx="1099185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BBFBE68-0012-477D-B3C0-1C7E8766622A}"/>
              </a:ext>
            </a:extLst>
          </p:cNvPr>
          <p:cNvSpPr>
            <a:spLocks xmlns:a="http://schemas.openxmlformats.org/drawingml/2006/main" noGrp="1"/>
          </p:cNvSpPr>
          <p:nvPr/>
        </p:nvSpPr>
        <p:spPr>
          <a:xfrm xmlns:a="http://schemas.openxmlformats.org/drawingml/2006/main">
            <a:off x="571500" y="5791200"/>
            <a:ext cx="11049000" cy="9525"/>
          </a:xfrm>
          <a:prstGeom xmlns:a="http://schemas.openxmlformats.org/drawingml/2006/main" prst="rect">
            <a:avLst/>
          </a:prstGeom>
          <a:solidFill xmlns:a="http://schemas.openxmlformats.org/drawingml/2006/main">
            <a:srgbClr val="CECBC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0C435E3C-D0EF-4FB2-9D3F-47492289CACE}"/>
              </a:ext>
            </a:extLst>
          </p:cNvPr>
          <p:cNvSpPr>
            <a:spLocks xmlns:a="http://schemas.openxmlformats.org/drawingml/2006/main" noGrp="1"/>
          </p:cNvSpPr>
          <p:nvPr/>
        </p:nvSpPr>
        <p:spPr>
          <a:xfrm xmlns:a="http://schemas.openxmlformats.org/drawingml/2006/main">
            <a:off x="571500" y="5991225"/>
            <a:ext cx="10953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1">
                <a:solidFill>
                  <a:srgbClr val="171717"/>
                </a:solidFill>
                <a:latin typeface="Arial"/>
                <a:ea typeface="Arial"/>
                <a:cs typeface="Arial"/>
              </a:defRPr>
            </a:pPr>
            <a:r>
              <a:rPr sz="1725" b="1">
                <a:solidFill>
                  <a:srgbClr val="171717"/>
                </a:solidFill>
                <a:latin typeface="Arial"/>
                <a:ea typeface="Arial"/>
                <a:cs typeface="Arial"/>
              </a:rPr>
              <a:t>I would document what customers taught me and feed it into the next brief.</a:t>
            </a:r>
          </a:p>
        </p:txBody>
      </p:sp>
    </p:spTree>
    <p:extLst>
      <p:ext uri="{BB962C8B-B14F-4D97-AF65-F5344CB8AC3E}">
        <p14:creationId xmlns:p14="http://schemas.microsoft.com/office/powerpoint/2010/main" val="135120975"/>
      </p:ext>
    </p:extLst>
  </p:cSld>
</p:sld>
</file>

<file path=ppt/slides/slide21.xml><?xml version="1.0" encoding="utf-8"?>
<p:sld xmlns:p="http://schemas.openxmlformats.org/presentationml/2006/main">
  <p:cSld>
    <p:bg>
      <p:bgPr>
        <a:solidFill xmlns:a="http://schemas.openxmlformats.org/drawingml/2006/main">
          <a:srgbClr val="171717"/>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595A1A5-0A8C-47EC-BB81-4C3F2D57BD9B}"/>
              </a:ext>
            </a:extLst>
          </p:cNvPr>
          <p:cNvSpPr>
            <a:spLocks xmlns:a="http://schemas.openxmlformats.org/drawingml/2006/main" noGrp="1"/>
          </p:cNvSpPr>
          <p:nvPr/>
        </p:nvSpPr>
        <p:spPr>
          <a:xfrm xmlns:a="http://schemas.openxmlformats.org/drawingml/2006/main">
            <a:off x="552450" y="247650"/>
            <a:ext cx="2000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3F0E7"/>
                </a:solidFill>
                <a:latin typeface="Arial"/>
                <a:ea typeface="Arial"/>
                <a:cs typeface="Arial"/>
              </a:defRPr>
            </a:pPr>
            <a:r>
              <a:rPr sz="1050" b="1">
                <a:solidFill>
                  <a:srgbClr val="F3F0E7"/>
                </a:solidFill>
                <a:latin typeface="Arial"/>
                <a:ea typeface="Arial"/>
                <a:cs typeface="Arial"/>
              </a:rPr>
              <a:t>SNITCH</a:t>
            </a:r>
          </a:p>
        </p:txBody>
      </p:sp>
      <p:sp>
        <p:nvSpPr>
          <p:cNvPr id="2" name="">
            <a:extLst xmlns:a="http://schemas.openxmlformats.org/drawingml/2006/main">
              <a:ext uri="{FF2B5EF4-FFF2-40B4-BE49-F238E27FC236}">
                <a16:creationId xmlns:a16="http://schemas.microsoft.com/office/drawing/2014/main" id="{C9F662B7-378F-44BE-B35C-88EB4ADBB550}"/>
              </a:ext>
            </a:extLst>
          </p:cNvPr>
          <p:cNvSpPr>
            <a:spLocks xmlns:a="http://schemas.openxmlformats.org/drawingml/2006/main" noGrp="1"/>
          </p:cNvSpPr>
          <p:nvPr/>
        </p:nvSpPr>
        <p:spPr>
          <a:xfrm xmlns:a="http://schemas.openxmlformats.org/drawingml/2006/main">
            <a:off x="5524500" y="247650"/>
            <a:ext cx="533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F5B35"/>
                </a:solidFill>
                <a:latin typeface="Arial"/>
                <a:ea typeface="Arial"/>
                <a:cs typeface="Arial"/>
              </a:defRPr>
            </a:pPr>
            <a:r>
              <a:rPr sz="1050" b="1">
                <a:solidFill>
                  <a:srgbClr val="FF5B35"/>
                </a:solidFill>
                <a:latin typeface="Arial"/>
                <a:ea typeface="Arial"/>
                <a:cs typeface="Arial"/>
              </a:rPr>
              <a:t>CASE SUMMARY</a:t>
            </a:r>
          </a:p>
        </p:txBody>
      </p:sp>
      <p:sp>
        <p:nvSpPr>
          <p:cNvPr id="3" name="">
            <a:extLst xmlns:a="http://schemas.openxmlformats.org/drawingml/2006/main">
              <a:ext uri="{FF2B5EF4-FFF2-40B4-BE49-F238E27FC236}">
                <a16:creationId xmlns:a16="http://schemas.microsoft.com/office/drawing/2014/main" id="{5B18F9F8-9F44-4EB5-9A16-792B0E1EBE41}"/>
              </a:ext>
            </a:extLst>
          </p:cNvPr>
          <p:cNvSpPr>
            <a:spLocks xmlns:a="http://schemas.openxmlformats.org/drawingml/2006/main" noGrp="1"/>
          </p:cNvSpPr>
          <p:nvPr/>
        </p:nvSpPr>
        <p:spPr>
          <a:xfrm xmlns:a="http://schemas.openxmlformats.org/drawingml/2006/main">
            <a:off x="11049000" y="247650"/>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050" b="1">
                <a:solidFill>
                  <a:srgbClr val="F3F0E7"/>
                </a:solidFill>
                <a:latin typeface="Arial"/>
                <a:ea typeface="Arial"/>
                <a:cs typeface="Arial"/>
              </a:defRPr>
            </a:pPr>
            <a:r>
              <a:rPr sz="1050" b="1">
                <a:solidFill>
                  <a:srgbClr val="F3F0E7"/>
                </a:solidFill>
                <a:latin typeface="Arial"/>
                <a:ea typeface="Arial"/>
                <a:cs typeface="Arial"/>
              </a:rPr>
              <a:t>21</a:t>
            </a:r>
          </a:p>
        </p:txBody>
      </p:sp>
      <p:sp>
        <p:nvSpPr>
          <p:cNvPr id="4" name="">
            <a:extLst xmlns:a="http://schemas.openxmlformats.org/drawingml/2006/main">
              <a:ext uri="{FF2B5EF4-FFF2-40B4-BE49-F238E27FC236}">
                <a16:creationId xmlns:a16="http://schemas.microsoft.com/office/drawing/2014/main" id="{2AA79EA5-246D-4811-A393-8AE3E1F0BF16}"/>
              </a:ext>
            </a:extLst>
          </p:cNvPr>
          <p:cNvSpPr>
            <a:spLocks xmlns:a="http://schemas.openxmlformats.org/drawingml/2006/main" noGrp="1"/>
          </p:cNvSpPr>
          <p:nvPr/>
        </p:nvSpPr>
        <p:spPr>
          <a:xfrm xmlns:a="http://schemas.openxmlformats.org/drawingml/2006/main">
            <a:off x="552450" y="590550"/>
            <a:ext cx="11068050" cy="9525"/>
          </a:xfrm>
          <a:prstGeom xmlns:a="http://schemas.openxmlformats.org/drawingml/2006/main" prst="rect">
            <a:avLst/>
          </a:prstGeom>
          <a:solidFill xmlns:a="http://schemas.openxmlformats.org/drawingml/2006/main">
            <a:srgbClr val="48464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8FE298F-4106-42EA-9A3B-D649F217650D}"/>
              </a:ext>
            </a:extLst>
          </p:cNvPr>
          <p:cNvSpPr>
            <a:spLocks xmlns:a="http://schemas.openxmlformats.org/drawingml/2006/main" noGrp="1"/>
          </p:cNvSpPr>
          <p:nvPr/>
        </p:nvSpPr>
        <p:spPr>
          <a:xfrm xmlns:a="http://schemas.openxmlformats.org/drawingml/2006/main">
            <a:off x="552450" y="828675"/>
            <a:ext cx="109918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F3F0E7"/>
                </a:solidFill>
                <a:latin typeface="Arial"/>
                <a:ea typeface="Arial"/>
                <a:cs typeface="Arial"/>
              </a:defRPr>
            </a:pPr>
            <a:r>
              <a:rPr sz="3450" b="1">
                <a:solidFill>
                  <a:srgbClr val="F3F0E7"/>
                </a:solidFill>
                <a:latin typeface="Arial"/>
                <a:ea typeface="Arial"/>
                <a:cs typeface="Arial"/>
              </a:rPr>
              <a:t>What this case shows</a:t>
            </a:r>
          </a:p>
        </p:txBody>
      </p:sp>
      <p:sp>
        <p:nvSpPr>
          <p:cNvPr id="6" name="">
            <a:extLst xmlns:a="http://schemas.openxmlformats.org/drawingml/2006/main">
              <a:ext uri="{FF2B5EF4-FFF2-40B4-BE49-F238E27FC236}">
                <a16:creationId xmlns:a16="http://schemas.microsoft.com/office/drawing/2014/main" id="{501E4B83-5C43-45C3-B196-88EDAFC699DD}"/>
              </a:ext>
            </a:extLst>
          </p:cNvPr>
          <p:cNvSpPr>
            <a:spLocks xmlns:a="http://schemas.openxmlformats.org/drawingml/2006/main" noGrp="1"/>
          </p:cNvSpPr>
          <p:nvPr/>
        </p:nvSpPr>
        <p:spPr>
          <a:xfrm xmlns:a="http://schemas.openxmlformats.org/drawingml/2006/main">
            <a:off x="571500" y="2000250"/>
            <a:ext cx="104775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650" b="1">
                <a:solidFill>
                  <a:srgbClr val="F3F0E7"/>
                </a:solidFill>
                <a:latin typeface="Arial"/>
                <a:ea typeface="Arial"/>
                <a:cs typeface="Arial"/>
              </a:defRPr>
            </a:pPr>
            <a:r>
              <a:rPr sz="4650" b="1">
                <a:solidFill>
                  <a:srgbClr val="F3F0E7"/>
                </a:solidFill>
                <a:latin typeface="Arial"/>
                <a:ea typeface="Arial"/>
                <a:cs typeface="Arial"/>
              </a:rPr>
              <a:t>My strategy links</a:t>
            </a:r>
          </a:p>
          <a:p xmlns:a="http://schemas.openxmlformats.org/drawingml/2006/main">
            <a:pPr>
              <a:defRPr sz="4650" b="1">
                <a:solidFill>
                  <a:srgbClr val="F3F0E7"/>
                </a:solidFill>
                <a:latin typeface="Arial"/>
                <a:ea typeface="Arial"/>
                <a:cs typeface="Arial"/>
              </a:defRPr>
            </a:pPr>
            <a:r>
              <a:rPr sz="4650" b="1">
                <a:solidFill>
                  <a:srgbClr val="F3F0E7"/>
                </a:solidFill>
                <a:latin typeface="Arial"/>
                <a:ea typeface="Arial"/>
                <a:cs typeface="Arial"/>
              </a:rPr>
              <a:t>brand meaning</a:t>
            </a:r>
          </a:p>
          <a:p xmlns:a="http://schemas.openxmlformats.org/drawingml/2006/main">
            <a:pPr>
              <a:defRPr sz="4650" b="1">
                <a:solidFill>
                  <a:srgbClr val="F3F0E7"/>
                </a:solidFill>
                <a:latin typeface="Arial"/>
                <a:ea typeface="Arial"/>
                <a:cs typeface="Arial"/>
              </a:defRPr>
            </a:pPr>
            <a:r>
              <a:rPr sz="4650" b="1">
                <a:solidFill>
                  <a:srgbClr val="F3F0E7"/>
                </a:solidFill>
                <a:latin typeface="Arial"/>
                <a:ea typeface="Arial"/>
                <a:cs typeface="Arial"/>
              </a:rPr>
              <a:t>with buying behaviour.</a:t>
            </a:r>
          </a:p>
        </p:txBody>
      </p:sp>
      <p:sp>
        <p:nvSpPr>
          <p:cNvPr id="7" name="">
            <a:extLst xmlns:a="http://schemas.openxmlformats.org/drawingml/2006/main">
              <a:ext uri="{FF2B5EF4-FFF2-40B4-BE49-F238E27FC236}">
                <a16:creationId xmlns:a16="http://schemas.microsoft.com/office/drawing/2014/main" id="{8200D547-5317-414A-B08C-89954D698597}"/>
              </a:ext>
            </a:extLst>
          </p:cNvPr>
          <p:cNvSpPr>
            <a:spLocks xmlns:a="http://schemas.openxmlformats.org/drawingml/2006/main" noGrp="1"/>
          </p:cNvSpPr>
          <p:nvPr/>
        </p:nvSpPr>
        <p:spPr>
          <a:xfrm xmlns:a="http://schemas.openxmlformats.org/drawingml/2006/main">
            <a:off x="590550" y="4572000"/>
            <a:ext cx="9810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325" b="0">
                <a:solidFill>
                  <a:srgbClr val="F3F0E7"/>
                </a:solidFill>
                <a:latin typeface="Arial"/>
                <a:ea typeface="Arial"/>
                <a:cs typeface="Arial"/>
              </a:defRPr>
            </a:pPr>
            <a:r>
              <a:rPr sz="2325" b="0">
                <a:solidFill>
                  <a:srgbClr val="F3F0E7"/>
                </a:solidFill>
                <a:latin typeface="Arial"/>
                <a:ea typeface="Arial"/>
                <a:cs typeface="Arial"/>
              </a:rPr>
              <a:t>I audited the content, shaped the opportunity and designed a connected execution and measurement plan.</a:t>
            </a:r>
          </a:p>
        </p:txBody>
      </p:sp>
      <p:sp>
        <p:nvSpPr>
          <p:cNvPr id="8" name="">
            <a:extLst xmlns:a="http://schemas.openxmlformats.org/drawingml/2006/main">
              <a:ext uri="{FF2B5EF4-FFF2-40B4-BE49-F238E27FC236}">
                <a16:creationId xmlns:a16="http://schemas.microsoft.com/office/drawing/2014/main" id="{E80CDAE5-7825-4FCE-AC20-7336E862DA5E}"/>
              </a:ext>
            </a:extLst>
          </p:cNvPr>
          <p:cNvSpPr>
            <a:spLocks xmlns:a="http://schemas.openxmlformats.org/drawingml/2006/main" noGrp="1"/>
          </p:cNvSpPr>
          <p:nvPr/>
        </p:nvSpPr>
        <p:spPr>
          <a:xfrm xmlns:a="http://schemas.openxmlformats.org/drawingml/2006/main">
            <a:off x="571500" y="5810250"/>
            <a:ext cx="11049000" cy="9525"/>
          </a:xfrm>
          <a:prstGeom xmlns:a="http://schemas.openxmlformats.org/drawingml/2006/main" prst="rect">
            <a:avLst/>
          </a:prstGeom>
          <a:solidFill xmlns:a="http://schemas.openxmlformats.org/drawingml/2006/main">
            <a:srgbClr val="484641"/>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E4916092-9DD5-4DD2-89E1-76DDCF06BA7F}"/>
              </a:ext>
            </a:extLst>
          </p:cNvPr>
          <p:cNvSpPr>
            <a:spLocks xmlns:a="http://schemas.openxmlformats.org/drawingml/2006/main" noGrp="1"/>
          </p:cNvSpPr>
          <p:nvPr/>
        </p:nvSpPr>
        <p:spPr>
          <a:xfrm xmlns:a="http://schemas.openxmlformats.org/drawingml/2006/main">
            <a:off x="571500" y="6096000"/>
            <a:ext cx="3810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650" b="1">
                <a:solidFill>
                  <a:srgbClr val="FF5B35"/>
                </a:solidFill>
                <a:latin typeface="Arial"/>
                <a:ea typeface="Arial"/>
                <a:cs typeface="Arial"/>
              </a:defRPr>
            </a:pPr>
            <a:r>
              <a:rPr sz="1650" b="1">
                <a:solidFill>
                  <a:srgbClr val="FF5B35"/>
                </a:solidFill>
                <a:latin typeface="Arial"/>
                <a:ea typeface="Arial"/>
                <a:cs typeface="Arial"/>
              </a:rPr>
              <a:t>Jyoti Vashisth</a:t>
            </a:r>
          </a:p>
        </p:txBody>
      </p:sp>
      <p:sp>
        <p:nvSpPr>
          <p:cNvPr id="10" name="">
            <a:extLst xmlns:a="http://schemas.openxmlformats.org/drawingml/2006/main">
              <a:ext uri="{FF2B5EF4-FFF2-40B4-BE49-F238E27FC236}">
                <a16:creationId xmlns:a16="http://schemas.microsoft.com/office/drawing/2014/main" id="{D2409D3B-79EC-441A-8DF8-2EA57E913A7E}"/>
              </a:ext>
            </a:extLst>
          </p:cNvPr>
          <p:cNvSpPr>
            <a:spLocks xmlns:a="http://schemas.openxmlformats.org/drawingml/2006/main" noGrp="1"/>
          </p:cNvSpPr>
          <p:nvPr/>
        </p:nvSpPr>
        <p:spPr>
          <a:xfrm xmlns:a="http://schemas.openxmlformats.org/drawingml/2006/main">
            <a:off x="4772025" y="6124575"/>
            <a:ext cx="666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425" b="0">
                <a:solidFill>
                  <a:srgbClr val="CFCBC2"/>
                </a:solidFill>
                <a:latin typeface="Arial"/>
                <a:ea typeface="Arial"/>
                <a:cs typeface="Arial"/>
              </a:defRPr>
            </a:pPr>
            <a:r>
              <a:rPr sz="1425" b="0">
                <a:solidFill>
                  <a:srgbClr val="CFCBC2"/>
                </a:solidFill>
                <a:latin typeface="Arial"/>
                <a:ea typeface="Arial"/>
                <a:cs typeface="Arial"/>
              </a:rPr>
              <a:t>Independent exercise. No Snitch campaign outcome claimed.</a:t>
            </a:r>
          </a:p>
        </p:txBody>
      </p:sp>
    </p:spTree>
    <p:extLst>
      <p:ext uri="{BB962C8B-B14F-4D97-AF65-F5344CB8AC3E}">
        <p14:creationId xmlns:p14="http://schemas.microsoft.com/office/powerpoint/2010/main" val="19153843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2026-10-01T12:08:02.7580000Z</dcterms:created>
  <dcterms:modified xsi:type="dcterms:W3CDTF">2026-10-01T12:08:02.7580000Z</dcterms:modified>
</coreProperties>
</file>