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6" r:id="rId21"/>
    <p:sldId id="277" r:id="rId22"/>
    <p:sldId id="280" r:id="rId23"/>
    <p:sldId id="281" r:id="rId24"/>
    <p:sldId id="282" r:id="rId25"/>
    <p:sldId id="286" r:id="rId26"/>
    <p:sldId id="296" r:id="rId27"/>
    <p:sldId id="295" r:id="rId28"/>
    <p:sldId id="287" r:id="rId29"/>
    <p:sldId id="288" r:id="rId30"/>
    <p:sldId id="289" r:id="rId31"/>
    <p:sldId id="297" r:id="rId32"/>
    <p:sldId id="292" r:id="rId33"/>
    <p:sldId id="298" r:id="rId34"/>
    <p:sldId id="299" r:id="rId35"/>
    <p:sldId id="300" r:id="rId36"/>
    <p:sldId id="301" r:id="rId37"/>
    <p:sldId id="302" r:id="rId38"/>
    <p:sldId id="304" r:id="rId39"/>
    <p:sldId id="306" r:id="rId40"/>
    <p:sldId id="307" r:id="rId41"/>
    <p:sldId id="308" r:id="rId42"/>
    <p:sldId id="309" r:id="rId43"/>
    <p:sldId id="310" r:id="rId44"/>
    <p:sldId id="311" r:id="rId45"/>
    <p:sldId id="312" r:id="rId46"/>
    <p:sldId id="294" r:id="rId47"/>
  </p:sldIdLst>
  <p:sldSz cx="9144000" cy="5143500" type="screen16x9"/>
  <p:notesSz cx="9144000" cy="5143500"/>
  <p:defaultTextStyle>
    <a:defPPr>
      <a:defRPr kern="0"/>
    </a:def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1636" autoAdjust="0"/>
  </p:normalViewPr>
  <p:slideViewPr>
    <p:cSldViewPr>
      <p:cViewPr varScale="1">
        <p:scale>
          <a:sx n="89" d="100"/>
          <a:sy n="89" d="100"/>
        </p:scale>
        <p:origin x="846" y="72"/>
      </p:cViewPr>
      <p:guideLst>
        <p:guide orient="horz" pos="2880"/>
        <p:guide pos="216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2417689" y="194183"/>
            <a:ext cx="4308621" cy="391159"/>
          </a:xfrm>
          <a:prstGeom prst="rect">
            <a:avLst/>
          </a:prstGeom>
        </p:spPr>
        <p:txBody>
          <a:bodyPr wrap="square" lIns="0" tIns="0" rIns="0" bIns="0">
            <a:spAutoFit/>
          </a:bodyPr>
          <a:lstStyle>
            <a:lvl1pPr>
              <a:defRPr sz="2400" b="1" i="0">
                <a:solidFill>
                  <a:schemeClr val="tx1"/>
                </a:solidFill>
                <a:latin typeface="Verdana"/>
                <a:cs typeface="Verdana"/>
              </a:defRPr>
            </a:lvl1pPr>
          </a:lstStyle>
          <a:p>
            <a:endParaRPr/>
          </a:p>
        </p:txBody>
      </p:sp>
      <p:sp>
        <p:nvSpPr>
          <p:cNvPr id="3" name="Holder 3"/>
          <p:cNvSpPr>
            <a:spLocks noGrp="1"/>
          </p:cNvSpPr>
          <p:nvPr>
            <p:ph type="subTitle" idx="4"/>
          </p:nvPr>
        </p:nvSpPr>
        <p:spPr>
          <a:xfrm>
            <a:off x="1371600" y="2880360"/>
            <a:ext cx="6400800" cy="1285875"/>
          </a:xfrm>
          <a:prstGeom prst="rect">
            <a:avLst/>
          </a:prstGeom>
        </p:spPr>
        <p:txBody>
          <a:bodyPr wrap="square" lIns="0" tIns="0" rIns="0" bIns="0">
            <a:spAutoFit/>
          </a:bodyPr>
          <a:lstStyle>
            <a:lvl1pPr>
              <a:defRPr sz="1400" b="1" i="0">
                <a:solidFill>
                  <a:schemeClr val="tx1"/>
                </a:solidFill>
                <a:latin typeface="Arial"/>
                <a:cs typeface="Arial"/>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7/6/2024</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400" b="1" i="0">
                <a:solidFill>
                  <a:schemeClr val="tx1"/>
                </a:solidFill>
                <a:latin typeface="Verdana"/>
                <a:cs typeface="Verdana"/>
              </a:defRPr>
            </a:lvl1pPr>
          </a:lstStyle>
          <a:p>
            <a:endParaRPr/>
          </a:p>
        </p:txBody>
      </p:sp>
      <p:sp>
        <p:nvSpPr>
          <p:cNvPr id="3" name="Holder 3"/>
          <p:cNvSpPr>
            <a:spLocks noGrp="1"/>
          </p:cNvSpPr>
          <p:nvPr>
            <p:ph type="body" idx="1"/>
          </p:nvPr>
        </p:nvSpPr>
        <p:spPr/>
        <p:txBody>
          <a:bodyPr lIns="0" tIns="0" rIns="0" bIns="0"/>
          <a:lstStyle>
            <a:lvl1pPr>
              <a:defRPr sz="1400" b="1" i="0">
                <a:solidFill>
                  <a:schemeClr val="tx1"/>
                </a:solidFill>
                <a:latin typeface="Arial"/>
                <a:cs typeface="Arial"/>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7/6/2024</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400" b="1" i="0">
                <a:solidFill>
                  <a:schemeClr val="tx1"/>
                </a:solidFill>
                <a:latin typeface="Verdana"/>
                <a:cs typeface="Verdana"/>
              </a:defRPr>
            </a:lvl1pPr>
          </a:lstStyle>
          <a:p>
            <a:endParaRPr/>
          </a:p>
        </p:txBody>
      </p:sp>
      <p:sp>
        <p:nvSpPr>
          <p:cNvPr id="3" name="Holder 3"/>
          <p:cNvSpPr>
            <a:spLocks noGrp="1"/>
          </p:cNvSpPr>
          <p:nvPr>
            <p:ph sz="half" idx="2"/>
          </p:nvPr>
        </p:nvSpPr>
        <p:spPr>
          <a:xfrm>
            <a:off x="457200" y="1183005"/>
            <a:ext cx="3977640" cy="3394710"/>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4709160" y="1183005"/>
            <a:ext cx="3977640" cy="3394710"/>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7/6/2024</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obj" preserve="1">
  <p:cSld name="Title Only">
    <p:bg>
      <p:bgPr>
        <a:solidFill>
          <a:schemeClr val="bg1"/>
        </a:solidFill>
        <a:effectLst/>
      </p:bgPr>
    </p:bg>
    <p:spTree>
      <p:nvGrpSpPr>
        <p:cNvPr id="1" name=""/>
        <p:cNvGrpSpPr/>
        <p:nvPr/>
      </p:nvGrpSpPr>
      <p:grpSpPr>
        <a:xfrm>
          <a:off x="0" y="0"/>
          <a:ext cx="0" cy="0"/>
          <a:chOff x="0" y="0"/>
          <a:chExt cx="0" cy="0"/>
        </a:xfrm>
      </p:grpSpPr>
      <p:pic>
        <p:nvPicPr>
          <p:cNvPr id="16" name="bg object 16"/>
          <p:cNvPicPr/>
          <p:nvPr/>
        </p:nvPicPr>
        <p:blipFill>
          <a:blip r:embed="rId2" cstate="print"/>
          <a:stretch>
            <a:fillRect/>
          </a:stretch>
        </p:blipFill>
        <p:spPr>
          <a:xfrm>
            <a:off x="4443" y="2613650"/>
            <a:ext cx="9114790" cy="2529849"/>
          </a:xfrm>
          <a:prstGeom prst="rect">
            <a:avLst/>
          </a:prstGeom>
        </p:spPr>
      </p:pic>
      <p:sp>
        <p:nvSpPr>
          <p:cNvPr id="2" name="Holder 2"/>
          <p:cNvSpPr>
            <a:spLocks noGrp="1"/>
          </p:cNvSpPr>
          <p:nvPr>
            <p:ph type="title"/>
          </p:nvPr>
        </p:nvSpPr>
        <p:spPr/>
        <p:txBody>
          <a:bodyPr lIns="0" tIns="0" rIns="0" bIns="0"/>
          <a:lstStyle>
            <a:lvl1pPr>
              <a:defRPr sz="2400" b="1" i="0">
                <a:solidFill>
                  <a:schemeClr val="tx1"/>
                </a:solidFill>
                <a:latin typeface="Verdana"/>
                <a:cs typeface="Verdana"/>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7/6/2024</a:t>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7/6/2024</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title"/>
          </p:nvPr>
        </p:nvSpPr>
        <p:spPr>
          <a:xfrm>
            <a:off x="197251" y="194183"/>
            <a:ext cx="8607425" cy="399699"/>
          </a:xfrm>
          <a:prstGeom prst="rect">
            <a:avLst/>
          </a:prstGeom>
        </p:spPr>
        <p:txBody>
          <a:bodyPr wrap="square" lIns="0" tIns="0" rIns="0" bIns="0">
            <a:spAutoFit/>
          </a:bodyPr>
          <a:lstStyle>
            <a:lvl1pPr>
              <a:defRPr sz="2400" b="1" i="0">
                <a:solidFill>
                  <a:schemeClr val="tx1"/>
                </a:solidFill>
                <a:latin typeface="Verdana"/>
                <a:cs typeface="Verdana"/>
              </a:defRPr>
            </a:lvl1pPr>
          </a:lstStyle>
          <a:p>
            <a:endParaRPr/>
          </a:p>
        </p:txBody>
      </p:sp>
      <p:sp>
        <p:nvSpPr>
          <p:cNvPr id="3" name="Holder 3"/>
          <p:cNvSpPr>
            <a:spLocks noGrp="1"/>
          </p:cNvSpPr>
          <p:nvPr>
            <p:ph type="body" idx="1"/>
          </p:nvPr>
        </p:nvSpPr>
        <p:spPr>
          <a:xfrm>
            <a:off x="3666512" y="1118760"/>
            <a:ext cx="5212715" cy="1702435"/>
          </a:xfrm>
          <a:prstGeom prst="rect">
            <a:avLst/>
          </a:prstGeom>
        </p:spPr>
        <p:txBody>
          <a:bodyPr wrap="square" lIns="0" tIns="0" rIns="0" bIns="0">
            <a:spAutoFit/>
          </a:bodyPr>
          <a:lstStyle>
            <a:lvl1pPr>
              <a:defRPr sz="1400" b="1" i="0">
                <a:solidFill>
                  <a:schemeClr val="tx1"/>
                </a:solidFill>
                <a:latin typeface="Arial"/>
                <a:cs typeface="Arial"/>
              </a:defRPr>
            </a:lvl1pPr>
          </a:lstStyle>
          <a:p>
            <a:endParaRPr/>
          </a:p>
        </p:txBody>
      </p:sp>
      <p:sp>
        <p:nvSpPr>
          <p:cNvPr id="4" name="Holder 4"/>
          <p:cNvSpPr>
            <a:spLocks noGrp="1"/>
          </p:cNvSpPr>
          <p:nvPr>
            <p:ph type="ftr" sz="quarter" idx="5"/>
          </p:nvPr>
        </p:nvSpPr>
        <p:spPr>
          <a:xfrm>
            <a:off x="3108960" y="4783455"/>
            <a:ext cx="2926080" cy="257175"/>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457200" y="4783455"/>
            <a:ext cx="2103120" cy="257175"/>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7/6/2024</a:t>
            </a:fld>
            <a:endParaRPr lang="en-US"/>
          </a:p>
        </p:txBody>
      </p:sp>
      <p:sp>
        <p:nvSpPr>
          <p:cNvPr id="6" name="Holder 6"/>
          <p:cNvSpPr>
            <a:spLocks noGrp="1"/>
          </p:cNvSpPr>
          <p:nvPr>
            <p:ph type="sldNum" sz="quarter" idx="7"/>
          </p:nvPr>
        </p:nvSpPr>
        <p:spPr>
          <a:xfrm>
            <a:off x="6583680" y="4783455"/>
            <a:ext cx="2103120" cy="257175"/>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t>‹#›</a:t>
            </a:fld>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21.jpg"/><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4450" y="2736078"/>
            <a:ext cx="9114774" cy="2407421"/>
          </a:xfrm>
          <a:prstGeom prst="rect">
            <a:avLst/>
          </a:prstGeom>
          <a:solidFill>
            <a:srgbClr val="C00000"/>
          </a:solidFill>
        </p:spPr>
      </p:pic>
      <p:sp>
        <p:nvSpPr>
          <p:cNvPr id="3" name="object 3"/>
          <p:cNvSpPr txBox="1"/>
          <p:nvPr/>
        </p:nvSpPr>
        <p:spPr>
          <a:xfrm>
            <a:off x="3886200" y="2575449"/>
            <a:ext cx="1676400" cy="259045"/>
          </a:xfrm>
          <a:prstGeom prst="rect">
            <a:avLst/>
          </a:prstGeom>
        </p:spPr>
        <p:txBody>
          <a:bodyPr vert="horz" wrap="square" lIns="0" tIns="12700" rIns="0" bIns="0" rtlCol="0">
            <a:spAutoFit/>
          </a:bodyPr>
          <a:lstStyle/>
          <a:p>
            <a:pPr marL="12700">
              <a:lnSpc>
                <a:spcPct val="100000"/>
              </a:lnSpc>
              <a:spcBef>
                <a:spcPts val="100"/>
              </a:spcBef>
            </a:pPr>
            <a:r>
              <a:rPr sz="1600" b="1" dirty="0">
                <a:solidFill>
                  <a:srgbClr val="0070C0"/>
                </a:solidFill>
                <a:latin typeface="Verdana"/>
                <a:cs typeface="Verdana"/>
              </a:rPr>
              <a:t>SEO</a:t>
            </a:r>
            <a:r>
              <a:rPr sz="1600" b="1" spc="-50" dirty="0">
                <a:solidFill>
                  <a:srgbClr val="0070C0"/>
                </a:solidFill>
                <a:latin typeface="Verdana"/>
                <a:cs typeface="Verdana"/>
              </a:rPr>
              <a:t> </a:t>
            </a:r>
            <a:r>
              <a:rPr sz="1600" b="1" spc="-10" dirty="0">
                <a:solidFill>
                  <a:srgbClr val="0070C0"/>
                </a:solidFill>
                <a:latin typeface="Verdana"/>
                <a:cs typeface="Verdana"/>
              </a:rPr>
              <a:t>Audit</a:t>
            </a:r>
            <a:endParaRPr sz="1600" dirty="0">
              <a:latin typeface="Verdana"/>
              <a:cs typeface="Verdana"/>
            </a:endParaRPr>
          </a:p>
        </p:txBody>
      </p:sp>
      <p:sp>
        <p:nvSpPr>
          <p:cNvPr id="4" name="object 4"/>
          <p:cNvSpPr txBox="1"/>
          <p:nvPr/>
        </p:nvSpPr>
        <p:spPr>
          <a:xfrm>
            <a:off x="1981200" y="1597363"/>
            <a:ext cx="4934585" cy="641201"/>
          </a:xfrm>
          <a:prstGeom prst="rect">
            <a:avLst/>
          </a:prstGeom>
        </p:spPr>
        <p:txBody>
          <a:bodyPr vert="horz" wrap="square" lIns="0" tIns="12700" rIns="0" bIns="0" rtlCol="0">
            <a:spAutoFit/>
          </a:bodyPr>
          <a:lstStyle/>
          <a:p>
            <a:pPr algn="ctr">
              <a:lnSpc>
                <a:spcPct val="100000"/>
              </a:lnSpc>
              <a:spcBef>
                <a:spcPts val="100"/>
              </a:spcBef>
            </a:pPr>
            <a:r>
              <a:rPr lang="en-US" sz="2800" b="1" dirty="0" smtClean="0">
                <a:latin typeface="Verdana"/>
                <a:cs typeface="Verdana"/>
              </a:rPr>
              <a:t>Nitro </a:t>
            </a:r>
            <a:r>
              <a:rPr sz="2800" b="1" dirty="0" smtClean="0">
                <a:latin typeface="Verdana"/>
                <a:cs typeface="Verdana"/>
              </a:rPr>
              <a:t>Website</a:t>
            </a:r>
            <a:r>
              <a:rPr sz="2800" b="1" spc="-180" dirty="0" smtClean="0">
                <a:latin typeface="Verdana"/>
                <a:cs typeface="Verdana"/>
              </a:rPr>
              <a:t> </a:t>
            </a:r>
            <a:r>
              <a:rPr sz="2800" b="1" spc="-10" dirty="0">
                <a:latin typeface="Verdana"/>
                <a:cs typeface="Verdana"/>
              </a:rPr>
              <a:t>Audit</a:t>
            </a:r>
            <a:endParaRPr sz="2800" dirty="0">
              <a:latin typeface="Verdana"/>
              <a:cs typeface="Verdana"/>
            </a:endParaRPr>
          </a:p>
          <a:p>
            <a:pPr algn="ctr">
              <a:lnSpc>
                <a:spcPct val="100000"/>
              </a:lnSpc>
              <a:spcBef>
                <a:spcPts val="65"/>
              </a:spcBef>
            </a:pPr>
            <a:r>
              <a:rPr lang="en-US" sz="1200" b="1" u="sng" spc="-10" dirty="0" smtClean="0">
                <a:solidFill>
                  <a:srgbClr val="0000FF"/>
                </a:solidFill>
                <a:uFill>
                  <a:solidFill>
                    <a:srgbClr val="0000FF"/>
                  </a:solidFill>
                </a:uFill>
                <a:latin typeface="Verdana"/>
                <a:cs typeface="Verdana"/>
              </a:rPr>
              <a:t>https://nitrocommerce.ai/</a:t>
            </a:r>
            <a:endParaRPr sz="1200" u="sng" dirty="0">
              <a:latin typeface="Verdana"/>
              <a:cs typeface="Verdana"/>
            </a:endParaRPr>
          </a:p>
        </p:txBody>
      </p:sp>
      <p:pic>
        <p:nvPicPr>
          <p:cNvPr id="7" name="Picture 6">
            <a:extLst>
              <a:ext uri="{FF2B5EF4-FFF2-40B4-BE49-F238E27FC236}">
                <a16:creationId xmlns:a16="http://schemas.microsoft.com/office/drawing/2014/main" id="{E7125552-950B-83D0-A233-048441FF51D4}"/>
              </a:ext>
            </a:extLst>
          </p:cNvPr>
          <p:cNvPicPr>
            <a:picLocks noChangeAspect="1"/>
          </p:cNvPicPr>
          <p:nvPr/>
        </p:nvPicPr>
        <p:blipFill>
          <a:blip r:embed="rId3"/>
          <a:stretch>
            <a:fillRect/>
          </a:stretch>
        </p:blipFill>
        <p:spPr>
          <a:xfrm>
            <a:off x="7028685" y="-19050"/>
            <a:ext cx="2115315" cy="490855"/>
          </a:xfrm>
          <a:prstGeom prst="rect">
            <a:avLst/>
          </a:prstGeom>
          <a:solidFill>
            <a:schemeClr val="tx1"/>
          </a:solidFill>
        </p:spPr>
      </p:pic>
      <p:pic>
        <p:nvPicPr>
          <p:cNvPr id="5" name="Picture 4"/>
          <p:cNvPicPr>
            <a:picLocks noChangeAspect="1"/>
          </p:cNvPicPr>
          <p:nvPr/>
        </p:nvPicPr>
        <p:blipFill>
          <a:blip r:embed="rId4"/>
          <a:stretch>
            <a:fillRect/>
          </a:stretch>
        </p:blipFill>
        <p:spPr>
          <a:xfrm>
            <a:off x="3657600" y="563445"/>
            <a:ext cx="1805178" cy="726474"/>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0" y="-19050"/>
            <a:ext cx="8607425" cy="399699"/>
          </a:xfrm>
          <a:prstGeom prst="rect">
            <a:avLst/>
          </a:prstGeom>
        </p:spPr>
        <p:txBody>
          <a:bodyPr vert="horz" wrap="square" lIns="0" tIns="12700" rIns="0" bIns="0" rtlCol="0">
            <a:spAutoFit/>
          </a:bodyPr>
          <a:lstStyle/>
          <a:p>
            <a:pPr marL="3862070">
              <a:lnSpc>
                <a:spcPct val="100000"/>
              </a:lnSpc>
              <a:spcBef>
                <a:spcPts val="100"/>
              </a:spcBef>
            </a:pPr>
            <a:r>
              <a:rPr spc="-10" dirty="0"/>
              <a:t>Index</a:t>
            </a:r>
          </a:p>
        </p:txBody>
      </p:sp>
      <p:sp>
        <p:nvSpPr>
          <p:cNvPr id="3" name="object 3"/>
          <p:cNvSpPr/>
          <p:nvPr/>
        </p:nvSpPr>
        <p:spPr>
          <a:xfrm>
            <a:off x="260350" y="361950"/>
            <a:ext cx="8623300" cy="46355"/>
          </a:xfrm>
          <a:custGeom>
            <a:avLst/>
            <a:gdLst/>
            <a:ahLst/>
            <a:cxnLst/>
            <a:rect l="l" t="t" r="r" b="b"/>
            <a:pathLst>
              <a:path w="8623300" h="46354">
                <a:moveTo>
                  <a:pt x="8623199" y="45899"/>
                </a:moveTo>
                <a:lnTo>
                  <a:pt x="0" y="45899"/>
                </a:lnTo>
                <a:lnTo>
                  <a:pt x="0" y="0"/>
                </a:lnTo>
                <a:lnTo>
                  <a:pt x="8623199" y="0"/>
                </a:lnTo>
                <a:lnTo>
                  <a:pt x="8623199" y="45899"/>
                </a:lnTo>
                <a:close/>
              </a:path>
            </a:pathLst>
          </a:custGeom>
          <a:solidFill>
            <a:srgbClr val="7030A0"/>
          </a:solidFill>
        </p:spPr>
        <p:txBody>
          <a:bodyPr wrap="square" lIns="0" tIns="0" rIns="0" bIns="0" rtlCol="0"/>
          <a:lstStyle/>
          <a:p>
            <a:endParaRPr/>
          </a:p>
        </p:txBody>
      </p:sp>
      <p:sp>
        <p:nvSpPr>
          <p:cNvPr id="4" name="object 4"/>
          <p:cNvSpPr txBox="1"/>
          <p:nvPr/>
        </p:nvSpPr>
        <p:spPr>
          <a:xfrm>
            <a:off x="558800" y="438150"/>
            <a:ext cx="2486660" cy="2441694"/>
          </a:xfrm>
          <a:prstGeom prst="rect">
            <a:avLst/>
          </a:prstGeom>
        </p:spPr>
        <p:txBody>
          <a:bodyPr vert="horz" wrap="square" lIns="0" tIns="73660" rIns="0" bIns="0" rtlCol="0">
            <a:spAutoFit/>
          </a:bodyPr>
          <a:lstStyle/>
          <a:p>
            <a:pPr marL="346710" indent="-328930">
              <a:lnSpc>
                <a:spcPct val="100000"/>
              </a:lnSpc>
              <a:spcBef>
                <a:spcPts val="580"/>
              </a:spcBef>
              <a:buClr>
                <a:srgbClr val="434343"/>
              </a:buClr>
              <a:buFont typeface="Tahoma"/>
              <a:buAutoNum type="arabicPeriod"/>
              <a:tabLst>
                <a:tab pos="346710" algn="l"/>
              </a:tabLst>
            </a:pPr>
            <a:r>
              <a:rPr sz="900" dirty="0">
                <a:latin typeface="Verdana"/>
                <a:cs typeface="Verdana"/>
              </a:rPr>
              <a:t>Business</a:t>
            </a:r>
            <a:r>
              <a:rPr sz="900" spc="-85" dirty="0">
                <a:latin typeface="Verdana"/>
                <a:cs typeface="Verdana"/>
              </a:rPr>
              <a:t> </a:t>
            </a:r>
            <a:r>
              <a:rPr sz="900" spc="-10" dirty="0">
                <a:latin typeface="Verdana"/>
                <a:cs typeface="Verdana"/>
              </a:rPr>
              <a:t>Objectives</a:t>
            </a:r>
            <a:endParaRPr sz="900" dirty="0">
              <a:latin typeface="Verdana"/>
              <a:cs typeface="Verdana"/>
            </a:endParaRPr>
          </a:p>
          <a:p>
            <a:pPr marL="803910" lvl="1" indent="-320040">
              <a:lnSpc>
                <a:spcPct val="100000"/>
              </a:lnSpc>
              <a:spcBef>
                <a:spcPts val="480"/>
              </a:spcBef>
              <a:buClr>
                <a:srgbClr val="434343"/>
              </a:buClr>
              <a:buFont typeface="Tahoma"/>
              <a:buAutoNum type="alphaLcPeriod"/>
              <a:tabLst>
                <a:tab pos="803910" algn="l"/>
              </a:tabLst>
            </a:pPr>
            <a:r>
              <a:rPr sz="900" dirty="0">
                <a:latin typeface="Verdana"/>
                <a:cs typeface="Verdana"/>
              </a:rPr>
              <a:t>What</a:t>
            </a:r>
            <a:r>
              <a:rPr sz="900" spc="-30" dirty="0">
                <a:latin typeface="Verdana"/>
                <a:cs typeface="Verdana"/>
              </a:rPr>
              <a:t> </a:t>
            </a:r>
            <a:r>
              <a:rPr sz="900" dirty="0">
                <a:latin typeface="Verdana"/>
                <a:cs typeface="Verdana"/>
              </a:rPr>
              <a:t>we</a:t>
            </a:r>
            <a:r>
              <a:rPr sz="900" spc="-25" dirty="0">
                <a:latin typeface="Verdana"/>
                <a:cs typeface="Verdana"/>
              </a:rPr>
              <a:t> </a:t>
            </a:r>
            <a:r>
              <a:rPr sz="900" dirty="0">
                <a:latin typeface="Verdana"/>
                <a:cs typeface="Verdana"/>
              </a:rPr>
              <a:t>want</a:t>
            </a:r>
            <a:r>
              <a:rPr sz="900" spc="-25" dirty="0">
                <a:latin typeface="Verdana"/>
                <a:cs typeface="Verdana"/>
              </a:rPr>
              <a:t> </a:t>
            </a:r>
            <a:r>
              <a:rPr sz="900" dirty="0">
                <a:latin typeface="Verdana"/>
                <a:cs typeface="Verdana"/>
              </a:rPr>
              <a:t>to</a:t>
            </a:r>
            <a:r>
              <a:rPr sz="900" spc="-25" dirty="0">
                <a:latin typeface="Verdana"/>
                <a:cs typeface="Verdana"/>
              </a:rPr>
              <a:t> </a:t>
            </a:r>
            <a:r>
              <a:rPr sz="900" spc="-10" dirty="0">
                <a:latin typeface="Verdana"/>
                <a:cs typeface="Verdana"/>
              </a:rPr>
              <a:t>achieve</a:t>
            </a:r>
            <a:endParaRPr sz="900" dirty="0">
              <a:latin typeface="Verdana"/>
              <a:cs typeface="Verdana"/>
            </a:endParaRPr>
          </a:p>
          <a:p>
            <a:pPr marL="803910" lvl="1" indent="-326390">
              <a:lnSpc>
                <a:spcPct val="100000"/>
              </a:lnSpc>
              <a:spcBef>
                <a:spcPts val="480"/>
              </a:spcBef>
              <a:buClr>
                <a:srgbClr val="434343"/>
              </a:buClr>
              <a:buFont typeface="Tahoma"/>
              <a:buAutoNum type="alphaLcPeriod"/>
              <a:tabLst>
                <a:tab pos="803910" algn="l"/>
              </a:tabLst>
            </a:pPr>
            <a:r>
              <a:rPr sz="900" dirty="0">
                <a:latin typeface="Verdana"/>
                <a:cs typeface="Verdana"/>
              </a:rPr>
              <a:t>KPIs</a:t>
            </a:r>
            <a:r>
              <a:rPr sz="900" spc="-25" dirty="0">
                <a:latin typeface="Verdana"/>
                <a:cs typeface="Verdana"/>
              </a:rPr>
              <a:t> </a:t>
            </a:r>
            <a:r>
              <a:rPr sz="900" dirty="0">
                <a:latin typeface="Verdana"/>
                <a:cs typeface="Verdana"/>
              </a:rPr>
              <a:t>we</a:t>
            </a:r>
            <a:r>
              <a:rPr sz="900" spc="-20" dirty="0">
                <a:latin typeface="Verdana"/>
                <a:cs typeface="Verdana"/>
              </a:rPr>
              <a:t> </a:t>
            </a:r>
            <a:r>
              <a:rPr sz="900" dirty="0">
                <a:latin typeface="Verdana"/>
                <a:cs typeface="Verdana"/>
              </a:rPr>
              <a:t>are</a:t>
            </a:r>
            <a:r>
              <a:rPr sz="900" spc="-20" dirty="0">
                <a:latin typeface="Verdana"/>
                <a:cs typeface="Verdana"/>
              </a:rPr>
              <a:t> </a:t>
            </a:r>
            <a:r>
              <a:rPr sz="900" spc="-10" dirty="0">
                <a:latin typeface="Verdana"/>
                <a:cs typeface="Verdana"/>
              </a:rPr>
              <a:t>targeting</a:t>
            </a:r>
            <a:endParaRPr sz="900" dirty="0">
              <a:latin typeface="Verdana"/>
              <a:cs typeface="Verdana"/>
            </a:endParaRPr>
          </a:p>
          <a:p>
            <a:pPr marL="346710" indent="-328930">
              <a:lnSpc>
                <a:spcPct val="100000"/>
              </a:lnSpc>
              <a:spcBef>
                <a:spcPts val="480"/>
              </a:spcBef>
              <a:buClr>
                <a:srgbClr val="434343"/>
              </a:buClr>
              <a:buFont typeface="Tahoma"/>
              <a:buAutoNum type="arabicPeriod"/>
              <a:tabLst>
                <a:tab pos="346710" algn="l"/>
              </a:tabLst>
            </a:pPr>
            <a:r>
              <a:rPr sz="900" spc="-10" dirty="0">
                <a:latin typeface="Verdana"/>
                <a:cs typeface="Verdana"/>
              </a:rPr>
              <a:t>Strategic</a:t>
            </a:r>
            <a:r>
              <a:rPr sz="900" spc="-20" dirty="0">
                <a:latin typeface="Verdana"/>
                <a:cs typeface="Verdana"/>
              </a:rPr>
              <a:t> </a:t>
            </a:r>
            <a:r>
              <a:rPr sz="900" spc="-10" dirty="0">
                <a:latin typeface="Verdana"/>
                <a:cs typeface="Verdana"/>
              </a:rPr>
              <a:t>Roadmap</a:t>
            </a:r>
            <a:endParaRPr sz="900" dirty="0">
              <a:latin typeface="Verdana"/>
              <a:cs typeface="Verdana"/>
            </a:endParaRPr>
          </a:p>
          <a:p>
            <a:pPr marL="803910" lvl="1" indent="-320040">
              <a:lnSpc>
                <a:spcPct val="100000"/>
              </a:lnSpc>
              <a:spcBef>
                <a:spcPts val="480"/>
              </a:spcBef>
              <a:buClr>
                <a:srgbClr val="434343"/>
              </a:buClr>
              <a:buFont typeface="Tahoma"/>
              <a:buAutoNum type="alphaLcPeriod"/>
              <a:tabLst>
                <a:tab pos="803910" algn="l"/>
              </a:tabLst>
            </a:pPr>
            <a:r>
              <a:rPr sz="900" dirty="0">
                <a:latin typeface="Verdana"/>
                <a:cs typeface="Verdana"/>
              </a:rPr>
              <a:t>Component</a:t>
            </a:r>
            <a:r>
              <a:rPr sz="900" spc="-65" dirty="0">
                <a:latin typeface="Verdana"/>
                <a:cs typeface="Verdana"/>
              </a:rPr>
              <a:t> </a:t>
            </a:r>
            <a:r>
              <a:rPr sz="900" spc="-10" dirty="0">
                <a:latin typeface="Verdana"/>
                <a:cs typeface="Verdana"/>
              </a:rPr>
              <a:t>Mapping</a:t>
            </a:r>
            <a:endParaRPr sz="900" dirty="0">
              <a:latin typeface="Verdana"/>
              <a:cs typeface="Verdana"/>
            </a:endParaRPr>
          </a:p>
          <a:p>
            <a:pPr marL="346710" indent="-328930">
              <a:lnSpc>
                <a:spcPct val="100000"/>
              </a:lnSpc>
              <a:spcBef>
                <a:spcPts val="480"/>
              </a:spcBef>
              <a:buClr>
                <a:srgbClr val="434343"/>
              </a:buClr>
              <a:buFont typeface="Tahoma"/>
              <a:buAutoNum type="arabicPeriod"/>
              <a:tabLst>
                <a:tab pos="346710" algn="l"/>
              </a:tabLst>
            </a:pPr>
            <a:r>
              <a:rPr sz="900" spc="-10" dirty="0">
                <a:latin typeface="Verdana"/>
                <a:cs typeface="Verdana"/>
              </a:rPr>
              <a:t>Website</a:t>
            </a:r>
            <a:r>
              <a:rPr sz="900" spc="-45" dirty="0">
                <a:latin typeface="Verdana"/>
                <a:cs typeface="Verdana"/>
              </a:rPr>
              <a:t> </a:t>
            </a:r>
            <a:r>
              <a:rPr sz="900" spc="-10" dirty="0">
                <a:latin typeface="Verdana"/>
                <a:cs typeface="Verdana"/>
              </a:rPr>
              <a:t>analysis</a:t>
            </a:r>
            <a:endParaRPr sz="900" dirty="0">
              <a:latin typeface="Verdana"/>
              <a:cs typeface="Verdana"/>
            </a:endParaRPr>
          </a:p>
          <a:p>
            <a:pPr marL="803910" lvl="1" indent="-320040">
              <a:lnSpc>
                <a:spcPct val="100000"/>
              </a:lnSpc>
              <a:spcBef>
                <a:spcPts val="480"/>
              </a:spcBef>
              <a:buClr>
                <a:srgbClr val="434343"/>
              </a:buClr>
              <a:buFont typeface="Tahoma"/>
              <a:buAutoNum type="alphaLcPeriod"/>
              <a:tabLst>
                <a:tab pos="803910" algn="l"/>
              </a:tabLst>
            </a:pPr>
            <a:r>
              <a:rPr sz="900" dirty="0">
                <a:latin typeface="Verdana"/>
                <a:cs typeface="Verdana"/>
              </a:rPr>
              <a:t>Indexability</a:t>
            </a:r>
            <a:r>
              <a:rPr sz="900" spc="-35" dirty="0">
                <a:latin typeface="Verdana"/>
                <a:cs typeface="Verdana"/>
              </a:rPr>
              <a:t> </a:t>
            </a:r>
            <a:r>
              <a:rPr sz="900" dirty="0">
                <a:latin typeface="Verdana"/>
                <a:cs typeface="Verdana"/>
              </a:rPr>
              <a:t>&amp;</a:t>
            </a:r>
            <a:r>
              <a:rPr sz="900" spc="-35" dirty="0">
                <a:latin typeface="Verdana"/>
                <a:cs typeface="Verdana"/>
              </a:rPr>
              <a:t> </a:t>
            </a:r>
            <a:r>
              <a:rPr sz="900" spc="-10" dirty="0">
                <a:latin typeface="Verdana"/>
                <a:cs typeface="Verdana"/>
              </a:rPr>
              <a:t>Crawlability</a:t>
            </a:r>
            <a:endParaRPr sz="900" dirty="0">
              <a:latin typeface="Verdana"/>
              <a:cs typeface="Verdana"/>
            </a:endParaRPr>
          </a:p>
          <a:p>
            <a:pPr marL="803910" lvl="1" indent="-326390">
              <a:lnSpc>
                <a:spcPct val="100000"/>
              </a:lnSpc>
              <a:spcBef>
                <a:spcPts val="480"/>
              </a:spcBef>
              <a:buClr>
                <a:srgbClr val="434343"/>
              </a:buClr>
              <a:buFont typeface="Tahoma"/>
              <a:buAutoNum type="alphaLcPeriod"/>
              <a:tabLst>
                <a:tab pos="803910" algn="l"/>
              </a:tabLst>
            </a:pPr>
            <a:r>
              <a:rPr sz="900" dirty="0">
                <a:latin typeface="Verdana"/>
                <a:cs typeface="Verdana"/>
              </a:rPr>
              <a:t>Search</a:t>
            </a:r>
            <a:r>
              <a:rPr sz="900" spc="-65" dirty="0">
                <a:latin typeface="Verdana"/>
                <a:cs typeface="Verdana"/>
              </a:rPr>
              <a:t> </a:t>
            </a:r>
            <a:r>
              <a:rPr sz="900" dirty="0">
                <a:latin typeface="Verdana"/>
                <a:cs typeface="Verdana"/>
              </a:rPr>
              <a:t>Engine</a:t>
            </a:r>
            <a:r>
              <a:rPr sz="900" spc="-65" dirty="0">
                <a:latin typeface="Verdana"/>
                <a:cs typeface="Verdana"/>
              </a:rPr>
              <a:t> </a:t>
            </a:r>
            <a:r>
              <a:rPr sz="900" spc="-10" dirty="0">
                <a:latin typeface="Verdana"/>
                <a:cs typeface="Verdana"/>
              </a:rPr>
              <a:t>Readiness</a:t>
            </a:r>
            <a:endParaRPr sz="900" dirty="0">
              <a:latin typeface="Verdana"/>
              <a:cs typeface="Verdana"/>
            </a:endParaRPr>
          </a:p>
          <a:p>
            <a:pPr marL="803910" lvl="1" indent="-314960">
              <a:lnSpc>
                <a:spcPct val="100000"/>
              </a:lnSpc>
              <a:spcBef>
                <a:spcPts val="480"/>
              </a:spcBef>
              <a:buClr>
                <a:srgbClr val="434343"/>
              </a:buClr>
              <a:buFont typeface="Tahoma"/>
              <a:buAutoNum type="alphaLcPeriod"/>
              <a:tabLst>
                <a:tab pos="803910" algn="l"/>
              </a:tabLst>
            </a:pPr>
            <a:r>
              <a:rPr sz="900" spc="-10" dirty="0">
                <a:latin typeface="Verdana"/>
                <a:cs typeface="Verdana"/>
              </a:rPr>
              <a:t>Rankability</a:t>
            </a:r>
            <a:endParaRPr sz="900" dirty="0">
              <a:latin typeface="Verdana"/>
              <a:cs typeface="Verdana"/>
            </a:endParaRPr>
          </a:p>
          <a:p>
            <a:pPr marL="803910" lvl="1" indent="-334010">
              <a:lnSpc>
                <a:spcPct val="100000"/>
              </a:lnSpc>
              <a:spcBef>
                <a:spcPts val="480"/>
              </a:spcBef>
              <a:buClr>
                <a:srgbClr val="1F497D"/>
              </a:buClr>
              <a:buFont typeface="Arial MT"/>
              <a:buAutoNum type="alphaLcPeriod"/>
              <a:tabLst>
                <a:tab pos="803910" algn="l"/>
              </a:tabLst>
            </a:pPr>
            <a:r>
              <a:rPr sz="900" spc="-20" dirty="0">
                <a:latin typeface="Verdana"/>
                <a:cs typeface="Verdana"/>
              </a:rPr>
              <a:t>Traffic</a:t>
            </a:r>
            <a:r>
              <a:rPr sz="900" spc="-30" dirty="0">
                <a:latin typeface="Verdana"/>
                <a:cs typeface="Verdana"/>
              </a:rPr>
              <a:t> </a:t>
            </a:r>
            <a:r>
              <a:rPr sz="900" spc="-10" dirty="0">
                <a:latin typeface="Verdana"/>
                <a:cs typeface="Verdana"/>
              </a:rPr>
              <a:t>analysis</a:t>
            </a:r>
            <a:endParaRPr sz="900" dirty="0">
              <a:latin typeface="Verdana"/>
              <a:cs typeface="Verdana"/>
            </a:endParaRPr>
          </a:p>
          <a:p>
            <a:pPr marL="334010" marR="292735" indent="-334010" algn="r">
              <a:lnSpc>
                <a:spcPct val="100000"/>
              </a:lnSpc>
              <a:spcBef>
                <a:spcPts val="480"/>
              </a:spcBef>
              <a:buFont typeface="Arial MT"/>
              <a:buAutoNum type="arabicPeriod"/>
              <a:tabLst>
                <a:tab pos="334010" algn="l"/>
              </a:tabLst>
            </a:pPr>
            <a:r>
              <a:rPr sz="900" spc="-20" dirty="0">
                <a:latin typeface="Verdana"/>
                <a:cs typeface="Verdana"/>
              </a:rPr>
              <a:t>Traffic</a:t>
            </a:r>
            <a:r>
              <a:rPr sz="900" spc="-15" dirty="0">
                <a:latin typeface="Verdana"/>
                <a:cs typeface="Verdana"/>
              </a:rPr>
              <a:t> </a:t>
            </a:r>
            <a:r>
              <a:rPr sz="900" dirty="0">
                <a:latin typeface="Verdana"/>
                <a:cs typeface="Verdana"/>
              </a:rPr>
              <a:t>&amp;</a:t>
            </a:r>
            <a:r>
              <a:rPr sz="900" spc="-10" dirty="0">
                <a:latin typeface="Verdana"/>
                <a:cs typeface="Verdana"/>
              </a:rPr>
              <a:t> Competitor</a:t>
            </a:r>
            <a:r>
              <a:rPr sz="900" spc="-15" dirty="0">
                <a:latin typeface="Verdana"/>
                <a:cs typeface="Verdana"/>
              </a:rPr>
              <a:t> </a:t>
            </a:r>
            <a:r>
              <a:rPr sz="900" spc="-10" dirty="0">
                <a:latin typeface="Verdana"/>
                <a:cs typeface="Verdana"/>
              </a:rPr>
              <a:t>Analysis</a:t>
            </a:r>
            <a:endParaRPr sz="900" dirty="0">
              <a:latin typeface="Verdana"/>
              <a:cs typeface="Verdana"/>
            </a:endParaRPr>
          </a:p>
          <a:p>
            <a:pPr marL="319405" marR="345440" lvl="1" indent="-319405" algn="r">
              <a:lnSpc>
                <a:spcPct val="100000"/>
              </a:lnSpc>
              <a:spcBef>
                <a:spcPts val="480"/>
              </a:spcBef>
              <a:buClr>
                <a:srgbClr val="434343"/>
              </a:buClr>
              <a:buFont typeface="Tahoma"/>
              <a:buAutoNum type="alphaLcPeriod"/>
              <a:tabLst>
                <a:tab pos="319405" algn="l"/>
              </a:tabLst>
            </a:pPr>
            <a:r>
              <a:rPr sz="900" spc="-10" dirty="0">
                <a:latin typeface="Verdana"/>
                <a:cs typeface="Verdana"/>
              </a:rPr>
              <a:t>Website</a:t>
            </a:r>
            <a:r>
              <a:rPr sz="900" spc="-35" dirty="0">
                <a:latin typeface="Verdana"/>
                <a:cs typeface="Verdana"/>
              </a:rPr>
              <a:t> </a:t>
            </a:r>
            <a:r>
              <a:rPr sz="900" spc="-20" dirty="0">
                <a:latin typeface="Verdana"/>
                <a:cs typeface="Verdana"/>
              </a:rPr>
              <a:t>Traffic</a:t>
            </a:r>
            <a:r>
              <a:rPr sz="900" spc="-35" dirty="0">
                <a:latin typeface="Verdana"/>
                <a:cs typeface="Verdana"/>
              </a:rPr>
              <a:t> </a:t>
            </a:r>
            <a:r>
              <a:rPr sz="900" spc="-10" dirty="0">
                <a:latin typeface="Verdana"/>
                <a:cs typeface="Verdana"/>
              </a:rPr>
              <a:t>Trend</a:t>
            </a:r>
            <a:endParaRPr sz="900" dirty="0">
              <a:latin typeface="Verdana"/>
              <a:cs typeface="Verdana"/>
            </a:endParaRPr>
          </a:p>
        </p:txBody>
      </p:sp>
      <p:sp>
        <p:nvSpPr>
          <p:cNvPr id="5" name="object 5"/>
          <p:cNvSpPr txBox="1"/>
          <p:nvPr/>
        </p:nvSpPr>
        <p:spPr>
          <a:xfrm>
            <a:off x="464878" y="2942030"/>
            <a:ext cx="131445" cy="151323"/>
          </a:xfrm>
          <a:prstGeom prst="rect">
            <a:avLst/>
          </a:prstGeom>
        </p:spPr>
        <p:txBody>
          <a:bodyPr vert="horz" wrap="square" lIns="0" tIns="12700" rIns="0" bIns="0" rtlCol="0">
            <a:spAutoFit/>
          </a:bodyPr>
          <a:lstStyle/>
          <a:p>
            <a:pPr marL="12700">
              <a:lnSpc>
                <a:spcPct val="100000"/>
              </a:lnSpc>
              <a:spcBef>
                <a:spcPts val="100"/>
              </a:spcBef>
            </a:pPr>
            <a:r>
              <a:rPr lang="en-US" sz="900" spc="-25" dirty="0">
                <a:latin typeface="Arial MT"/>
                <a:cs typeface="Arial MT"/>
              </a:rPr>
              <a:t>5.</a:t>
            </a:r>
            <a:endParaRPr lang="en-US" sz="900" dirty="0">
              <a:latin typeface="Arial MT"/>
              <a:cs typeface="Arial MT"/>
            </a:endParaRPr>
          </a:p>
        </p:txBody>
      </p:sp>
      <p:sp>
        <p:nvSpPr>
          <p:cNvPr id="6" name="object 6"/>
          <p:cNvSpPr txBox="1"/>
          <p:nvPr/>
        </p:nvSpPr>
        <p:spPr>
          <a:xfrm>
            <a:off x="843930" y="2942030"/>
            <a:ext cx="2235200" cy="151323"/>
          </a:xfrm>
          <a:prstGeom prst="rect">
            <a:avLst/>
          </a:prstGeom>
        </p:spPr>
        <p:txBody>
          <a:bodyPr vert="horz" wrap="square" lIns="0" tIns="12700" rIns="0" bIns="0" rtlCol="0">
            <a:spAutoFit/>
          </a:bodyPr>
          <a:lstStyle/>
          <a:p>
            <a:pPr marL="12700">
              <a:lnSpc>
                <a:spcPct val="100000"/>
              </a:lnSpc>
              <a:spcBef>
                <a:spcPts val="100"/>
              </a:spcBef>
            </a:pPr>
            <a:r>
              <a:rPr sz="900" spc="-10" dirty="0">
                <a:latin typeface="Verdana"/>
                <a:cs typeface="Verdana"/>
              </a:rPr>
              <a:t>Strategic</a:t>
            </a:r>
            <a:r>
              <a:rPr sz="900" spc="-45" dirty="0">
                <a:latin typeface="Verdana"/>
                <a:cs typeface="Verdana"/>
              </a:rPr>
              <a:t> </a:t>
            </a:r>
            <a:r>
              <a:rPr sz="900" dirty="0">
                <a:latin typeface="Verdana"/>
                <a:cs typeface="Verdana"/>
              </a:rPr>
              <a:t>approach</a:t>
            </a:r>
            <a:r>
              <a:rPr sz="900" spc="-40" dirty="0">
                <a:latin typeface="Verdana"/>
                <a:cs typeface="Verdana"/>
              </a:rPr>
              <a:t> </a:t>
            </a:r>
            <a:r>
              <a:rPr sz="900" dirty="0">
                <a:latin typeface="Verdana"/>
                <a:cs typeface="Verdana"/>
              </a:rPr>
              <a:t>to</a:t>
            </a:r>
            <a:r>
              <a:rPr sz="900" spc="-45" dirty="0">
                <a:latin typeface="Verdana"/>
                <a:cs typeface="Verdana"/>
              </a:rPr>
              <a:t> </a:t>
            </a:r>
            <a:r>
              <a:rPr sz="900" dirty="0">
                <a:latin typeface="Verdana"/>
                <a:cs typeface="Verdana"/>
              </a:rPr>
              <a:t>SEO</a:t>
            </a:r>
            <a:r>
              <a:rPr sz="900" spc="-40" dirty="0">
                <a:latin typeface="Verdana"/>
                <a:cs typeface="Verdana"/>
              </a:rPr>
              <a:t> </a:t>
            </a:r>
            <a:r>
              <a:rPr sz="900" spc="-10" dirty="0">
                <a:latin typeface="Verdana"/>
                <a:cs typeface="Verdana"/>
              </a:rPr>
              <a:t>content</a:t>
            </a:r>
            <a:endParaRPr sz="900" dirty="0">
              <a:latin typeface="Verdana"/>
              <a:cs typeface="Verdana"/>
            </a:endParaRPr>
          </a:p>
        </p:txBody>
      </p:sp>
      <p:sp>
        <p:nvSpPr>
          <p:cNvPr id="7" name="object 7"/>
          <p:cNvSpPr txBox="1"/>
          <p:nvPr/>
        </p:nvSpPr>
        <p:spPr>
          <a:xfrm>
            <a:off x="484371" y="3107973"/>
            <a:ext cx="4114800" cy="1833835"/>
          </a:xfrm>
          <a:prstGeom prst="rect">
            <a:avLst/>
          </a:prstGeom>
        </p:spPr>
        <p:txBody>
          <a:bodyPr vert="horz" wrap="square" lIns="0" tIns="73660" rIns="0" bIns="0" rtlCol="0">
            <a:spAutoFit/>
          </a:bodyPr>
          <a:lstStyle/>
          <a:p>
            <a:pPr marL="824865" indent="-319405">
              <a:lnSpc>
                <a:spcPct val="100000"/>
              </a:lnSpc>
              <a:spcBef>
                <a:spcPts val="580"/>
              </a:spcBef>
              <a:buClr>
                <a:srgbClr val="434343"/>
              </a:buClr>
              <a:buFont typeface="Tahoma"/>
              <a:buAutoNum type="alphaLcPeriod"/>
              <a:tabLst>
                <a:tab pos="824865" algn="l"/>
              </a:tabLst>
            </a:pPr>
            <a:r>
              <a:rPr sz="900" dirty="0">
                <a:latin typeface="Verdana"/>
                <a:cs typeface="Verdana"/>
              </a:rPr>
              <a:t>Search</a:t>
            </a:r>
            <a:r>
              <a:rPr sz="900" spc="-50" dirty="0">
                <a:latin typeface="Verdana"/>
                <a:cs typeface="Verdana"/>
              </a:rPr>
              <a:t> </a:t>
            </a:r>
            <a:r>
              <a:rPr sz="900" dirty="0">
                <a:latin typeface="Verdana"/>
                <a:cs typeface="Verdana"/>
              </a:rPr>
              <a:t>Areas</a:t>
            </a:r>
            <a:r>
              <a:rPr sz="900" spc="-50" dirty="0">
                <a:latin typeface="Verdana"/>
                <a:cs typeface="Verdana"/>
              </a:rPr>
              <a:t> </a:t>
            </a:r>
            <a:r>
              <a:rPr sz="900" dirty="0">
                <a:latin typeface="Verdana"/>
                <a:cs typeface="Verdana"/>
              </a:rPr>
              <a:t>to</a:t>
            </a:r>
            <a:r>
              <a:rPr sz="900" spc="-50" dirty="0">
                <a:latin typeface="Verdana"/>
                <a:cs typeface="Verdana"/>
              </a:rPr>
              <a:t> </a:t>
            </a:r>
            <a:r>
              <a:rPr sz="900" spc="-10" dirty="0">
                <a:latin typeface="Verdana"/>
                <a:cs typeface="Verdana"/>
              </a:rPr>
              <a:t>dominate</a:t>
            </a:r>
            <a:endParaRPr sz="900" dirty="0">
              <a:latin typeface="Verdana"/>
              <a:cs typeface="Verdana"/>
            </a:endParaRPr>
          </a:p>
          <a:p>
            <a:pPr marL="824865" indent="-326390">
              <a:lnSpc>
                <a:spcPct val="100000"/>
              </a:lnSpc>
              <a:spcBef>
                <a:spcPts val="480"/>
              </a:spcBef>
              <a:buClr>
                <a:srgbClr val="434343"/>
              </a:buClr>
              <a:buFont typeface="Tahoma"/>
              <a:buAutoNum type="alphaLcPeriod"/>
              <a:tabLst>
                <a:tab pos="824865" algn="l"/>
              </a:tabLst>
            </a:pPr>
            <a:r>
              <a:rPr sz="900" dirty="0">
                <a:latin typeface="Verdana"/>
                <a:cs typeface="Verdana"/>
              </a:rPr>
              <a:t>Content</a:t>
            </a:r>
            <a:r>
              <a:rPr sz="900" spc="-40" dirty="0">
                <a:latin typeface="Verdana"/>
                <a:cs typeface="Verdana"/>
              </a:rPr>
              <a:t> </a:t>
            </a:r>
            <a:r>
              <a:rPr sz="900" dirty="0">
                <a:latin typeface="Verdana"/>
                <a:cs typeface="Verdana"/>
              </a:rPr>
              <a:t>Creation</a:t>
            </a:r>
            <a:r>
              <a:rPr sz="900" spc="-35" dirty="0">
                <a:latin typeface="Verdana"/>
                <a:cs typeface="Verdana"/>
              </a:rPr>
              <a:t> </a:t>
            </a:r>
            <a:r>
              <a:rPr sz="900" dirty="0">
                <a:latin typeface="Verdana"/>
                <a:cs typeface="Verdana"/>
              </a:rPr>
              <a:t>&amp;</a:t>
            </a:r>
            <a:r>
              <a:rPr sz="900" spc="-40" dirty="0">
                <a:latin typeface="Verdana"/>
                <a:cs typeface="Verdana"/>
              </a:rPr>
              <a:t> </a:t>
            </a:r>
            <a:r>
              <a:rPr sz="900" spc="-10" dirty="0">
                <a:latin typeface="Verdana"/>
                <a:cs typeface="Verdana"/>
              </a:rPr>
              <a:t>Distribution</a:t>
            </a:r>
            <a:r>
              <a:rPr sz="900" spc="-35" dirty="0">
                <a:latin typeface="Verdana"/>
                <a:cs typeface="Verdana"/>
              </a:rPr>
              <a:t> </a:t>
            </a:r>
            <a:r>
              <a:rPr sz="900" dirty="0">
                <a:latin typeface="Verdana"/>
                <a:cs typeface="Verdana"/>
              </a:rPr>
              <a:t>overview</a:t>
            </a:r>
            <a:r>
              <a:rPr sz="900" spc="-40" dirty="0">
                <a:latin typeface="Verdana"/>
                <a:cs typeface="Verdana"/>
              </a:rPr>
              <a:t> </a:t>
            </a:r>
            <a:r>
              <a:rPr sz="900" spc="-10" dirty="0">
                <a:latin typeface="Verdana"/>
                <a:cs typeface="Verdana"/>
              </a:rPr>
              <a:t>Dominate</a:t>
            </a:r>
            <a:endParaRPr sz="900" dirty="0">
              <a:latin typeface="Verdana"/>
              <a:cs typeface="Verdana"/>
            </a:endParaRPr>
          </a:p>
          <a:p>
            <a:pPr marL="367665" indent="-334010">
              <a:lnSpc>
                <a:spcPct val="100000"/>
              </a:lnSpc>
              <a:spcBef>
                <a:spcPts val="480"/>
              </a:spcBef>
              <a:buFont typeface="Arial MT"/>
              <a:buAutoNum type="arabicPeriod" startAt="6"/>
              <a:tabLst>
                <a:tab pos="367665" algn="l"/>
              </a:tabLst>
            </a:pPr>
            <a:r>
              <a:rPr sz="900" spc="-20" dirty="0">
                <a:latin typeface="Verdana"/>
                <a:cs typeface="Verdana"/>
              </a:rPr>
              <a:t>Technical</a:t>
            </a:r>
            <a:r>
              <a:rPr sz="900" spc="-15" dirty="0">
                <a:latin typeface="Verdana"/>
                <a:cs typeface="Verdana"/>
              </a:rPr>
              <a:t> </a:t>
            </a:r>
            <a:r>
              <a:rPr sz="900" spc="-10" dirty="0">
                <a:latin typeface="Verdana"/>
                <a:cs typeface="Verdana"/>
              </a:rPr>
              <a:t>Errors</a:t>
            </a:r>
            <a:endParaRPr sz="900" dirty="0">
              <a:latin typeface="Verdana"/>
              <a:cs typeface="Verdana"/>
            </a:endParaRPr>
          </a:p>
          <a:p>
            <a:pPr marL="367665" indent="-334010">
              <a:lnSpc>
                <a:spcPct val="100000"/>
              </a:lnSpc>
              <a:spcBef>
                <a:spcPts val="480"/>
              </a:spcBef>
              <a:buFont typeface="Arial MT"/>
              <a:buAutoNum type="arabicPeriod" startAt="6"/>
              <a:tabLst>
                <a:tab pos="367665" algn="l"/>
              </a:tabLst>
            </a:pPr>
            <a:r>
              <a:rPr sz="900" dirty="0">
                <a:latin typeface="Verdana"/>
                <a:cs typeface="Verdana"/>
              </a:rPr>
              <a:t>Backlink</a:t>
            </a:r>
            <a:r>
              <a:rPr sz="900" spc="-85" dirty="0">
                <a:latin typeface="Verdana"/>
                <a:cs typeface="Verdana"/>
              </a:rPr>
              <a:t> </a:t>
            </a:r>
            <a:r>
              <a:rPr sz="900" spc="-10" dirty="0">
                <a:latin typeface="Verdana"/>
                <a:cs typeface="Verdana"/>
              </a:rPr>
              <a:t>Analysis</a:t>
            </a:r>
            <a:endParaRPr sz="900" dirty="0">
              <a:latin typeface="Verdana"/>
              <a:cs typeface="Verdana"/>
            </a:endParaRPr>
          </a:p>
          <a:p>
            <a:pPr marL="367665" indent="-354965">
              <a:lnSpc>
                <a:spcPct val="100000"/>
              </a:lnSpc>
              <a:spcBef>
                <a:spcPts val="480"/>
              </a:spcBef>
              <a:buAutoNum type="arabicPeriod" startAt="6"/>
              <a:tabLst>
                <a:tab pos="367665" algn="l"/>
              </a:tabLst>
            </a:pPr>
            <a:r>
              <a:rPr sz="900" spc="-10" dirty="0">
                <a:latin typeface="Verdana"/>
                <a:cs typeface="Verdana"/>
              </a:rPr>
              <a:t>Website</a:t>
            </a:r>
            <a:r>
              <a:rPr sz="900" spc="-45" dirty="0">
                <a:latin typeface="Verdana"/>
                <a:cs typeface="Verdana"/>
              </a:rPr>
              <a:t> </a:t>
            </a:r>
            <a:r>
              <a:rPr sz="900" spc="-10" dirty="0">
                <a:latin typeface="Verdana"/>
                <a:cs typeface="Verdana"/>
              </a:rPr>
              <a:t>overview</a:t>
            </a:r>
            <a:endParaRPr lang="en-US" sz="900" spc="-10" dirty="0">
              <a:latin typeface="Verdana"/>
              <a:cs typeface="Verdana"/>
            </a:endParaRPr>
          </a:p>
          <a:p>
            <a:pPr marL="367665" indent="-354965">
              <a:lnSpc>
                <a:spcPct val="100000"/>
              </a:lnSpc>
              <a:spcBef>
                <a:spcPts val="480"/>
              </a:spcBef>
              <a:buAutoNum type="arabicPeriod" startAt="6"/>
              <a:tabLst>
                <a:tab pos="367665" algn="l"/>
              </a:tabLst>
            </a:pPr>
            <a:r>
              <a:rPr lang="en-US" sz="900" spc="-10" dirty="0">
                <a:latin typeface="Verdana"/>
                <a:cs typeface="Verdana"/>
              </a:rPr>
              <a:t>Competitor Analysis</a:t>
            </a:r>
          </a:p>
          <a:p>
            <a:pPr marL="367665" indent="-354965">
              <a:lnSpc>
                <a:spcPct val="100000"/>
              </a:lnSpc>
              <a:spcBef>
                <a:spcPts val="480"/>
              </a:spcBef>
              <a:buAutoNum type="arabicPeriod" startAt="6"/>
              <a:tabLst>
                <a:tab pos="367665" algn="l"/>
              </a:tabLst>
            </a:pPr>
            <a:r>
              <a:rPr lang="en-US" sz="900" spc="-10" dirty="0">
                <a:latin typeface="Verdana"/>
                <a:cs typeface="Verdana"/>
              </a:rPr>
              <a:t>3 Months SEO Strategy</a:t>
            </a:r>
          </a:p>
          <a:p>
            <a:pPr marL="367665" indent="-354965">
              <a:lnSpc>
                <a:spcPct val="100000"/>
              </a:lnSpc>
              <a:spcBef>
                <a:spcPts val="480"/>
              </a:spcBef>
              <a:buAutoNum type="arabicPeriod" startAt="6"/>
              <a:tabLst>
                <a:tab pos="367665" algn="l"/>
              </a:tabLst>
            </a:pPr>
            <a:r>
              <a:rPr lang="en-US" sz="900" spc="-10" dirty="0">
                <a:latin typeface="Verdana"/>
                <a:cs typeface="Verdana"/>
              </a:rPr>
              <a:t>3 Months On Page Plan</a:t>
            </a:r>
          </a:p>
          <a:p>
            <a:pPr marL="367665" indent="-354965">
              <a:lnSpc>
                <a:spcPct val="100000"/>
              </a:lnSpc>
              <a:spcBef>
                <a:spcPts val="480"/>
              </a:spcBef>
              <a:buAutoNum type="arabicPeriod" startAt="6"/>
              <a:tabLst>
                <a:tab pos="367665" algn="l"/>
              </a:tabLst>
            </a:pPr>
            <a:r>
              <a:rPr lang="en-US" sz="900" spc="-10" dirty="0">
                <a:latin typeface="Verdana"/>
                <a:cs typeface="Verdana"/>
              </a:rPr>
              <a:t>3 Months Off Page Plan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12700" rIns="0" bIns="0" rtlCol="0">
            <a:spAutoFit/>
          </a:bodyPr>
          <a:lstStyle/>
          <a:p>
            <a:pPr marL="3159125">
              <a:lnSpc>
                <a:spcPct val="100000"/>
              </a:lnSpc>
              <a:spcBef>
                <a:spcPts val="100"/>
              </a:spcBef>
            </a:pPr>
            <a:r>
              <a:rPr dirty="0"/>
              <a:t>SEO</a:t>
            </a:r>
            <a:r>
              <a:rPr spc="-15" dirty="0"/>
              <a:t> </a:t>
            </a:r>
            <a:r>
              <a:rPr spc="-10" dirty="0"/>
              <a:t>Objective</a:t>
            </a:r>
          </a:p>
        </p:txBody>
      </p:sp>
      <p:sp>
        <p:nvSpPr>
          <p:cNvPr id="3" name="object 3"/>
          <p:cNvSpPr/>
          <p:nvPr/>
        </p:nvSpPr>
        <p:spPr>
          <a:xfrm>
            <a:off x="260350" y="762000"/>
            <a:ext cx="8623300" cy="46355"/>
          </a:xfrm>
          <a:custGeom>
            <a:avLst/>
            <a:gdLst/>
            <a:ahLst/>
            <a:cxnLst/>
            <a:rect l="l" t="t" r="r" b="b"/>
            <a:pathLst>
              <a:path w="8623300" h="46354">
                <a:moveTo>
                  <a:pt x="8623199" y="45899"/>
                </a:moveTo>
                <a:lnTo>
                  <a:pt x="0" y="45899"/>
                </a:lnTo>
                <a:lnTo>
                  <a:pt x="0" y="0"/>
                </a:lnTo>
                <a:lnTo>
                  <a:pt x="8623199" y="0"/>
                </a:lnTo>
                <a:lnTo>
                  <a:pt x="8623199" y="45899"/>
                </a:lnTo>
                <a:close/>
              </a:path>
            </a:pathLst>
          </a:custGeom>
          <a:solidFill>
            <a:srgbClr val="7030A0"/>
          </a:solidFill>
        </p:spPr>
        <p:txBody>
          <a:bodyPr wrap="square" lIns="0" tIns="0" rIns="0" bIns="0" rtlCol="0"/>
          <a:lstStyle/>
          <a:p>
            <a:endParaRPr/>
          </a:p>
        </p:txBody>
      </p:sp>
      <p:sp>
        <p:nvSpPr>
          <p:cNvPr id="4" name="object 4"/>
          <p:cNvSpPr/>
          <p:nvPr/>
        </p:nvSpPr>
        <p:spPr>
          <a:xfrm>
            <a:off x="1383962" y="944271"/>
            <a:ext cx="3074670" cy="1845310"/>
          </a:xfrm>
          <a:custGeom>
            <a:avLst/>
            <a:gdLst/>
            <a:ahLst/>
            <a:cxnLst/>
            <a:rect l="l" t="t" r="r" b="b"/>
            <a:pathLst>
              <a:path w="3074670" h="1845310">
                <a:moveTo>
                  <a:pt x="0" y="307456"/>
                </a:moveTo>
                <a:lnTo>
                  <a:pt x="3333" y="262022"/>
                </a:lnTo>
                <a:lnTo>
                  <a:pt x="13017" y="218658"/>
                </a:lnTo>
                <a:lnTo>
                  <a:pt x="28575" y="177840"/>
                </a:lnTo>
                <a:lnTo>
                  <a:pt x="49533" y="140043"/>
                </a:lnTo>
                <a:lnTo>
                  <a:pt x="75413" y="105742"/>
                </a:lnTo>
                <a:lnTo>
                  <a:pt x="105742" y="75413"/>
                </a:lnTo>
                <a:lnTo>
                  <a:pt x="140043" y="49533"/>
                </a:lnTo>
                <a:lnTo>
                  <a:pt x="177840" y="28575"/>
                </a:lnTo>
                <a:lnTo>
                  <a:pt x="218658" y="13017"/>
                </a:lnTo>
                <a:lnTo>
                  <a:pt x="262022" y="3333"/>
                </a:lnTo>
                <a:lnTo>
                  <a:pt x="307456" y="0"/>
                </a:lnTo>
                <a:lnTo>
                  <a:pt x="2766943" y="0"/>
                </a:lnTo>
                <a:lnTo>
                  <a:pt x="2815330" y="3830"/>
                </a:lnTo>
                <a:lnTo>
                  <a:pt x="2862090" y="15092"/>
                </a:lnTo>
                <a:lnTo>
                  <a:pt x="2906397" y="33444"/>
                </a:lnTo>
                <a:lnTo>
                  <a:pt x="2947424" y="58545"/>
                </a:lnTo>
                <a:lnTo>
                  <a:pt x="2984347" y="90051"/>
                </a:lnTo>
                <a:lnTo>
                  <a:pt x="3015854" y="126974"/>
                </a:lnTo>
                <a:lnTo>
                  <a:pt x="3040955" y="168002"/>
                </a:lnTo>
                <a:lnTo>
                  <a:pt x="3059307" y="212309"/>
                </a:lnTo>
                <a:lnTo>
                  <a:pt x="3070569" y="259069"/>
                </a:lnTo>
                <a:lnTo>
                  <a:pt x="3074399" y="307456"/>
                </a:lnTo>
                <a:lnTo>
                  <a:pt x="3074399" y="1537243"/>
                </a:lnTo>
                <a:lnTo>
                  <a:pt x="3071066" y="1582677"/>
                </a:lnTo>
                <a:lnTo>
                  <a:pt x="3061382" y="1626041"/>
                </a:lnTo>
                <a:lnTo>
                  <a:pt x="3045824" y="1666859"/>
                </a:lnTo>
                <a:lnTo>
                  <a:pt x="3024866" y="1704656"/>
                </a:lnTo>
                <a:lnTo>
                  <a:pt x="2998986" y="1738957"/>
                </a:lnTo>
                <a:lnTo>
                  <a:pt x="2968657" y="1769286"/>
                </a:lnTo>
                <a:lnTo>
                  <a:pt x="2934357" y="1795166"/>
                </a:lnTo>
                <a:lnTo>
                  <a:pt x="2896559" y="1816124"/>
                </a:lnTo>
                <a:lnTo>
                  <a:pt x="2855741" y="1831682"/>
                </a:lnTo>
                <a:lnTo>
                  <a:pt x="2812377" y="1841366"/>
                </a:lnTo>
                <a:lnTo>
                  <a:pt x="2766943" y="1844699"/>
                </a:lnTo>
                <a:lnTo>
                  <a:pt x="307456" y="1844699"/>
                </a:lnTo>
                <a:lnTo>
                  <a:pt x="262022" y="1841366"/>
                </a:lnTo>
                <a:lnTo>
                  <a:pt x="218658" y="1831682"/>
                </a:lnTo>
                <a:lnTo>
                  <a:pt x="177840" y="1816124"/>
                </a:lnTo>
                <a:lnTo>
                  <a:pt x="140043" y="1795166"/>
                </a:lnTo>
                <a:lnTo>
                  <a:pt x="105742" y="1769286"/>
                </a:lnTo>
                <a:lnTo>
                  <a:pt x="75413" y="1738957"/>
                </a:lnTo>
                <a:lnTo>
                  <a:pt x="49533" y="1704656"/>
                </a:lnTo>
                <a:lnTo>
                  <a:pt x="28575" y="1666859"/>
                </a:lnTo>
                <a:lnTo>
                  <a:pt x="13017" y="1626041"/>
                </a:lnTo>
                <a:lnTo>
                  <a:pt x="3333" y="1582677"/>
                </a:lnTo>
                <a:lnTo>
                  <a:pt x="0" y="1537243"/>
                </a:lnTo>
                <a:lnTo>
                  <a:pt x="0" y="307456"/>
                </a:lnTo>
                <a:close/>
              </a:path>
            </a:pathLst>
          </a:custGeom>
          <a:ln w="25399">
            <a:solidFill>
              <a:srgbClr val="0070C0"/>
            </a:solidFill>
          </a:ln>
        </p:spPr>
        <p:txBody>
          <a:bodyPr wrap="square" lIns="0" tIns="0" rIns="0" bIns="0" rtlCol="0"/>
          <a:lstStyle/>
          <a:p>
            <a:endParaRPr/>
          </a:p>
        </p:txBody>
      </p:sp>
      <p:sp>
        <p:nvSpPr>
          <p:cNvPr id="5" name="object 5"/>
          <p:cNvSpPr txBox="1"/>
          <p:nvPr/>
        </p:nvSpPr>
        <p:spPr>
          <a:xfrm>
            <a:off x="1640962" y="1637613"/>
            <a:ext cx="2559685" cy="431165"/>
          </a:xfrm>
          <a:prstGeom prst="rect">
            <a:avLst/>
          </a:prstGeom>
        </p:spPr>
        <p:txBody>
          <a:bodyPr vert="horz" wrap="square" lIns="0" tIns="36830" rIns="0" bIns="0" rtlCol="0">
            <a:spAutoFit/>
          </a:bodyPr>
          <a:lstStyle/>
          <a:p>
            <a:pPr marL="12700" marR="5080" indent="148590">
              <a:lnSpc>
                <a:spcPts val="1510"/>
              </a:lnSpc>
              <a:spcBef>
                <a:spcPts val="290"/>
              </a:spcBef>
            </a:pPr>
            <a:r>
              <a:rPr sz="1400" dirty="0">
                <a:latin typeface="Verdana"/>
                <a:cs typeface="Verdana"/>
              </a:rPr>
              <a:t>Get</a:t>
            </a:r>
            <a:r>
              <a:rPr sz="1400" spc="-55" dirty="0">
                <a:latin typeface="Verdana"/>
                <a:cs typeface="Verdana"/>
              </a:rPr>
              <a:t> </a:t>
            </a:r>
            <a:r>
              <a:rPr sz="1400" dirty="0">
                <a:latin typeface="Verdana"/>
                <a:cs typeface="Verdana"/>
              </a:rPr>
              <a:t>Visibility</a:t>
            </a:r>
            <a:r>
              <a:rPr sz="1400" spc="-55" dirty="0">
                <a:latin typeface="Verdana"/>
                <a:cs typeface="Verdana"/>
              </a:rPr>
              <a:t> </a:t>
            </a:r>
            <a:r>
              <a:rPr sz="1400" dirty="0">
                <a:latin typeface="Verdana"/>
                <a:cs typeface="Verdana"/>
              </a:rPr>
              <a:t>on</a:t>
            </a:r>
            <a:r>
              <a:rPr sz="1400" spc="-55" dirty="0">
                <a:latin typeface="Verdana"/>
                <a:cs typeface="Verdana"/>
              </a:rPr>
              <a:t> </a:t>
            </a:r>
            <a:r>
              <a:rPr sz="1400" dirty="0">
                <a:latin typeface="Verdana"/>
                <a:cs typeface="Verdana"/>
              </a:rPr>
              <a:t>SERP</a:t>
            </a:r>
            <a:r>
              <a:rPr sz="1400" spc="-50" dirty="0">
                <a:latin typeface="Verdana"/>
                <a:cs typeface="Verdana"/>
              </a:rPr>
              <a:t> </a:t>
            </a:r>
            <a:r>
              <a:rPr sz="1400" spc="-25" dirty="0">
                <a:latin typeface="Verdana"/>
                <a:cs typeface="Verdana"/>
              </a:rPr>
              <a:t>for </a:t>
            </a:r>
            <a:r>
              <a:rPr sz="1400" spc="-10" dirty="0">
                <a:latin typeface="Verdana"/>
                <a:cs typeface="Verdana"/>
              </a:rPr>
              <a:t>Relevant</a:t>
            </a:r>
            <a:r>
              <a:rPr sz="1400" spc="-60" dirty="0">
                <a:latin typeface="Verdana"/>
                <a:cs typeface="Verdana"/>
              </a:rPr>
              <a:t> </a:t>
            </a:r>
            <a:r>
              <a:rPr sz="1400" spc="-20" dirty="0">
                <a:latin typeface="Verdana"/>
                <a:cs typeface="Verdana"/>
              </a:rPr>
              <a:t>Non-</a:t>
            </a:r>
            <a:r>
              <a:rPr sz="1400" dirty="0">
                <a:latin typeface="Verdana"/>
                <a:cs typeface="Verdana"/>
              </a:rPr>
              <a:t>Brand</a:t>
            </a:r>
            <a:r>
              <a:rPr sz="1400" spc="-55" dirty="0">
                <a:latin typeface="Verdana"/>
                <a:cs typeface="Verdana"/>
              </a:rPr>
              <a:t> </a:t>
            </a:r>
            <a:r>
              <a:rPr sz="1400" spc="-10" dirty="0">
                <a:latin typeface="Verdana"/>
                <a:cs typeface="Verdana"/>
              </a:rPr>
              <a:t>Queries</a:t>
            </a:r>
            <a:endParaRPr sz="1400" dirty="0">
              <a:latin typeface="Verdana"/>
              <a:cs typeface="Verdana"/>
            </a:endParaRPr>
          </a:p>
        </p:txBody>
      </p:sp>
      <p:sp>
        <p:nvSpPr>
          <p:cNvPr id="6" name="object 6"/>
          <p:cNvSpPr/>
          <p:nvPr/>
        </p:nvSpPr>
        <p:spPr>
          <a:xfrm>
            <a:off x="4765776" y="944271"/>
            <a:ext cx="3074670" cy="1845310"/>
          </a:xfrm>
          <a:custGeom>
            <a:avLst/>
            <a:gdLst/>
            <a:ahLst/>
            <a:cxnLst/>
            <a:rect l="l" t="t" r="r" b="b"/>
            <a:pathLst>
              <a:path w="3074670" h="1845310">
                <a:moveTo>
                  <a:pt x="0" y="307456"/>
                </a:moveTo>
                <a:lnTo>
                  <a:pt x="3333" y="262022"/>
                </a:lnTo>
                <a:lnTo>
                  <a:pt x="13017" y="218658"/>
                </a:lnTo>
                <a:lnTo>
                  <a:pt x="28575" y="177840"/>
                </a:lnTo>
                <a:lnTo>
                  <a:pt x="49533" y="140043"/>
                </a:lnTo>
                <a:lnTo>
                  <a:pt x="75413" y="105742"/>
                </a:lnTo>
                <a:lnTo>
                  <a:pt x="105742" y="75413"/>
                </a:lnTo>
                <a:lnTo>
                  <a:pt x="140043" y="49533"/>
                </a:lnTo>
                <a:lnTo>
                  <a:pt x="177840" y="28575"/>
                </a:lnTo>
                <a:lnTo>
                  <a:pt x="218658" y="13017"/>
                </a:lnTo>
                <a:lnTo>
                  <a:pt x="262022" y="3333"/>
                </a:lnTo>
                <a:lnTo>
                  <a:pt x="307456" y="0"/>
                </a:lnTo>
                <a:lnTo>
                  <a:pt x="2766943" y="0"/>
                </a:lnTo>
                <a:lnTo>
                  <a:pt x="2815330" y="3830"/>
                </a:lnTo>
                <a:lnTo>
                  <a:pt x="2862090" y="15092"/>
                </a:lnTo>
                <a:lnTo>
                  <a:pt x="2906397" y="33444"/>
                </a:lnTo>
                <a:lnTo>
                  <a:pt x="2947424" y="58545"/>
                </a:lnTo>
                <a:lnTo>
                  <a:pt x="2984347" y="90051"/>
                </a:lnTo>
                <a:lnTo>
                  <a:pt x="3015854" y="126974"/>
                </a:lnTo>
                <a:lnTo>
                  <a:pt x="3040955" y="168002"/>
                </a:lnTo>
                <a:lnTo>
                  <a:pt x="3059307" y="212309"/>
                </a:lnTo>
                <a:lnTo>
                  <a:pt x="3070570" y="259069"/>
                </a:lnTo>
                <a:lnTo>
                  <a:pt x="3074400" y="307456"/>
                </a:lnTo>
                <a:lnTo>
                  <a:pt x="3074400" y="1537243"/>
                </a:lnTo>
                <a:lnTo>
                  <a:pt x="3071066" y="1582677"/>
                </a:lnTo>
                <a:lnTo>
                  <a:pt x="3061383" y="1626041"/>
                </a:lnTo>
                <a:lnTo>
                  <a:pt x="3045824" y="1666859"/>
                </a:lnTo>
                <a:lnTo>
                  <a:pt x="3024867" y="1704656"/>
                </a:lnTo>
                <a:lnTo>
                  <a:pt x="2998986" y="1738957"/>
                </a:lnTo>
                <a:lnTo>
                  <a:pt x="2968657" y="1769286"/>
                </a:lnTo>
                <a:lnTo>
                  <a:pt x="2934357" y="1795166"/>
                </a:lnTo>
                <a:lnTo>
                  <a:pt x="2896559" y="1816124"/>
                </a:lnTo>
                <a:lnTo>
                  <a:pt x="2855741" y="1831682"/>
                </a:lnTo>
                <a:lnTo>
                  <a:pt x="2812377" y="1841366"/>
                </a:lnTo>
                <a:lnTo>
                  <a:pt x="2766943" y="1844699"/>
                </a:lnTo>
                <a:lnTo>
                  <a:pt x="307456" y="1844699"/>
                </a:lnTo>
                <a:lnTo>
                  <a:pt x="262022" y="1841366"/>
                </a:lnTo>
                <a:lnTo>
                  <a:pt x="218658" y="1831682"/>
                </a:lnTo>
                <a:lnTo>
                  <a:pt x="177840" y="1816124"/>
                </a:lnTo>
                <a:lnTo>
                  <a:pt x="140043" y="1795166"/>
                </a:lnTo>
                <a:lnTo>
                  <a:pt x="105742" y="1769286"/>
                </a:lnTo>
                <a:lnTo>
                  <a:pt x="75413" y="1738957"/>
                </a:lnTo>
                <a:lnTo>
                  <a:pt x="49533" y="1704656"/>
                </a:lnTo>
                <a:lnTo>
                  <a:pt x="28575" y="1666859"/>
                </a:lnTo>
                <a:lnTo>
                  <a:pt x="13017" y="1626041"/>
                </a:lnTo>
                <a:lnTo>
                  <a:pt x="3333" y="1582677"/>
                </a:lnTo>
                <a:lnTo>
                  <a:pt x="0" y="1537243"/>
                </a:lnTo>
                <a:lnTo>
                  <a:pt x="0" y="307456"/>
                </a:lnTo>
                <a:close/>
              </a:path>
            </a:pathLst>
          </a:custGeom>
          <a:ln w="25399">
            <a:solidFill>
              <a:srgbClr val="0070C0"/>
            </a:solidFill>
          </a:ln>
        </p:spPr>
        <p:txBody>
          <a:bodyPr wrap="square" lIns="0" tIns="0" rIns="0" bIns="0" rtlCol="0"/>
          <a:lstStyle/>
          <a:p>
            <a:endParaRPr/>
          </a:p>
        </p:txBody>
      </p:sp>
      <p:sp>
        <p:nvSpPr>
          <p:cNvPr id="7" name="object 7"/>
          <p:cNvSpPr txBox="1"/>
          <p:nvPr/>
        </p:nvSpPr>
        <p:spPr>
          <a:xfrm>
            <a:off x="5044169" y="1510486"/>
            <a:ext cx="2515870" cy="431165"/>
          </a:xfrm>
          <a:prstGeom prst="rect">
            <a:avLst/>
          </a:prstGeom>
        </p:spPr>
        <p:txBody>
          <a:bodyPr vert="horz" wrap="square" lIns="0" tIns="36830" rIns="0" bIns="0" rtlCol="0">
            <a:spAutoFit/>
          </a:bodyPr>
          <a:lstStyle/>
          <a:p>
            <a:pPr marL="698500" marR="5080" indent="-686435">
              <a:lnSpc>
                <a:spcPts val="1510"/>
              </a:lnSpc>
              <a:spcBef>
                <a:spcPts val="290"/>
              </a:spcBef>
            </a:pPr>
            <a:r>
              <a:rPr sz="1400" dirty="0">
                <a:latin typeface="Verdana"/>
                <a:cs typeface="Verdana"/>
              </a:rPr>
              <a:t>Improve</a:t>
            </a:r>
            <a:r>
              <a:rPr sz="1400" spc="-70" dirty="0">
                <a:latin typeface="Verdana"/>
                <a:cs typeface="Verdana"/>
              </a:rPr>
              <a:t> </a:t>
            </a:r>
            <a:r>
              <a:rPr sz="1400" dirty="0">
                <a:latin typeface="Verdana"/>
                <a:cs typeface="Verdana"/>
              </a:rPr>
              <a:t>Organic</a:t>
            </a:r>
            <a:r>
              <a:rPr sz="1400" spc="-65" dirty="0">
                <a:latin typeface="Verdana"/>
                <a:cs typeface="Verdana"/>
              </a:rPr>
              <a:t> </a:t>
            </a:r>
            <a:r>
              <a:rPr sz="1400" spc="-20" dirty="0">
                <a:latin typeface="Verdana"/>
                <a:cs typeface="Verdana"/>
              </a:rPr>
              <a:t>Traffic</a:t>
            </a:r>
            <a:r>
              <a:rPr sz="1400" spc="-65" dirty="0">
                <a:latin typeface="Verdana"/>
                <a:cs typeface="Verdana"/>
              </a:rPr>
              <a:t> </a:t>
            </a:r>
            <a:r>
              <a:rPr sz="1400" spc="-25" dirty="0">
                <a:latin typeface="Verdana"/>
                <a:cs typeface="Verdana"/>
              </a:rPr>
              <a:t>and </a:t>
            </a:r>
            <a:r>
              <a:rPr sz="1400" spc="-10" dirty="0">
                <a:latin typeface="Verdana"/>
                <a:cs typeface="Verdana"/>
              </a:rPr>
              <a:t>Engagement</a:t>
            </a:r>
            <a:endParaRPr sz="1400">
              <a:latin typeface="Verdana"/>
              <a:cs typeface="Verdana"/>
            </a:endParaRPr>
          </a:p>
        </p:txBody>
      </p:sp>
      <p:sp>
        <p:nvSpPr>
          <p:cNvPr id="8" name="object 8"/>
          <p:cNvSpPr/>
          <p:nvPr/>
        </p:nvSpPr>
        <p:spPr>
          <a:xfrm>
            <a:off x="1383962" y="3096335"/>
            <a:ext cx="3074670" cy="1845310"/>
          </a:xfrm>
          <a:custGeom>
            <a:avLst/>
            <a:gdLst/>
            <a:ahLst/>
            <a:cxnLst/>
            <a:rect l="l" t="t" r="r" b="b"/>
            <a:pathLst>
              <a:path w="3074670" h="1845310">
                <a:moveTo>
                  <a:pt x="0" y="307455"/>
                </a:moveTo>
                <a:lnTo>
                  <a:pt x="3333" y="262022"/>
                </a:lnTo>
                <a:lnTo>
                  <a:pt x="13017" y="218658"/>
                </a:lnTo>
                <a:lnTo>
                  <a:pt x="28575" y="177840"/>
                </a:lnTo>
                <a:lnTo>
                  <a:pt x="49533" y="140043"/>
                </a:lnTo>
                <a:lnTo>
                  <a:pt x="75413" y="105742"/>
                </a:lnTo>
                <a:lnTo>
                  <a:pt x="105742" y="75413"/>
                </a:lnTo>
                <a:lnTo>
                  <a:pt x="140043" y="49533"/>
                </a:lnTo>
                <a:lnTo>
                  <a:pt x="177840" y="28575"/>
                </a:lnTo>
                <a:lnTo>
                  <a:pt x="218658" y="13017"/>
                </a:lnTo>
                <a:lnTo>
                  <a:pt x="262022" y="3333"/>
                </a:lnTo>
                <a:lnTo>
                  <a:pt x="307456" y="0"/>
                </a:lnTo>
                <a:lnTo>
                  <a:pt x="2766943" y="0"/>
                </a:lnTo>
                <a:lnTo>
                  <a:pt x="2815330" y="3830"/>
                </a:lnTo>
                <a:lnTo>
                  <a:pt x="2862090" y="15092"/>
                </a:lnTo>
                <a:lnTo>
                  <a:pt x="2906397" y="33444"/>
                </a:lnTo>
                <a:lnTo>
                  <a:pt x="2947424" y="58545"/>
                </a:lnTo>
                <a:lnTo>
                  <a:pt x="2984347" y="90051"/>
                </a:lnTo>
                <a:lnTo>
                  <a:pt x="3015854" y="126975"/>
                </a:lnTo>
                <a:lnTo>
                  <a:pt x="3040955" y="168002"/>
                </a:lnTo>
                <a:lnTo>
                  <a:pt x="3059307" y="212309"/>
                </a:lnTo>
                <a:lnTo>
                  <a:pt x="3070569" y="259069"/>
                </a:lnTo>
                <a:lnTo>
                  <a:pt x="3074399" y="307455"/>
                </a:lnTo>
                <a:lnTo>
                  <a:pt x="3074399" y="1537243"/>
                </a:lnTo>
                <a:lnTo>
                  <a:pt x="3071066" y="1582677"/>
                </a:lnTo>
                <a:lnTo>
                  <a:pt x="3061382" y="1626041"/>
                </a:lnTo>
                <a:lnTo>
                  <a:pt x="3045824" y="1666859"/>
                </a:lnTo>
                <a:lnTo>
                  <a:pt x="3024866" y="1704656"/>
                </a:lnTo>
                <a:lnTo>
                  <a:pt x="2998986" y="1738957"/>
                </a:lnTo>
                <a:lnTo>
                  <a:pt x="2968657" y="1769286"/>
                </a:lnTo>
                <a:lnTo>
                  <a:pt x="2934357" y="1795166"/>
                </a:lnTo>
                <a:lnTo>
                  <a:pt x="2896559" y="1816124"/>
                </a:lnTo>
                <a:lnTo>
                  <a:pt x="2855741" y="1831682"/>
                </a:lnTo>
                <a:lnTo>
                  <a:pt x="2812377" y="1841366"/>
                </a:lnTo>
                <a:lnTo>
                  <a:pt x="2766943" y="1844699"/>
                </a:lnTo>
                <a:lnTo>
                  <a:pt x="307456" y="1844699"/>
                </a:lnTo>
                <a:lnTo>
                  <a:pt x="262022" y="1841366"/>
                </a:lnTo>
                <a:lnTo>
                  <a:pt x="218658" y="1831682"/>
                </a:lnTo>
                <a:lnTo>
                  <a:pt x="177840" y="1816124"/>
                </a:lnTo>
                <a:lnTo>
                  <a:pt x="140043" y="1795166"/>
                </a:lnTo>
                <a:lnTo>
                  <a:pt x="105742" y="1769286"/>
                </a:lnTo>
                <a:lnTo>
                  <a:pt x="75413" y="1738957"/>
                </a:lnTo>
                <a:lnTo>
                  <a:pt x="49533" y="1704656"/>
                </a:lnTo>
                <a:lnTo>
                  <a:pt x="28575" y="1666859"/>
                </a:lnTo>
                <a:lnTo>
                  <a:pt x="13017" y="1626041"/>
                </a:lnTo>
                <a:lnTo>
                  <a:pt x="3333" y="1582677"/>
                </a:lnTo>
                <a:lnTo>
                  <a:pt x="0" y="1537243"/>
                </a:lnTo>
                <a:lnTo>
                  <a:pt x="0" y="307455"/>
                </a:lnTo>
                <a:close/>
              </a:path>
            </a:pathLst>
          </a:custGeom>
          <a:ln w="25399">
            <a:solidFill>
              <a:srgbClr val="0070C0"/>
            </a:solidFill>
          </a:ln>
        </p:spPr>
        <p:txBody>
          <a:bodyPr wrap="square" lIns="0" tIns="0" rIns="0" bIns="0" rtlCol="0"/>
          <a:lstStyle/>
          <a:p>
            <a:endParaRPr/>
          </a:p>
        </p:txBody>
      </p:sp>
      <p:sp>
        <p:nvSpPr>
          <p:cNvPr id="9" name="object 9"/>
          <p:cNvSpPr txBox="1"/>
          <p:nvPr/>
        </p:nvSpPr>
        <p:spPr>
          <a:xfrm>
            <a:off x="1916361" y="3758562"/>
            <a:ext cx="2008505" cy="238760"/>
          </a:xfrm>
          <a:prstGeom prst="rect">
            <a:avLst/>
          </a:prstGeom>
        </p:spPr>
        <p:txBody>
          <a:bodyPr vert="horz" wrap="square" lIns="0" tIns="12700" rIns="0" bIns="0" rtlCol="0">
            <a:spAutoFit/>
          </a:bodyPr>
          <a:lstStyle/>
          <a:p>
            <a:pPr marL="12700">
              <a:lnSpc>
                <a:spcPct val="100000"/>
              </a:lnSpc>
              <a:spcBef>
                <a:spcPts val="100"/>
              </a:spcBef>
            </a:pPr>
            <a:r>
              <a:rPr sz="1400" dirty="0">
                <a:latin typeface="Verdana"/>
                <a:cs typeface="Verdana"/>
              </a:rPr>
              <a:t>Improve</a:t>
            </a:r>
            <a:r>
              <a:rPr sz="1400" spc="-75" dirty="0">
                <a:latin typeface="Verdana"/>
                <a:cs typeface="Verdana"/>
              </a:rPr>
              <a:t> </a:t>
            </a:r>
            <a:r>
              <a:rPr sz="1400" dirty="0">
                <a:latin typeface="Verdana"/>
                <a:cs typeface="Verdana"/>
              </a:rPr>
              <a:t>Organic</a:t>
            </a:r>
            <a:r>
              <a:rPr sz="1400" spc="-70" dirty="0">
                <a:latin typeface="Verdana"/>
                <a:cs typeface="Verdana"/>
              </a:rPr>
              <a:t> </a:t>
            </a:r>
            <a:r>
              <a:rPr sz="1400" spc="-20" dirty="0">
                <a:latin typeface="Verdana"/>
                <a:cs typeface="Verdana"/>
              </a:rPr>
              <a:t>Lead</a:t>
            </a:r>
            <a:endParaRPr sz="1400">
              <a:latin typeface="Verdana"/>
              <a:cs typeface="Verdana"/>
            </a:endParaRPr>
          </a:p>
        </p:txBody>
      </p:sp>
      <p:sp>
        <p:nvSpPr>
          <p:cNvPr id="10" name="object 10"/>
          <p:cNvSpPr/>
          <p:nvPr/>
        </p:nvSpPr>
        <p:spPr>
          <a:xfrm>
            <a:off x="4765776" y="3096335"/>
            <a:ext cx="3074670" cy="1845310"/>
          </a:xfrm>
          <a:custGeom>
            <a:avLst/>
            <a:gdLst/>
            <a:ahLst/>
            <a:cxnLst/>
            <a:rect l="l" t="t" r="r" b="b"/>
            <a:pathLst>
              <a:path w="3074670" h="1845310">
                <a:moveTo>
                  <a:pt x="0" y="307455"/>
                </a:moveTo>
                <a:lnTo>
                  <a:pt x="3333" y="262022"/>
                </a:lnTo>
                <a:lnTo>
                  <a:pt x="13017" y="218658"/>
                </a:lnTo>
                <a:lnTo>
                  <a:pt x="28575" y="177840"/>
                </a:lnTo>
                <a:lnTo>
                  <a:pt x="49533" y="140043"/>
                </a:lnTo>
                <a:lnTo>
                  <a:pt x="75413" y="105742"/>
                </a:lnTo>
                <a:lnTo>
                  <a:pt x="105742" y="75413"/>
                </a:lnTo>
                <a:lnTo>
                  <a:pt x="140043" y="49533"/>
                </a:lnTo>
                <a:lnTo>
                  <a:pt x="177840" y="28575"/>
                </a:lnTo>
                <a:lnTo>
                  <a:pt x="218658" y="13017"/>
                </a:lnTo>
                <a:lnTo>
                  <a:pt x="262022" y="3333"/>
                </a:lnTo>
                <a:lnTo>
                  <a:pt x="307456" y="0"/>
                </a:lnTo>
                <a:lnTo>
                  <a:pt x="2766943" y="0"/>
                </a:lnTo>
                <a:lnTo>
                  <a:pt x="2815330" y="3830"/>
                </a:lnTo>
                <a:lnTo>
                  <a:pt x="2862090" y="15092"/>
                </a:lnTo>
                <a:lnTo>
                  <a:pt x="2906397" y="33444"/>
                </a:lnTo>
                <a:lnTo>
                  <a:pt x="2947424" y="58545"/>
                </a:lnTo>
                <a:lnTo>
                  <a:pt x="2984347" y="90051"/>
                </a:lnTo>
                <a:lnTo>
                  <a:pt x="3015854" y="126975"/>
                </a:lnTo>
                <a:lnTo>
                  <a:pt x="3040955" y="168002"/>
                </a:lnTo>
                <a:lnTo>
                  <a:pt x="3059307" y="212309"/>
                </a:lnTo>
                <a:lnTo>
                  <a:pt x="3070570" y="259069"/>
                </a:lnTo>
                <a:lnTo>
                  <a:pt x="3074400" y="307455"/>
                </a:lnTo>
                <a:lnTo>
                  <a:pt x="3074400" y="1537243"/>
                </a:lnTo>
                <a:lnTo>
                  <a:pt x="3071066" y="1582677"/>
                </a:lnTo>
                <a:lnTo>
                  <a:pt x="3061383" y="1626041"/>
                </a:lnTo>
                <a:lnTo>
                  <a:pt x="3045824" y="1666859"/>
                </a:lnTo>
                <a:lnTo>
                  <a:pt x="3024867" y="1704656"/>
                </a:lnTo>
                <a:lnTo>
                  <a:pt x="2998986" y="1738957"/>
                </a:lnTo>
                <a:lnTo>
                  <a:pt x="2968657" y="1769286"/>
                </a:lnTo>
                <a:lnTo>
                  <a:pt x="2934357" y="1795166"/>
                </a:lnTo>
                <a:lnTo>
                  <a:pt x="2896559" y="1816124"/>
                </a:lnTo>
                <a:lnTo>
                  <a:pt x="2855741" y="1831682"/>
                </a:lnTo>
                <a:lnTo>
                  <a:pt x="2812377" y="1841366"/>
                </a:lnTo>
                <a:lnTo>
                  <a:pt x="2766943" y="1844699"/>
                </a:lnTo>
                <a:lnTo>
                  <a:pt x="307456" y="1844699"/>
                </a:lnTo>
                <a:lnTo>
                  <a:pt x="262022" y="1841366"/>
                </a:lnTo>
                <a:lnTo>
                  <a:pt x="218658" y="1831682"/>
                </a:lnTo>
                <a:lnTo>
                  <a:pt x="177840" y="1816124"/>
                </a:lnTo>
                <a:lnTo>
                  <a:pt x="140043" y="1795166"/>
                </a:lnTo>
                <a:lnTo>
                  <a:pt x="105742" y="1769286"/>
                </a:lnTo>
                <a:lnTo>
                  <a:pt x="75413" y="1738957"/>
                </a:lnTo>
                <a:lnTo>
                  <a:pt x="49533" y="1704656"/>
                </a:lnTo>
                <a:lnTo>
                  <a:pt x="28575" y="1666859"/>
                </a:lnTo>
                <a:lnTo>
                  <a:pt x="13017" y="1626041"/>
                </a:lnTo>
                <a:lnTo>
                  <a:pt x="3333" y="1582677"/>
                </a:lnTo>
                <a:lnTo>
                  <a:pt x="0" y="1537243"/>
                </a:lnTo>
                <a:lnTo>
                  <a:pt x="0" y="307455"/>
                </a:lnTo>
                <a:close/>
              </a:path>
            </a:pathLst>
          </a:custGeom>
          <a:ln w="25399">
            <a:solidFill>
              <a:srgbClr val="0070C0"/>
            </a:solidFill>
          </a:ln>
        </p:spPr>
        <p:txBody>
          <a:bodyPr wrap="square" lIns="0" tIns="0" rIns="0" bIns="0" rtlCol="0"/>
          <a:lstStyle/>
          <a:p>
            <a:endParaRPr/>
          </a:p>
        </p:txBody>
      </p:sp>
      <p:sp>
        <p:nvSpPr>
          <p:cNvPr id="11" name="object 11"/>
          <p:cNvSpPr txBox="1"/>
          <p:nvPr/>
        </p:nvSpPr>
        <p:spPr>
          <a:xfrm>
            <a:off x="5006939" y="3566538"/>
            <a:ext cx="2591435" cy="622935"/>
          </a:xfrm>
          <a:prstGeom prst="rect">
            <a:avLst/>
          </a:prstGeom>
        </p:spPr>
        <p:txBody>
          <a:bodyPr vert="horz" wrap="square" lIns="0" tIns="36830" rIns="0" bIns="0" rtlCol="0">
            <a:spAutoFit/>
          </a:bodyPr>
          <a:lstStyle/>
          <a:p>
            <a:pPr marL="12700" marR="5080" algn="ctr">
              <a:lnSpc>
                <a:spcPts val="1510"/>
              </a:lnSpc>
              <a:spcBef>
                <a:spcPts val="290"/>
              </a:spcBef>
            </a:pPr>
            <a:r>
              <a:rPr sz="1400" dirty="0">
                <a:latin typeface="Verdana"/>
                <a:cs typeface="Verdana"/>
              </a:rPr>
              <a:t>Other</a:t>
            </a:r>
            <a:r>
              <a:rPr sz="1400" spc="-55" dirty="0">
                <a:latin typeface="Verdana"/>
                <a:cs typeface="Verdana"/>
              </a:rPr>
              <a:t> </a:t>
            </a:r>
            <a:r>
              <a:rPr sz="1400" dirty="0">
                <a:latin typeface="Verdana"/>
                <a:cs typeface="Verdana"/>
              </a:rPr>
              <a:t>technical</a:t>
            </a:r>
            <a:r>
              <a:rPr sz="1400" spc="-55" dirty="0">
                <a:latin typeface="Verdana"/>
                <a:cs typeface="Verdana"/>
              </a:rPr>
              <a:t> </a:t>
            </a:r>
            <a:r>
              <a:rPr sz="1400" spc="-10" dirty="0">
                <a:latin typeface="Verdana"/>
                <a:cs typeface="Verdana"/>
              </a:rPr>
              <a:t>hygiene </a:t>
            </a:r>
            <a:r>
              <a:rPr sz="1400" dirty="0">
                <a:latin typeface="Verdana"/>
                <a:cs typeface="Verdana"/>
              </a:rPr>
              <a:t>activities</a:t>
            </a:r>
            <a:r>
              <a:rPr sz="1400" spc="-50" dirty="0">
                <a:latin typeface="Verdana"/>
                <a:cs typeface="Verdana"/>
              </a:rPr>
              <a:t> </a:t>
            </a:r>
            <a:r>
              <a:rPr sz="1400" dirty="0">
                <a:latin typeface="Verdana"/>
                <a:cs typeface="Verdana"/>
              </a:rPr>
              <a:t>for</a:t>
            </a:r>
            <a:r>
              <a:rPr sz="1400" spc="-45" dirty="0">
                <a:latin typeface="Verdana"/>
                <a:cs typeface="Verdana"/>
              </a:rPr>
              <a:t> </a:t>
            </a:r>
            <a:r>
              <a:rPr sz="1400" dirty="0">
                <a:latin typeface="Verdana"/>
                <a:cs typeface="Verdana"/>
              </a:rPr>
              <a:t>sustainability</a:t>
            </a:r>
            <a:r>
              <a:rPr sz="1400" spc="-45" dirty="0">
                <a:latin typeface="Verdana"/>
                <a:cs typeface="Verdana"/>
              </a:rPr>
              <a:t> </a:t>
            </a:r>
            <a:r>
              <a:rPr sz="1400" spc="-25" dirty="0">
                <a:latin typeface="Verdana"/>
                <a:cs typeface="Verdana"/>
              </a:rPr>
              <a:t>of </a:t>
            </a:r>
            <a:r>
              <a:rPr sz="1400" spc="-10" dirty="0">
                <a:latin typeface="Verdana"/>
                <a:cs typeface="Verdana"/>
              </a:rPr>
              <a:t>website</a:t>
            </a:r>
            <a:endParaRPr sz="1400">
              <a:latin typeface="Verdana"/>
              <a:cs typeface="Verdana"/>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650001" y="1797802"/>
            <a:ext cx="3822700" cy="452120"/>
          </a:xfrm>
          <a:prstGeom prst="rect">
            <a:avLst/>
          </a:prstGeom>
        </p:spPr>
        <p:txBody>
          <a:bodyPr vert="horz" wrap="square" lIns="0" tIns="12700" rIns="0" bIns="0" rtlCol="0">
            <a:spAutoFit/>
          </a:bodyPr>
          <a:lstStyle/>
          <a:p>
            <a:pPr marL="12700">
              <a:lnSpc>
                <a:spcPct val="100000"/>
              </a:lnSpc>
              <a:spcBef>
                <a:spcPts val="100"/>
              </a:spcBef>
            </a:pPr>
            <a:r>
              <a:rPr sz="2800" dirty="0"/>
              <a:t>Strategic</a:t>
            </a:r>
            <a:r>
              <a:rPr sz="2800" spc="-190" dirty="0"/>
              <a:t> </a:t>
            </a:r>
            <a:r>
              <a:rPr sz="2800" spc="-10" dirty="0"/>
              <a:t>Roadmap</a:t>
            </a:r>
            <a:endParaRPr sz="2800"/>
          </a:p>
        </p:txBody>
      </p:sp>
      <p:pic>
        <p:nvPicPr>
          <p:cNvPr id="4" name="Picture 3">
            <a:extLst>
              <a:ext uri="{FF2B5EF4-FFF2-40B4-BE49-F238E27FC236}">
                <a16:creationId xmlns:a16="http://schemas.microsoft.com/office/drawing/2014/main" id="{9335B801-3022-0CF7-9CBC-07DED0DE4ECD}"/>
              </a:ext>
            </a:extLst>
          </p:cNvPr>
          <p:cNvPicPr>
            <a:picLocks noChangeAspect="1"/>
          </p:cNvPicPr>
          <p:nvPr/>
        </p:nvPicPr>
        <p:blipFill>
          <a:blip r:embed="rId2"/>
          <a:stretch>
            <a:fillRect/>
          </a:stretch>
        </p:blipFill>
        <p:spPr>
          <a:xfrm>
            <a:off x="7049801" y="-19050"/>
            <a:ext cx="2115315" cy="490855"/>
          </a:xfrm>
          <a:prstGeom prst="rect">
            <a:avLst/>
          </a:prstGeom>
          <a:solidFill>
            <a:schemeClr val="tx1"/>
          </a:solidFill>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12700" rIns="0" bIns="0" rtlCol="0">
            <a:spAutoFit/>
          </a:bodyPr>
          <a:lstStyle/>
          <a:p>
            <a:pPr marL="595630">
              <a:lnSpc>
                <a:spcPct val="100000"/>
              </a:lnSpc>
              <a:spcBef>
                <a:spcPts val="100"/>
              </a:spcBef>
            </a:pPr>
            <a:r>
              <a:rPr dirty="0"/>
              <a:t>Component</a:t>
            </a:r>
            <a:r>
              <a:rPr spc="-85" dirty="0"/>
              <a:t> </a:t>
            </a:r>
            <a:r>
              <a:rPr dirty="0"/>
              <a:t>Mapping</a:t>
            </a:r>
            <a:r>
              <a:rPr spc="-85" dirty="0"/>
              <a:t> </a:t>
            </a:r>
            <a:r>
              <a:rPr dirty="0"/>
              <a:t>to</a:t>
            </a:r>
            <a:r>
              <a:rPr spc="-80" dirty="0"/>
              <a:t> </a:t>
            </a:r>
            <a:r>
              <a:rPr dirty="0"/>
              <a:t>Achieve</a:t>
            </a:r>
            <a:r>
              <a:rPr spc="-85" dirty="0"/>
              <a:t> </a:t>
            </a:r>
            <a:r>
              <a:rPr dirty="0"/>
              <a:t>Target</a:t>
            </a:r>
            <a:r>
              <a:rPr spc="-80" dirty="0"/>
              <a:t> </a:t>
            </a:r>
            <a:r>
              <a:rPr spc="-20" dirty="0"/>
              <a:t>KPIs</a:t>
            </a:r>
          </a:p>
        </p:txBody>
      </p:sp>
      <p:sp>
        <p:nvSpPr>
          <p:cNvPr id="3" name="object 3"/>
          <p:cNvSpPr/>
          <p:nvPr/>
        </p:nvSpPr>
        <p:spPr>
          <a:xfrm>
            <a:off x="260350" y="762000"/>
            <a:ext cx="8623300" cy="46355"/>
          </a:xfrm>
          <a:custGeom>
            <a:avLst/>
            <a:gdLst/>
            <a:ahLst/>
            <a:cxnLst/>
            <a:rect l="l" t="t" r="r" b="b"/>
            <a:pathLst>
              <a:path w="8623300" h="46354">
                <a:moveTo>
                  <a:pt x="8623199" y="45899"/>
                </a:moveTo>
                <a:lnTo>
                  <a:pt x="0" y="45899"/>
                </a:lnTo>
                <a:lnTo>
                  <a:pt x="0" y="0"/>
                </a:lnTo>
                <a:lnTo>
                  <a:pt x="8623199" y="0"/>
                </a:lnTo>
                <a:lnTo>
                  <a:pt x="8623199" y="45899"/>
                </a:lnTo>
                <a:close/>
              </a:path>
            </a:pathLst>
          </a:custGeom>
          <a:solidFill>
            <a:srgbClr val="7030A0"/>
          </a:solidFill>
        </p:spPr>
        <p:txBody>
          <a:bodyPr wrap="square" lIns="0" tIns="0" rIns="0" bIns="0" rtlCol="0"/>
          <a:lstStyle/>
          <a:p>
            <a:endParaRPr/>
          </a:p>
        </p:txBody>
      </p:sp>
      <p:graphicFrame>
        <p:nvGraphicFramePr>
          <p:cNvPr id="4" name="object 4"/>
          <p:cNvGraphicFramePr>
            <a:graphicFrameLocks noGrp="1"/>
          </p:cNvGraphicFramePr>
          <p:nvPr/>
        </p:nvGraphicFramePr>
        <p:xfrm>
          <a:off x="255587" y="889090"/>
          <a:ext cx="8622665" cy="4107815"/>
        </p:xfrm>
        <a:graphic>
          <a:graphicData uri="http://schemas.openxmlformats.org/drawingml/2006/table">
            <a:tbl>
              <a:tblPr firstRow="1" bandRow="1">
                <a:tableStyleId>{2D5ABB26-0587-4C30-8999-92F81FD0307C}</a:tableStyleId>
              </a:tblPr>
              <a:tblGrid>
                <a:gridCol w="4653280">
                  <a:extLst>
                    <a:ext uri="{9D8B030D-6E8A-4147-A177-3AD203B41FA5}">
                      <a16:colId xmlns:a16="http://schemas.microsoft.com/office/drawing/2014/main" val="20000"/>
                    </a:ext>
                  </a:extLst>
                </a:gridCol>
                <a:gridCol w="3969385">
                  <a:extLst>
                    <a:ext uri="{9D8B030D-6E8A-4147-A177-3AD203B41FA5}">
                      <a16:colId xmlns:a16="http://schemas.microsoft.com/office/drawing/2014/main" val="20001"/>
                    </a:ext>
                  </a:extLst>
                </a:gridCol>
              </a:tblGrid>
              <a:tr h="281940">
                <a:tc>
                  <a:txBody>
                    <a:bodyPr/>
                    <a:lstStyle/>
                    <a:p>
                      <a:pPr algn="ctr">
                        <a:lnSpc>
                          <a:spcPct val="100000"/>
                        </a:lnSpc>
                        <a:spcBef>
                          <a:spcPts val="340"/>
                        </a:spcBef>
                      </a:pPr>
                      <a:r>
                        <a:rPr sz="1200" b="1" spc="-10" dirty="0">
                          <a:solidFill>
                            <a:srgbClr val="FFFFFF"/>
                          </a:solidFill>
                          <a:latin typeface="Verdana"/>
                          <a:cs typeface="Verdana"/>
                        </a:rPr>
                        <a:t>Objective</a:t>
                      </a:r>
                      <a:endParaRPr sz="1200">
                        <a:latin typeface="Verdana"/>
                        <a:cs typeface="Verdana"/>
                      </a:endParaRPr>
                    </a:p>
                  </a:txBody>
                  <a:tcPr marL="0" marR="0" marT="43180" marB="0">
                    <a:lnL w="9525">
                      <a:solidFill>
                        <a:srgbClr val="000000"/>
                      </a:solidFill>
                      <a:prstDash val="solid"/>
                    </a:lnL>
                    <a:lnR w="9525">
                      <a:solidFill>
                        <a:srgbClr val="CCCCCC"/>
                      </a:solidFill>
                      <a:prstDash val="solid"/>
                    </a:lnR>
                    <a:lnT w="9525">
                      <a:solidFill>
                        <a:srgbClr val="000000"/>
                      </a:solidFill>
                      <a:prstDash val="solid"/>
                    </a:lnT>
                    <a:lnB w="9525">
                      <a:solidFill>
                        <a:srgbClr val="CCCCCC"/>
                      </a:solidFill>
                      <a:prstDash val="solid"/>
                    </a:lnB>
                    <a:solidFill>
                      <a:srgbClr val="002060"/>
                    </a:solidFill>
                  </a:tcPr>
                </a:tc>
                <a:tc>
                  <a:txBody>
                    <a:bodyPr/>
                    <a:lstStyle/>
                    <a:p>
                      <a:pPr marL="1107440">
                        <a:lnSpc>
                          <a:spcPct val="100000"/>
                        </a:lnSpc>
                        <a:spcBef>
                          <a:spcPts val="340"/>
                        </a:spcBef>
                      </a:pPr>
                      <a:r>
                        <a:rPr sz="1200" b="1" dirty="0">
                          <a:solidFill>
                            <a:srgbClr val="FFFFFF"/>
                          </a:solidFill>
                          <a:latin typeface="Verdana"/>
                          <a:cs typeface="Verdana"/>
                        </a:rPr>
                        <a:t>Component</a:t>
                      </a:r>
                      <a:r>
                        <a:rPr sz="1200" b="1" spc="-45" dirty="0">
                          <a:solidFill>
                            <a:srgbClr val="FFFFFF"/>
                          </a:solidFill>
                          <a:latin typeface="Verdana"/>
                          <a:cs typeface="Verdana"/>
                        </a:rPr>
                        <a:t> </a:t>
                      </a:r>
                      <a:r>
                        <a:rPr sz="1200" b="1" spc="-10" dirty="0">
                          <a:solidFill>
                            <a:srgbClr val="FFFFFF"/>
                          </a:solidFill>
                          <a:latin typeface="Verdana"/>
                          <a:cs typeface="Verdana"/>
                        </a:rPr>
                        <a:t>Mapping</a:t>
                      </a:r>
                      <a:endParaRPr sz="1200">
                        <a:latin typeface="Verdana"/>
                        <a:cs typeface="Verdana"/>
                      </a:endParaRPr>
                    </a:p>
                  </a:txBody>
                  <a:tcPr marL="0" marR="0" marT="43180" marB="0">
                    <a:lnL w="9525">
                      <a:solidFill>
                        <a:srgbClr val="CCCCCC"/>
                      </a:solidFill>
                      <a:prstDash val="solid"/>
                    </a:lnL>
                    <a:lnR w="9525">
                      <a:solidFill>
                        <a:srgbClr val="000000"/>
                      </a:solidFill>
                      <a:prstDash val="solid"/>
                    </a:lnR>
                    <a:lnT w="9525">
                      <a:solidFill>
                        <a:srgbClr val="000000"/>
                      </a:solidFill>
                      <a:prstDash val="solid"/>
                    </a:lnT>
                    <a:lnB w="9525">
                      <a:solidFill>
                        <a:srgbClr val="CCCCCC"/>
                      </a:solidFill>
                      <a:prstDash val="solid"/>
                    </a:lnB>
                    <a:solidFill>
                      <a:srgbClr val="002060"/>
                    </a:solidFill>
                  </a:tcPr>
                </a:tc>
                <a:extLst>
                  <a:ext uri="{0D108BD9-81ED-4DB2-BD59-A6C34878D82A}">
                    <a16:rowId xmlns:a16="http://schemas.microsoft.com/office/drawing/2014/main" val="10000"/>
                  </a:ext>
                </a:extLst>
              </a:tr>
              <a:tr h="771525">
                <a:tc>
                  <a:txBody>
                    <a:bodyPr/>
                    <a:lstStyle/>
                    <a:p>
                      <a:pPr marL="28575" marR="2477770">
                        <a:lnSpc>
                          <a:spcPct val="114999"/>
                        </a:lnSpc>
                        <a:spcBef>
                          <a:spcPts val="1225"/>
                        </a:spcBef>
                      </a:pPr>
                      <a:r>
                        <a:rPr sz="1200" spc="-30" dirty="0">
                          <a:latin typeface="Verdana"/>
                          <a:cs typeface="Verdana"/>
                        </a:rPr>
                        <a:t>To</a:t>
                      </a:r>
                      <a:r>
                        <a:rPr sz="1200" spc="-65" dirty="0">
                          <a:latin typeface="Verdana"/>
                          <a:cs typeface="Verdana"/>
                        </a:rPr>
                        <a:t> </a:t>
                      </a:r>
                      <a:r>
                        <a:rPr sz="1200" dirty="0">
                          <a:latin typeface="Verdana"/>
                          <a:cs typeface="Verdana"/>
                        </a:rPr>
                        <a:t>get</a:t>
                      </a:r>
                      <a:r>
                        <a:rPr sz="1200" spc="-60" dirty="0">
                          <a:latin typeface="Verdana"/>
                          <a:cs typeface="Verdana"/>
                        </a:rPr>
                        <a:t> </a:t>
                      </a:r>
                      <a:r>
                        <a:rPr sz="1200" dirty="0">
                          <a:latin typeface="Verdana"/>
                          <a:cs typeface="Verdana"/>
                        </a:rPr>
                        <a:t>ranking</a:t>
                      </a:r>
                      <a:r>
                        <a:rPr sz="1200" spc="-60" dirty="0">
                          <a:latin typeface="Verdana"/>
                          <a:cs typeface="Verdana"/>
                        </a:rPr>
                        <a:t> </a:t>
                      </a:r>
                      <a:r>
                        <a:rPr sz="1200" dirty="0">
                          <a:latin typeface="Verdana"/>
                          <a:cs typeface="Verdana"/>
                        </a:rPr>
                        <a:t>for</a:t>
                      </a:r>
                      <a:r>
                        <a:rPr sz="1200" spc="-60" dirty="0">
                          <a:latin typeface="Verdana"/>
                          <a:cs typeface="Verdana"/>
                        </a:rPr>
                        <a:t> </a:t>
                      </a:r>
                      <a:r>
                        <a:rPr sz="1200" spc="-10" dirty="0">
                          <a:latin typeface="Verdana"/>
                          <a:cs typeface="Verdana"/>
                        </a:rPr>
                        <a:t>keywords (Weightage</a:t>
                      </a:r>
                      <a:r>
                        <a:rPr sz="1200" spc="-55" dirty="0">
                          <a:latin typeface="Verdana"/>
                          <a:cs typeface="Verdana"/>
                        </a:rPr>
                        <a:t> </a:t>
                      </a:r>
                      <a:r>
                        <a:rPr sz="1200" dirty="0">
                          <a:latin typeface="Verdana"/>
                          <a:cs typeface="Verdana"/>
                        </a:rPr>
                        <a:t>-</a:t>
                      </a:r>
                      <a:r>
                        <a:rPr sz="1200" spc="-40" dirty="0">
                          <a:latin typeface="Verdana"/>
                          <a:cs typeface="Verdana"/>
                        </a:rPr>
                        <a:t> </a:t>
                      </a:r>
                      <a:r>
                        <a:rPr sz="1200" spc="-20" dirty="0">
                          <a:latin typeface="Verdana"/>
                          <a:cs typeface="Verdana"/>
                        </a:rPr>
                        <a:t>30%)</a:t>
                      </a:r>
                      <a:endParaRPr sz="1200">
                        <a:latin typeface="Verdana"/>
                        <a:cs typeface="Verdana"/>
                      </a:endParaRPr>
                    </a:p>
                  </a:txBody>
                  <a:tcPr marL="0" marR="0" marT="155575" marB="0">
                    <a:lnL w="9525">
                      <a:solidFill>
                        <a:srgbClr val="000000"/>
                      </a:solidFill>
                      <a:prstDash val="solid"/>
                    </a:lnL>
                    <a:lnR w="9525">
                      <a:solidFill>
                        <a:srgbClr val="CCCCCC"/>
                      </a:solidFill>
                      <a:prstDash val="solid"/>
                    </a:lnR>
                    <a:lnT w="9525">
                      <a:solidFill>
                        <a:srgbClr val="CCCCCC"/>
                      </a:solidFill>
                      <a:prstDash val="solid"/>
                    </a:lnT>
                    <a:lnB w="9525">
                      <a:solidFill>
                        <a:srgbClr val="CCCCCC"/>
                      </a:solidFill>
                      <a:prstDash val="solid"/>
                    </a:lnB>
                    <a:solidFill>
                      <a:srgbClr val="F3F3F3"/>
                    </a:solidFill>
                  </a:tcPr>
                </a:tc>
                <a:tc>
                  <a:txBody>
                    <a:bodyPr/>
                    <a:lstStyle/>
                    <a:p>
                      <a:pPr marL="150495" indent="-121920">
                        <a:lnSpc>
                          <a:spcPct val="100000"/>
                        </a:lnSpc>
                        <a:spcBef>
                          <a:spcPts val="615"/>
                        </a:spcBef>
                        <a:buChar char="-"/>
                        <a:tabLst>
                          <a:tab pos="150495" algn="l"/>
                        </a:tabLst>
                      </a:pPr>
                      <a:r>
                        <a:rPr sz="1200" spc="-10" dirty="0">
                          <a:latin typeface="Verdana"/>
                          <a:cs typeface="Verdana"/>
                        </a:rPr>
                        <a:t>Keyword</a:t>
                      </a:r>
                      <a:r>
                        <a:rPr sz="1200" spc="-60" dirty="0">
                          <a:latin typeface="Verdana"/>
                          <a:cs typeface="Verdana"/>
                        </a:rPr>
                        <a:t> </a:t>
                      </a:r>
                      <a:r>
                        <a:rPr sz="1200" dirty="0">
                          <a:latin typeface="Verdana"/>
                          <a:cs typeface="Verdana"/>
                        </a:rPr>
                        <a:t>Orbit</a:t>
                      </a:r>
                      <a:r>
                        <a:rPr sz="1200" spc="-55" dirty="0">
                          <a:latin typeface="Verdana"/>
                          <a:cs typeface="Verdana"/>
                        </a:rPr>
                        <a:t> </a:t>
                      </a:r>
                      <a:r>
                        <a:rPr sz="1200" spc="-10" dirty="0">
                          <a:latin typeface="Verdana"/>
                          <a:cs typeface="Verdana"/>
                        </a:rPr>
                        <a:t>Selection</a:t>
                      </a:r>
                      <a:endParaRPr sz="1200">
                        <a:latin typeface="Verdana"/>
                        <a:cs typeface="Verdana"/>
                      </a:endParaRPr>
                    </a:p>
                    <a:p>
                      <a:pPr marL="150495" indent="-121920">
                        <a:lnSpc>
                          <a:spcPct val="100000"/>
                        </a:lnSpc>
                        <a:spcBef>
                          <a:spcPts val="215"/>
                        </a:spcBef>
                        <a:buChar char="-"/>
                        <a:tabLst>
                          <a:tab pos="150495" algn="l"/>
                        </a:tabLst>
                      </a:pPr>
                      <a:r>
                        <a:rPr sz="1200" spc="-10" dirty="0">
                          <a:latin typeface="Verdana"/>
                          <a:cs typeface="Verdana"/>
                        </a:rPr>
                        <a:t>Keyword</a:t>
                      </a:r>
                      <a:r>
                        <a:rPr sz="1200" spc="-50" dirty="0">
                          <a:latin typeface="Verdana"/>
                          <a:cs typeface="Verdana"/>
                        </a:rPr>
                        <a:t> </a:t>
                      </a:r>
                      <a:r>
                        <a:rPr sz="1200" dirty="0">
                          <a:latin typeface="Verdana"/>
                          <a:cs typeface="Verdana"/>
                        </a:rPr>
                        <a:t>to</a:t>
                      </a:r>
                      <a:r>
                        <a:rPr sz="1200" spc="-45" dirty="0">
                          <a:latin typeface="Verdana"/>
                          <a:cs typeface="Verdana"/>
                        </a:rPr>
                        <a:t> </a:t>
                      </a:r>
                      <a:r>
                        <a:rPr sz="1200" dirty="0">
                          <a:latin typeface="Verdana"/>
                          <a:cs typeface="Verdana"/>
                        </a:rPr>
                        <a:t>Page</a:t>
                      </a:r>
                      <a:r>
                        <a:rPr sz="1200" spc="-50" dirty="0">
                          <a:latin typeface="Verdana"/>
                          <a:cs typeface="Verdana"/>
                        </a:rPr>
                        <a:t> </a:t>
                      </a:r>
                      <a:r>
                        <a:rPr sz="1200" spc="-10" dirty="0">
                          <a:latin typeface="Verdana"/>
                          <a:cs typeface="Verdana"/>
                        </a:rPr>
                        <a:t>Mapping</a:t>
                      </a:r>
                      <a:endParaRPr sz="1200">
                        <a:latin typeface="Verdana"/>
                        <a:cs typeface="Verdana"/>
                      </a:endParaRPr>
                    </a:p>
                    <a:p>
                      <a:pPr marL="150495" indent="-121920">
                        <a:lnSpc>
                          <a:spcPct val="100000"/>
                        </a:lnSpc>
                        <a:spcBef>
                          <a:spcPts val="215"/>
                        </a:spcBef>
                        <a:buChar char="-"/>
                        <a:tabLst>
                          <a:tab pos="150495" algn="l"/>
                        </a:tabLst>
                      </a:pPr>
                      <a:r>
                        <a:rPr sz="1200" dirty="0">
                          <a:latin typeface="Verdana"/>
                          <a:cs typeface="Verdana"/>
                        </a:rPr>
                        <a:t>Google</a:t>
                      </a:r>
                      <a:r>
                        <a:rPr sz="1200" spc="-60" dirty="0">
                          <a:latin typeface="Verdana"/>
                          <a:cs typeface="Verdana"/>
                        </a:rPr>
                        <a:t> </a:t>
                      </a:r>
                      <a:r>
                        <a:rPr sz="1200" dirty="0">
                          <a:latin typeface="Verdana"/>
                          <a:cs typeface="Verdana"/>
                        </a:rPr>
                        <a:t>Search</a:t>
                      </a:r>
                      <a:r>
                        <a:rPr sz="1200" spc="-55" dirty="0">
                          <a:latin typeface="Verdana"/>
                          <a:cs typeface="Verdana"/>
                        </a:rPr>
                        <a:t> </a:t>
                      </a:r>
                      <a:r>
                        <a:rPr sz="1200" dirty="0">
                          <a:latin typeface="Verdana"/>
                          <a:cs typeface="Verdana"/>
                        </a:rPr>
                        <a:t>Engine</a:t>
                      </a:r>
                      <a:r>
                        <a:rPr sz="1200" spc="-60" dirty="0">
                          <a:latin typeface="Verdana"/>
                          <a:cs typeface="Verdana"/>
                        </a:rPr>
                        <a:t> </a:t>
                      </a:r>
                      <a:r>
                        <a:rPr sz="1200" spc="-10" dirty="0">
                          <a:latin typeface="Verdana"/>
                          <a:cs typeface="Verdana"/>
                        </a:rPr>
                        <a:t>Optimization</a:t>
                      </a:r>
                      <a:endParaRPr sz="1200">
                        <a:latin typeface="Verdana"/>
                        <a:cs typeface="Verdana"/>
                      </a:endParaRPr>
                    </a:p>
                  </a:txBody>
                  <a:tcPr marL="0" marR="0" marT="78105" marB="0">
                    <a:lnL w="9525">
                      <a:solidFill>
                        <a:srgbClr val="CCCCCC"/>
                      </a:solidFill>
                      <a:prstDash val="solid"/>
                    </a:lnL>
                    <a:lnR w="9525">
                      <a:solidFill>
                        <a:srgbClr val="000000"/>
                      </a:solidFill>
                      <a:prstDash val="solid"/>
                    </a:lnR>
                    <a:lnT w="9525">
                      <a:solidFill>
                        <a:srgbClr val="CCCCCC"/>
                      </a:solidFill>
                      <a:prstDash val="solid"/>
                    </a:lnT>
                    <a:lnB w="9525">
                      <a:solidFill>
                        <a:srgbClr val="CCCCCC"/>
                      </a:solidFill>
                      <a:prstDash val="solid"/>
                    </a:lnB>
                  </a:tcPr>
                </a:tc>
                <a:extLst>
                  <a:ext uri="{0D108BD9-81ED-4DB2-BD59-A6C34878D82A}">
                    <a16:rowId xmlns:a16="http://schemas.microsoft.com/office/drawing/2014/main" val="10001"/>
                  </a:ext>
                </a:extLst>
              </a:tr>
              <a:tr h="771525">
                <a:tc>
                  <a:txBody>
                    <a:bodyPr/>
                    <a:lstStyle/>
                    <a:p>
                      <a:pPr marL="28575" marR="2100580">
                        <a:lnSpc>
                          <a:spcPct val="114999"/>
                        </a:lnSpc>
                        <a:spcBef>
                          <a:spcPts val="1225"/>
                        </a:spcBef>
                      </a:pPr>
                      <a:r>
                        <a:rPr sz="1200" spc="-30" dirty="0">
                          <a:latin typeface="Verdana"/>
                          <a:cs typeface="Verdana"/>
                        </a:rPr>
                        <a:t>To</a:t>
                      </a:r>
                      <a:r>
                        <a:rPr sz="1200" spc="-55" dirty="0">
                          <a:latin typeface="Verdana"/>
                          <a:cs typeface="Verdana"/>
                        </a:rPr>
                        <a:t> </a:t>
                      </a:r>
                      <a:r>
                        <a:rPr sz="1200" dirty="0">
                          <a:latin typeface="Verdana"/>
                          <a:cs typeface="Verdana"/>
                        </a:rPr>
                        <a:t>improve</a:t>
                      </a:r>
                      <a:r>
                        <a:rPr sz="1200" spc="-55" dirty="0">
                          <a:latin typeface="Verdana"/>
                          <a:cs typeface="Verdana"/>
                        </a:rPr>
                        <a:t> </a:t>
                      </a:r>
                      <a:r>
                        <a:rPr sz="1200" dirty="0">
                          <a:latin typeface="Verdana"/>
                          <a:cs typeface="Verdana"/>
                        </a:rPr>
                        <a:t>traffic</a:t>
                      </a:r>
                      <a:r>
                        <a:rPr sz="1200" spc="-50" dirty="0">
                          <a:latin typeface="Verdana"/>
                          <a:cs typeface="Verdana"/>
                        </a:rPr>
                        <a:t> </a:t>
                      </a:r>
                      <a:r>
                        <a:rPr sz="1200" dirty="0">
                          <a:latin typeface="Verdana"/>
                          <a:cs typeface="Verdana"/>
                        </a:rPr>
                        <a:t>on</a:t>
                      </a:r>
                      <a:r>
                        <a:rPr sz="1200" spc="-55" dirty="0">
                          <a:latin typeface="Verdana"/>
                          <a:cs typeface="Verdana"/>
                        </a:rPr>
                        <a:t> </a:t>
                      </a:r>
                      <a:r>
                        <a:rPr sz="1200" dirty="0">
                          <a:latin typeface="Verdana"/>
                          <a:cs typeface="Verdana"/>
                        </a:rPr>
                        <a:t>the</a:t>
                      </a:r>
                      <a:r>
                        <a:rPr sz="1200" spc="-55" dirty="0">
                          <a:latin typeface="Verdana"/>
                          <a:cs typeface="Verdana"/>
                        </a:rPr>
                        <a:t> </a:t>
                      </a:r>
                      <a:r>
                        <a:rPr sz="1200" spc="-10" dirty="0">
                          <a:latin typeface="Verdana"/>
                          <a:cs typeface="Verdana"/>
                        </a:rPr>
                        <a:t>website (Weightage</a:t>
                      </a:r>
                      <a:r>
                        <a:rPr sz="1200" spc="-55" dirty="0">
                          <a:latin typeface="Verdana"/>
                          <a:cs typeface="Verdana"/>
                        </a:rPr>
                        <a:t> </a:t>
                      </a:r>
                      <a:r>
                        <a:rPr sz="1200" dirty="0">
                          <a:latin typeface="Verdana"/>
                          <a:cs typeface="Verdana"/>
                        </a:rPr>
                        <a:t>-</a:t>
                      </a:r>
                      <a:r>
                        <a:rPr sz="1200" spc="-40" dirty="0">
                          <a:latin typeface="Verdana"/>
                          <a:cs typeface="Verdana"/>
                        </a:rPr>
                        <a:t> </a:t>
                      </a:r>
                      <a:r>
                        <a:rPr sz="1200" spc="-20" dirty="0">
                          <a:latin typeface="Verdana"/>
                          <a:cs typeface="Verdana"/>
                        </a:rPr>
                        <a:t>20%)</a:t>
                      </a:r>
                      <a:endParaRPr sz="1200">
                        <a:latin typeface="Verdana"/>
                        <a:cs typeface="Verdana"/>
                      </a:endParaRPr>
                    </a:p>
                  </a:txBody>
                  <a:tcPr marL="0" marR="0" marT="155575" marB="0">
                    <a:lnL w="9525">
                      <a:solidFill>
                        <a:srgbClr val="000000"/>
                      </a:solidFill>
                      <a:prstDash val="solid"/>
                    </a:lnL>
                    <a:lnR w="9525">
                      <a:solidFill>
                        <a:srgbClr val="CCCCCC"/>
                      </a:solidFill>
                      <a:prstDash val="solid"/>
                    </a:lnR>
                    <a:lnT w="9525">
                      <a:solidFill>
                        <a:srgbClr val="CCCCCC"/>
                      </a:solidFill>
                      <a:prstDash val="solid"/>
                    </a:lnT>
                    <a:lnB w="9525">
                      <a:solidFill>
                        <a:srgbClr val="CCCCCC"/>
                      </a:solidFill>
                      <a:prstDash val="solid"/>
                    </a:lnB>
                    <a:solidFill>
                      <a:srgbClr val="F3F3F3"/>
                    </a:solidFill>
                  </a:tcPr>
                </a:tc>
                <a:tc>
                  <a:txBody>
                    <a:bodyPr/>
                    <a:lstStyle/>
                    <a:p>
                      <a:pPr marL="150495" indent="-121920">
                        <a:lnSpc>
                          <a:spcPct val="100000"/>
                        </a:lnSpc>
                        <a:spcBef>
                          <a:spcPts val="615"/>
                        </a:spcBef>
                        <a:buChar char="-"/>
                        <a:tabLst>
                          <a:tab pos="150495" algn="l"/>
                        </a:tabLst>
                      </a:pPr>
                      <a:r>
                        <a:rPr sz="1200" dirty="0">
                          <a:latin typeface="Verdana"/>
                          <a:cs typeface="Verdana"/>
                        </a:rPr>
                        <a:t>Onpage</a:t>
                      </a:r>
                      <a:r>
                        <a:rPr sz="1200" spc="-80" dirty="0">
                          <a:latin typeface="Verdana"/>
                          <a:cs typeface="Verdana"/>
                        </a:rPr>
                        <a:t> </a:t>
                      </a:r>
                      <a:r>
                        <a:rPr sz="1200" spc="-10" dirty="0">
                          <a:latin typeface="Verdana"/>
                          <a:cs typeface="Verdana"/>
                        </a:rPr>
                        <a:t>Optimization</a:t>
                      </a:r>
                      <a:endParaRPr sz="1200">
                        <a:latin typeface="Verdana"/>
                        <a:cs typeface="Verdana"/>
                      </a:endParaRPr>
                    </a:p>
                    <a:p>
                      <a:pPr marL="150495" indent="-121920">
                        <a:lnSpc>
                          <a:spcPct val="100000"/>
                        </a:lnSpc>
                        <a:spcBef>
                          <a:spcPts val="215"/>
                        </a:spcBef>
                        <a:buChar char="-"/>
                        <a:tabLst>
                          <a:tab pos="150495" algn="l"/>
                        </a:tabLst>
                      </a:pPr>
                      <a:r>
                        <a:rPr sz="1200" dirty="0">
                          <a:latin typeface="Verdana"/>
                          <a:cs typeface="Verdana"/>
                        </a:rPr>
                        <a:t>Content</a:t>
                      </a:r>
                      <a:r>
                        <a:rPr sz="1200" spc="-70" dirty="0">
                          <a:latin typeface="Verdana"/>
                          <a:cs typeface="Verdana"/>
                        </a:rPr>
                        <a:t> </a:t>
                      </a:r>
                      <a:r>
                        <a:rPr sz="1200" dirty="0">
                          <a:latin typeface="Verdana"/>
                          <a:cs typeface="Verdana"/>
                        </a:rPr>
                        <a:t>Addition</a:t>
                      </a:r>
                      <a:r>
                        <a:rPr sz="1200" spc="-70" dirty="0">
                          <a:latin typeface="Verdana"/>
                          <a:cs typeface="Verdana"/>
                        </a:rPr>
                        <a:t> </a:t>
                      </a:r>
                      <a:r>
                        <a:rPr sz="1200" dirty="0">
                          <a:latin typeface="Verdana"/>
                          <a:cs typeface="Verdana"/>
                        </a:rPr>
                        <a:t>and</a:t>
                      </a:r>
                      <a:r>
                        <a:rPr sz="1200" spc="-70" dirty="0">
                          <a:latin typeface="Verdana"/>
                          <a:cs typeface="Verdana"/>
                        </a:rPr>
                        <a:t> </a:t>
                      </a:r>
                      <a:r>
                        <a:rPr sz="1200" spc="-10" dirty="0">
                          <a:latin typeface="Verdana"/>
                          <a:cs typeface="Verdana"/>
                        </a:rPr>
                        <a:t>improvisation</a:t>
                      </a:r>
                      <a:endParaRPr sz="1200">
                        <a:latin typeface="Verdana"/>
                        <a:cs typeface="Verdana"/>
                      </a:endParaRPr>
                    </a:p>
                    <a:p>
                      <a:pPr marL="150495" indent="-121920">
                        <a:lnSpc>
                          <a:spcPct val="100000"/>
                        </a:lnSpc>
                        <a:spcBef>
                          <a:spcPts val="215"/>
                        </a:spcBef>
                        <a:buChar char="-"/>
                        <a:tabLst>
                          <a:tab pos="150495" algn="l"/>
                        </a:tabLst>
                      </a:pPr>
                      <a:r>
                        <a:rPr sz="1200" dirty="0">
                          <a:latin typeface="Verdana"/>
                          <a:cs typeface="Verdana"/>
                        </a:rPr>
                        <a:t>Link</a:t>
                      </a:r>
                      <a:r>
                        <a:rPr sz="1200" spc="-60" dirty="0">
                          <a:latin typeface="Verdana"/>
                          <a:cs typeface="Verdana"/>
                        </a:rPr>
                        <a:t> </a:t>
                      </a:r>
                      <a:r>
                        <a:rPr sz="1200" dirty="0">
                          <a:latin typeface="Verdana"/>
                          <a:cs typeface="Verdana"/>
                        </a:rPr>
                        <a:t>Building</a:t>
                      </a:r>
                      <a:r>
                        <a:rPr sz="1200" spc="-55" dirty="0">
                          <a:latin typeface="Verdana"/>
                          <a:cs typeface="Verdana"/>
                        </a:rPr>
                        <a:t> </a:t>
                      </a:r>
                      <a:r>
                        <a:rPr sz="1200" dirty="0">
                          <a:latin typeface="Verdana"/>
                          <a:cs typeface="Verdana"/>
                        </a:rPr>
                        <a:t>through</a:t>
                      </a:r>
                      <a:r>
                        <a:rPr sz="1200" spc="-55" dirty="0">
                          <a:latin typeface="Verdana"/>
                          <a:cs typeface="Verdana"/>
                        </a:rPr>
                        <a:t> </a:t>
                      </a:r>
                      <a:r>
                        <a:rPr sz="1200" dirty="0">
                          <a:latin typeface="Verdana"/>
                          <a:cs typeface="Verdana"/>
                        </a:rPr>
                        <a:t>Offpage</a:t>
                      </a:r>
                      <a:r>
                        <a:rPr sz="1200" spc="-55" dirty="0">
                          <a:latin typeface="Verdana"/>
                          <a:cs typeface="Verdana"/>
                        </a:rPr>
                        <a:t> </a:t>
                      </a:r>
                      <a:r>
                        <a:rPr sz="1200" spc="-25" dirty="0">
                          <a:latin typeface="Verdana"/>
                          <a:cs typeface="Verdana"/>
                        </a:rPr>
                        <a:t>SEO</a:t>
                      </a:r>
                      <a:endParaRPr sz="1200">
                        <a:latin typeface="Verdana"/>
                        <a:cs typeface="Verdana"/>
                      </a:endParaRPr>
                    </a:p>
                  </a:txBody>
                  <a:tcPr marL="0" marR="0" marT="78105" marB="0">
                    <a:lnL w="9525">
                      <a:solidFill>
                        <a:srgbClr val="CCCCCC"/>
                      </a:solidFill>
                      <a:prstDash val="solid"/>
                    </a:lnL>
                    <a:lnR w="9525">
                      <a:solidFill>
                        <a:srgbClr val="000000"/>
                      </a:solidFill>
                      <a:prstDash val="solid"/>
                    </a:lnR>
                    <a:lnT w="9525">
                      <a:solidFill>
                        <a:srgbClr val="CCCCCC"/>
                      </a:solidFill>
                      <a:prstDash val="solid"/>
                    </a:lnT>
                    <a:lnB w="9525">
                      <a:solidFill>
                        <a:srgbClr val="CCCCCC"/>
                      </a:solidFill>
                      <a:prstDash val="solid"/>
                    </a:lnB>
                  </a:tcPr>
                </a:tc>
                <a:extLst>
                  <a:ext uri="{0D108BD9-81ED-4DB2-BD59-A6C34878D82A}">
                    <a16:rowId xmlns:a16="http://schemas.microsoft.com/office/drawing/2014/main" val="10002"/>
                  </a:ext>
                </a:extLst>
              </a:tr>
              <a:tr h="1261110">
                <a:tc>
                  <a:txBody>
                    <a:bodyPr/>
                    <a:lstStyle/>
                    <a:p>
                      <a:pPr>
                        <a:lnSpc>
                          <a:spcPct val="100000"/>
                        </a:lnSpc>
                      </a:pPr>
                      <a:endParaRPr sz="1200">
                        <a:latin typeface="Times New Roman"/>
                        <a:cs typeface="Times New Roman"/>
                      </a:endParaRPr>
                    </a:p>
                    <a:p>
                      <a:pPr>
                        <a:lnSpc>
                          <a:spcPct val="100000"/>
                        </a:lnSpc>
                        <a:spcBef>
                          <a:spcPts val="390"/>
                        </a:spcBef>
                      </a:pPr>
                      <a:endParaRPr sz="1200">
                        <a:latin typeface="Times New Roman"/>
                        <a:cs typeface="Times New Roman"/>
                      </a:endParaRPr>
                    </a:p>
                    <a:p>
                      <a:pPr marL="28575" marR="2306320">
                        <a:lnSpc>
                          <a:spcPct val="114999"/>
                        </a:lnSpc>
                      </a:pPr>
                      <a:r>
                        <a:rPr sz="1200" dirty="0">
                          <a:latin typeface="Verdana"/>
                          <a:cs typeface="Verdana"/>
                        </a:rPr>
                        <a:t>Improve</a:t>
                      </a:r>
                      <a:r>
                        <a:rPr sz="1200" spc="-80" dirty="0">
                          <a:latin typeface="Verdana"/>
                          <a:cs typeface="Verdana"/>
                        </a:rPr>
                        <a:t> </a:t>
                      </a:r>
                      <a:r>
                        <a:rPr sz="1200" dirty="0">
                          <a:latin typeface="Verdana"/>
                          <a:cs typeface="Verdana"/>
                        </a:rPr>
                        <a:t>Website</a:t>
                      </a:r>
                      <a:r>
                        <a:rPr sz="1200" spc="-80" dirty="0">
                          <a:latin typeface="Verdana"/>
                          <a:cs typeface="Verdana"/>
                        </a:rPr>
                        <a:t> </a:t>
                      </a:r>
                      <a:r>
                        <a:rPr sz="1200" spc="-10" dirty="0">
                          <a:latin typeface="Verdana"/>
                          <a:cs typeface="Verdana"/>
                        </a:rPr>
                        <a:t>Engagement (Weightage</a:t>
                      </a:r>
                      <a:r>
                        <a:rPr sz="1200" spc="-55" dirty="0">
                          <a:latin typeface="Verdana"/>
                          <a:cs typeface="Verdana"/>
                        </a:rPr>
                        <a:t> </a:t>
                      </a:r>
                      <a:r>
                        <a:rPr sz="1200" dirty="0">
                          <a:latin typeface="Verdana"/>
                          <a:cs typeface="Verdana"/>
                        </a:rPr>
                        <a:t>-</a:t>
                      </a:r>
                      <a:r>
                        <a:rPr sz="1200" spc="-40" dirty="0">
                          <a:latin typeface="Verdana"/>
                          <a:cs typeface="Verdana"/>
                        </a:rPr>
                        <a:t> </a:t>
                      </a:r>
                      <a:r>
                        <a:rPr sz="1200" spc="-20" dirty="0">
                          <a:latin typeface="Verdana"/>
                          <a:cs typeface="Verdana"/>
                        </a:rPr>
                        <a:t>20%)</a:t>
                      </a:r>
                      <a:endParaRPr sz="1200">
                        <a:latin typeface="Verdana"/>
                        <a:cs typeface="Verdana"/>
                      </a:endParaRPr>
                    </a:p>
                  </a:txBody>
                  <a:tcPr marL="0" marR="0" marT="0" marB="0">
                    <a:lnL w="9525">
                      <a:solidFill>
                        <a:srgbClr val="000000"/>
                      </a:solidFill>
                      <a:prstDash val="solid"/>
                    </a:lnL>
                    <a:lnR w="9525">
                      <a:solidFill>
                        <a:srgbClr val="CCCCCC"/>
                      </a:solidFill>
                      <a:prstDash val="solid"/>
                    </a:lnR>
                    <a:lnT w="9525">
                      <a:solidFill>
                        <a:srgbClr val="CCCCCC"/>
                      </a:solidFill>
                      <a:prstDash val="solid"/>
                    </a:lnT>
                    <a:lnB w="9525">
                      <a:solidFill>
                        <a:srgbClr val="CCCCCC"/>
                      </a:solidFill>
                      <a:prstDash val="solid"/>
                    </a:lnB>
                    <a:solidFill>
                      <a:srgbClr val="F3F3F3"/>
                    </a:solidFill>
                  </a:tcPr>
                </a:tc>
                <a:tc>
                  <a:txBody>
                    <a:bodyPr/>
                    <a:lstStyle/>
                    <a:p>
                      <a:pPr marL="150495" indent="-121920">
                        <a:lnSpc>
                          <a:spcPct val="100000"/>
                        </a:lnSpc>
                        <a:spcBef>
                          <a:spcPts val="885"/>
                        </a:spcBef>
                        <a:buChar char="-"/>
                        <a:tabLst>
                          <a:tab pos="150495" algn="l"/>
                        </a:tabLst>
                      </a:pPr>
                      <a:r>
                        <a:rPr sz="1200" dirty="0">
                          <a:latin typeface="Verdana"/>
                          <a:cs typeface="Verdana"/>
                        </a:rPr>
                        <a:t>Speed</a:t>
                      </a:r>
                      <a:r>
                        <a:rPr sz="1200" spc="-65" dirty="0">
                          <a:latin typeface="Verdana"/>
                          <a:cs typeface="Verdana"/>
                        </a:rPr>
                        <a:t> </a:t>
                      </a:r>
                      <a:r>
                        <a:rPr sz="1200" spc="-10" dirty="0">
                          <a:latin typeface="Verdana"/>
                          <a:cs typeface="Verdana"/>
                        </a:rPr>
                        <a:t>Optimization</a:t>
                      </a:r>
                      <a:endParaRPr sz="1200">
                        <a:latin typeface="Verdana"/>
                        <a:cs typeface="Verdana"/>
                      </a:endParaRPr>
                    </a:p>
                    <a:p>
                      <a:pPr marL="150495" indent="-121920">
                        <a:lnSpc>
                          <a:spcPct val="100000"/>
                        </a:lnSpc>
                        <a:spcBef>
                          <a:spcPts val="215"/>
                        </a:spcBef>
                        <a:buChar char="-"/>
                        <a:tabLst>
                          <a:tab pos="150495" algn="l"/>
                        </a:tabLst>
                      </a:pPr>
                      <a:r>
                        <a:rPr sz="1200" dirty="0">
                          <a:latin typeface="Verdana"/>
                          <a:cs typeface="Verdana"/>
                        </a:rPr>
                        <a:t>Mobile</a:t>
                      </a:r>
                      <a:r>
                        <a:rPr sz="1200" spc="-45" dirty="0">
                          <a:latin typeface="Verdana"/>
                          <a:cs typeface="Verdana"/>
                        </a:rPr>
                        <a:t> </a:t>
                      </a:r>
                      <a:r>
                        <a:rPr sz="1200" dirty="0">
                          <a:latin typeface="Verdana"/>
                          <a:cs typeface="Verdana"/>
                        </a:rPr>
                        <a:t>Usability</a:t>
                      </a:r>
                      <a:r>
                        <a:rPr sz="1200" spc="-40" dirty="0">
                          <a:latin typeface="Verdana"/>
                          <a:cs typeface="Verdana"/>
                        </a:rPr>
                        <a:t> </a:t>
                      </a:r>
                      <a:r>
                        <a:rPr sz="1200" spc="-10" dirty="0">
                          <a:latin typeface="Verdana"/>
                          <a:cs typeface="Verdana"/>
                        </a:rPr>
                        <a:t>Optimization</a:t>
                      </a:r>
                      <a:endParaRPr sz="1200">
                        <a:latin typeface="Verdana"/>
                        <a:cs typeface="Verdana"/>
                      </a:endParaRPr>
                    </a:p>
                    <a:p>
                      <a:pPr marL="150495" indent="-121920">
                        <a:lnSpc>
                          <a:spcPct val="100000"/>
                        </a:lnSpc>
                        <a:spcBef>
                          <a:spcPts val="215"/>
                        </a:spcBef>
                        <a:buChar char="-"/>
                        <a:tabLst>
                          <a:tab pos="150495" algn="l"/>
                        </a:tabLst>
                      </a:pPr>
                      <a:r>
                        <a:rPr sz="1200" dirty="0">
                          <a:latin typeface="Verdana"/>
                          <a:cs typeface="Verdana"/>
                        </a:rPr>
                        <a:t>Website</a:t>
                      </a:r>
                      <a:r>
                        <a:rPr sz="1200" spc="-100" dirty="0">
                          <a:latin typeface="Verdana"/>
                          <a:cs typeface="Verdana"/>
                        </a:rPr>
                        <a:t> </a:t>
                      </a:r>
                      <a:r>
                        <a:rPr sz="1200" dirty="0">
                          <a:latin typeface="Verdana"/>
                          <a:cs typeface="Verdana"/>
                        </a:rPr>
                        <a:t>CTA</a:t>
                      </a:r>
                      <a:r>
                        <a:rPr sz="1200" spc="-95" dirty="0">
                          <a:latin typeface="Verdana"/>
                          <a:cs typeface="Verdana"/>
                        </a:rPr>
                        <a:t> </a:t>
                      </a:r>
                      <a:r>
                        <a:rPr sz="1200" spc="-10" dirty="0">
                          <a:latin typeface="Verdana"/>
                          <a:cs typeface="Verdana"/>
                        </a:rPr>
                        <a:t>Addition</a:t>
                      </a:r>
                      <a:endParaRPr sz="1200">
                        <a:latin typeface="Verdana"/>
                        <a:cs typeface="Verdana"/>
                      </a:endParaRPr>
                    </a:p>
                    <a:p>
                      <a:pPr marL="150495" indent="-121920">
                        <a:lnSpc>
                          <a:spcPct val="100000"/>
                        </a:lnSpc>
                        <a:spcBef>
                          <a:spcPts val="215"/>
                        </a:spcBef>
                        <a:buChar char="-"/>
                        <a:tabLst>
                          <a:tab pos="150495" algn="l"/>
                        </a:tabLst>
                      </a:pPr>
                      <a:r>
                        <a:rPr sz="1200" dirty="0">
                          <a:latin typeface="Verdana"/>
                          <a:cs typeface="Verdana"/>
                        </a:rPr>
                        <a:t>Internal</a:t>
                      </a:r>
                      <a:r>
                        <a:rPr sz="1200" spc="-90" dirty="0">
                          <a:latin typeface="Verdana"/>
                          <a:cs typeface="Verdana"/>
                        </a:rPr>
                        <a:t> </a:t>
                      </a:r>
                      <a:r>
                        <a:rPr sz="1200" spc="-10" dirty="0">
                          <a:latin typeface="Verdana"/>
                          <a:cs typeface="Verdana"/>
                        </a:rPr>
                        <a:t>Linking</a:t>
                      </a:r>
                      <a:endParaRPr sz="1200">
                        <a:latin typeface="Verdana"/>
                        <a:cs typeface="Verdana"/>
                      </a:endParaRPr>
                    </a:p>
                    <a:p>
                      <a:pPr marL="150495" indent="-121920">
                        <a:lnSpc>
                          <a:spcPct val="100000"/>
                        </a:lnSpc>
                        <a:spcBef>
                          <a:spcPts val="219"/>
                        </a:spcBef>
                        <a:buChar char="-"/>
                        <a:tabLst>
                          <a:tab pos="150495" algn="l"/>
                        </a:tabLst>
                      </a:pPr>
                      <a:r>
                        <a:rPr sz="1200" dirty="0">
                          <a:latin typeface="Verdana"/>
                          <a:cs typeface="Verdana"/>
                        </a:rPr>
                        <a:t>Website</a:t>
                      </a:r>
                      <a:r>
                        <a:rPr sz="1200" spc="-65" dirty="0">
                          <a:latin typeface="Verdana"/>
                          <a:cs typeface="Verdana"/>
                        </a:rPr>
                        <a:t> </a:t>
                      </a:r>
                      <a:r>
                        <a:rPr sz="1200" spc="-10" dirty="0">
                          <a:latin typeface="Verdana"/>
                          <a:cs typeface="Verdana"/>
                        </a:rPr>
                        <a:t>Structural</a:t>
                      </a:r>
                      <a:r>
                        <a:rPr sz="1200" spc="-60" dirty="0">
                          <a:latin typeface="Verdana"/>
                          <a:cs typeface="Verdana"/>
                        </a:rPr>
                        <a:t> </a:t>
                      </a:r>
                      <a:r>
                        <a:rPr sz="1200" spc="-10" dirty="0">
                          <a:latin typeface="Verdana"/>
                          <a:cs typeface="Verdana"/>
                        </a:rPr>
                        <a:t>improvement</a:t>
                      </a:r>
                      <a:endParaRPr sz="1200">
                        <a:latin typeface="Verdana"/>
                        <a:cs typeface="Verdana"/>
                      </a:endParaRPr>
                    </a:p>
                  </a:txBody>
                  <a:tcPr marL="0" marR="0" marT="112395" marB="0">
                    <a:lnL w="9525">
                      <a:solidFill>
                        <a:srgbClr val="CCCCCC"/>
                      </a:solidFill>
                      <a:prstDash val="solid"/>
                    </a:lnL>
                    <a:lnR w="9525">
                      <a:solidFill>
                        <a:srgbClr val="000000"/>
                      </a:solidFill>
                      <a:prstDash val="solid"/>
                    </a:lnR>
                    <a:lnT w="9525">
                      <a:solidFill>
                        <a:srgbClr val="CCCCCC"/>
                      </a:solidFill>
                      <a:prstDash val="solid"/>
                    </a:lnT>
                    <a:lnB w="9525">
                      <a:solidFill>
                        <a:srgbClr val="CCCCCC"/>
                      </a:solidFill>
                      <a:prstDash val="solid"/>
                    </a:lnB>
                  </a:tcPr>
                </a:tc>
                <a:extLst>
                  <a:ext uri="{0D108BD9-81ED-4DB2-BD59-A6C34878D82A}">
                    <a16:rowId xmlns:a16="http://schemas.microsoft.com/office/drawing/2014/main" val="10003"/>
                  </a:ext>
                </a:extLst>
              </a:tr>
              <a:tr h="495300">
                <a:tc>
                  <a:txBody>
                    <a:bodyPr/>
                    <a:lstStyle/>
                    <a:p>
                      <a:pPr marL="28575">
                        <a:lnSpc>
                          <a:spcPct val="100000"/>
                        </a:lnSpc>
                        <a:spcBef>
                          <a:spcPts val="1180"/>
                        </a:spcBef>
                      </a:pPr>
                      <a:r>
                        <a:rPr sz="1200" spc="-30" dirty="0">
                          <a:latin typeface="Verdana"/>
                          <a:cs typeface="Verdana"/>
                        </a:rPr>
                        <a:t>To</a:t>
                      </a:r>
                      <a:r>
                        <a:rPr sz="1200" spc="-65" dirty="0">
                          <a:latin typeface="Verdana"/>
                          <a:cs typeface="Verdana"/>
                        </a:rPr>
                        <a:t> </a:t>
                      </a:r>
                      <a:r>
                        <a:rPr sz="1200" dirty="0">
                          <a:latin typeface="Verdana"/>
                          <a:cs typeface="Verdana"/>
                        </a:rPr>
                        <a:t>improve</a:t>
                      </a:r>
                      <a:r>
                        <a:rPr sz="1200" spc="-60" dirty="0">
                          <a:latin typeface="Verdana"/>
                          <a:cs typeface="Verdana"/>
                        </a:rPr>
                        <a:t> </a:t>
                      </a:r>
                      <a:r>
                        <a:rPr sz="1200" dirty="0">
                          <a:latin typeface="Verdana"/>
                          <a:cs typeface="Verdana"/>
                        </a:rPr>
                        <a:t>organic</a:t>
                      </a:r>
                      <a:r>
                        <a:rPr sz="1200" spc="-60" dirty="0">
                          <a:latin typeface="Verdana"/>
                          <a:cs typeface="Verdana"/>
                        </a:rPr>
                        <a:t> </a:t>
                      </a:r>
                      <a:r>
                        <a:rPr sz="1200" dirty="0">
                          <a:latin typeface="Verdana"/>
                          <a:cs typeface="Verdana"/>
                        </a:rPr>
                        <a:t>leads,</a:t>
                      </a:r>
                      <a:r>
                        <a:rPr sz="1200" spc="-65" dirty="0">
                          <a:latin typeface="Verdana"/>
                          <a:cs typeface="Verdana"/>
                        </a:rPr>
                        <a:t> </a:t>
                      </a:r>
                      <a:r>
                        <a:rPr sz="1200" spc="-10" dirty="0">
                          <a:latin typeface="Verdana"/>
                          <a:cs typeface="Verdana"/>
                        </a:rPr>
                        <a:t>Sales(Weightage</a:t>
                      </a:r>
                      <a:r>
                        <a:rPr sz="1200" spc="-60" dirty="0">
                          <a:latin typeface="Verdana"/>
                          <a:cs typeface="Verdana"/>
                        </a:rPr>
                        <a:t> </a:t>
                      </a:r>
                      <a:r>
                        <a:rPr sz="1200" dirty="0">
                          <a:latin typeface="Verdana"/>
                          <a:cs typeface="Verdana"/>
                        </a:rPr>
                        <a:t>-</a:t>
                      </a:r>
                      <a:r>
                        <a:rPr sz="1200" spc="-60" dirty="0">
                          <a:latin typeface="Verdana"/>
                          <a:cs typeface="Verdana"/>
                        </a:rPr>
                        <a:t> </a:t>
                      </a:r>
                      <a:r>
                        <a:rPr sz="1200" spc="-20" dirty="0">
                          <a:latin typeface="Verdana"/>
                          <a:cs typeface="Verdana"/>
                        </a:rPr>
                        <a:t>20%)</a:t>
                      </a:r>
                      <a:endParaRPr sz="1200">
                        <a:latin typeface="Verdana"/>
                        <a:cs typeface="Verdana"/>
                      </a:endParaRPr>
                    </a:p>
                  </a:txBody>
                  <a:tcPr marL="0" marR="0" marT="149860" marB="0">
                    <a:lnL w="9525">
                      <a:solidFill>
                        <a:srgbClr val="000000"/>
                      </a:solidFill>
                      <a:prstDash val="solid"/>
                    </a:lnL>
                    <a:lnR w="9525">
                      <a:solidFill>
                        <a:srgbClr val="CCCCCC"/>
                      </a:solidFill>
                      <a:prstDash val="solid"/>
                    </a:lnR>
                    <a:lnT w="9525">
                      <a:solidFill>
                        <a:srgbClr val="CCCCCC"/>
                      </a:solidFill>
                      <a:prstDash val="solid"/>
                    </a:lnT>
                    <a:lnB w="9525">
                      <a:solidFill>
                        <a:srgbClr val="CCCCCC"/>
                      </a:solidFill>
                      <a:prstDash val="solid"/>
                    </a:lnB>
                    <a:solidFill>
                      <a:srgbClr val="F3F3F3"/>
                    </a:solidFill>
                  </a:tcPr>
                </a:tc>
                <a:tc>
                  <a:txBody>
                    <a:bodyPr/>
                    <a:lstStyle/>
                    <a:p>
                      <a:pPr marL="150495" indent="-121920">
                        <a:lnSpc>
                          <a:spcPct val="100000"/>
                        </a:lnSpc>
                        <a:spcBef>
                          <a:spcPts val="355"/>
                        </a:spcBef>
                        <a:buChar char="-"/>
                        <a:tabLst>
                          <a:tab pos="150495" algn="l"/>
                        </a:tabLst>
                      </a:pPr>
                      <a:r>
                        <a:rPr sz="1200" spc="-25" dirty="0">
                          <a:latin typeface="Verdana"/>
                          <a:cs typeface="Verdana"/>
                        </a:rPr>
                        <a:t>Target</a:t>
                      </a:r>
                      <a:r>
                        <a:rPr sz="1200" spc="-45" dirty="0">
                          <a:latin typeface="Verdana"/>
                          <a:cs typeface="Verdana"/>
                        </a:rPr>
                        <a:t> </a:t>
                      </a:r>
                      <a:r>
                        <a:rPr sz="1200" dirty="0">
                          <a:latin typeface="Verdana"/>
                          <a:cs typeface="Verdana"/>
                        </a:rPr>
                        <a:t>conversion</a:t>
                      </a:r>
                      <a:r>
                        <a:rPr sz="1200" spc="-40" dirty="0">
                          <a:latin typeface="Verdana"/>
                          <a:cs typeface="Verdana"/>
                        </a:rPr>
                        <a:t> </a:t>
                      </a:r>
                      <a:r>
                        <a:rPr sz="1200" dirty="0">
                          <a:latin typeface="Verdana"/>
                          <a:cs typeface="Verdana"/>
                        </a:rPr>
                        <a:t>specific</a:t>
                      </a:r>
                      <a:r>
                        <a:rPr sz="1200" spc="-40" dirty="0">
                          <a:latin typeface="Verdana"/>
                          <a:cs typeface="Verdana"/>
                        </a:rPr>
                        <a:t> </a:t>
                      </a:r>
                      <a:r>
                        <a:rPr sz="1200" spc="-10" dirty="0">
                          <a:latin typeface="Verdana"/>
                          <a:cs typeface="Verdana"/>
                        </a:rPr>
                        <a:t>keywords</a:t>
                      </a:r>
                      <a:r>
                        <a:rPr sz="1200" spc="-40" dirty="0">
                          <a:latin typeface="Verdana"/>
                          <a:cs typeface="Verdana"/>
                        </a:rPr>
                        <a:t> </a:t>
                      </a:r>
                      <a:r>
                        <a:rPr sz="1200" dirty="0">
                          <a:latin typeface="Verdana"/>
                          <a:cs typeface="Verdana"/>
                        </a:rPr>
                        <a:t>on</a:t>
                      </a:r>
                      <a:r>
                        <a:rPr sz="1200" spc="-45" dirty="0">
                          <a:latin typeface="Verdana"/>
                          <a:cs typeface="Verdana"/>
                        </a:rPr>
                        <a:t> </a:t>
                      </a:r>
                      <a:r>
                        <a:rPr sz="1200" spc="-10" dirty="0">
                          <a:latin typeface="Verdana"/>
                          <a:cs typeface="Verdana"/>
                        </a:rPr>
                        <a:t>website</a:t>
                      </a:r>
                      <a:endParaRPr sz="1200">
                        <a:latin typeface="Verdana"/>
                        <a:cs typeface="Verdana"/>
                      </a:endParaRPr>
                    </a:p>
                    <a:p>
                      <a:pPr marL="150495" indent="-121920">
                        <a:lnSpc>
                          <a:spcPct val="100000"/>
                        </a:lnSpc>
                        <a:spcBef>
                          <a:spcPts val="215"/>
                        </a:spcBef>
                        <a:buChar char="-"/>
                        <a:tabLst>
                          <a:tab pos="150495" algn="l"/>
                        </a:tabLst>
                      </a:pPr>
                      <a:r>
                        <a:rPr sz="1200" dirty="0">
                          <a:latin typeface="Verdana"/>
                          <a:cs typeface="Verdana"/>
                        </a:rPr>
                        <a:t>Website</a:t>
                      </a:r>
                      <a:r>
                        <a:rPr sz="1200" spc="-100" dirty="0">
                          <a:latin typeface="Verdana"/>
                          <a:cs typeface="Verdana"/>
                        </a:rPr>
                        <a:t> </a:t>
                      </a:r>
                      <a:r>
                        <a:rPr sz="1200" dirty="0">
                          <a:latin typeface="Verdana"/>
                          <a:cs typeface="Verdana"/>
                        </a:rPr>
                        <a:t>CTA</a:t>
                      </a:r>
                      <a:r>
                        <a:rPr sz="1200" spc="-95" dirty="0">
                          <a:latin typeface="Verdana"/>
                          <a:cs typeface="Verdana"/>
                        </a:rPr>
                        <a:t> </a:t>
                      </a:r>
                      <a:r>
                        <a:rPr sz="1200" spc="-10" dirty="0">
                          <a:latin typeface="Verdana"/>
                          <a:cs typeface="Verdana"/>
                        </a:rPr>
                        <a:t>Addition</a:t>
                      </a:r>
                      <a:endParaRPr sz="1200">
                        <a:latin typeface="Verdana"/>
                        <a:cs typeface="Verdana"/>
                      </a:endParaRPr>
                    </a:p>
                  </a:txBody>
                  <a:tcPr marL="0" marR="0" marT="45085" marB="0">
                    <a:lnL w="9525">
                      <a:solidFill>
                        <a:srgbClr val="CCCCCC"/>
                      </a:solidFill>
                      <a:prstDash val="solid"/>
                    </a:lnL>
                    <a:lnR w="9525">
                      <a:solidFill>
                        <a:srgbClr val="000000"/>
                      </a:solidFill>
                      <a:prstDash val="solid"/>
                    </a:lnR>
                    <a:lnT w="9525">
                      <a:solidFill>
                        <a:srgbClr val="CCCCCC"/>
                      </a:solidFill>
                      <a:prstDash val="solid"/>
                    </a:lnT>
                    <a:lnB w="9525">
                      <a:solidFill>
                        <a:srgbClr val="CCCCCC"/>
                      </a:solidFill>
                      <a:prstDash val="solid"/>
                    </a:lnB>
                  </a:tcPr>
                </a:tc>
                <a:extLst>
                  <a:ext uri="{0D108BD9-81ED-4DB2-BD59-A6C34878D82A}">
                    <a16:rowId xmlns:a16="http://schemas.microsoft.com/office/drawing/2014/main" val="10004"/>
                  </a:ext>
                </a:extLst>
              </a:tr>
              <a:tr h="526415">
                <a:tc>
                  <a:txBody>
                    <a:bodyPr/>
                    <a:lstStyle/>
                    <a:p>
                      <a:pPr marL="28575" marR="22225">
                        <a:lnSpc>
                          <a:spcPct val="114999"/>
                        </a:lnSpc>
                        <a:spcBef>
                          <a:spcPts val="260"/>
                        </a:spcBef>
                      </a:pPr>
                      <a:r>
                        <a:rPr sz="1200" dirty="0">
                          <a:latin typeface="Verdana"/>
                          <a:cs typeface="Verdana"/>
                        </a:rPr>
                        <a:t>Monitor</a:t>
                      </a:r>
                      <a:r>
                        <a:rPr sz="1200" spc="-55" dirty="0">
                          <a:latin typeface="Verdana"/>
                          <a:cs typeface="Verdana"/>
                        </a:rPr>
                        <a:t> </a:t>
                      </a:r>
                      <a:r>
                        <a:rPr sz="1200" dirty="0">
                          <a:latin typeface="Verdana"/>
                          <a:cs typeface="Verdana"/>
                        </a:rPr>
                        <a:t>Hygiene</a:t>
                      </a:r>
                      <a:r>
                        <a:rPr sz="1200" spc="-55" dirty="0">
                          <a:latin typeface="Verdana"/>
                          <a:cs typeface="Verdana"/>
                        </a:rPr>
                        <a:t> </a:t>
                      </a:r>
                      <a:r>
                        <a:rPr sz="1200" spc="-10" dirty="0">
                          <a:latin typeface="Verdana"/>
                          <a:cs typeface="Verdana"/>
                        </a:rPr>
                        <a:t>Parameter</a:t>
                      </a:r>
                      <a:r>
                        <a:rPr sz="1200" spc="-55" dirty="0">
                          <a:latin typeface="Verdana"/>
                          <a:cs typeface="Verdana"/>
                        </a:rPr>
                        <a:t> </a:t>
                      </a:r>
                      <a:r>
                        <a:rPr sz="1200" dirty="0">
                          <a:latin typeface="Verdana"/>
                          <a:cs typeface="Verdana"/>
                        </a:rPr>
                        <a:t>on</a:t>
                      </a:r>
                      <a:r>
                        <a:rPr sz="1200" spc="-50" dirty="0">
                          <a:latin typeface="Verdana"/>
                          <a:cs typeface="Verdana"/>
                        </a:rPr>
                        <a:t> </a:t>
                      </a:r>
                      <a:r>
                        <a:rPr sz="1200" dirty="0">
                          <a:latin typeface="Verdana"/>
                          <a:cs typeface="Verdana"/>
                        </a:rPr>
                        <a:t>Regular</a:t>
                      </a:r>
                      <a:r>
                        <a:rPr sz="1200" spc="-55" dirty="0">
                          <a:latin typeface="Verdana"/>
                          <a:cs typeface="Verdana"/>
                        </a:rPr>
                        <a:t> </a:t>
                      </a:r>
                      <a:r>
                        <a:rPr sz="1200" spc="-10" dirty="0">
                          <a:latin typeface="Verdana"/>
                          <a:cs typeface="Verdana"/>
                        </a:rPr>
                        <a:t>interval(Weightage</a:t>
                      </a:r>
                      <a:r>
                        <a:rPr sz="1200" spc="-15" dirty="0">
                          <a:latin typeface="Verdana"/>
                          <a:cs typeface="Verdana"/>
                        </a:rPr>
                        <a:t> </a:t>
                      </a:r>
                      <a:r>
                        <a:rPr sz="1200" spc="-50" dirty="0">
                          <a:latin typeface="Verdana"/>
                          <a:cs typeface="Verdana"/>
                        </a:rPr>
                        <a:t>- </a:t>
                      </a:r>
                      <a:r>
                        <a:rPr sz="1200" spc="-20" dirty="0">
                          <a:latin typeface="Verdana"/>
                          <a:cs typeface="Verdana"/>
                        </a:rPr>
                        <a:t>10%)</a:t>
                      </a:r>
                      <a:endParaRPr sz="1200">
                        <a:latin typeface="Verdana"/>
                        <a:cs typeface="Verdana"/>
                      </a:endParaRPr>
                    </a:p>
                  </a:txBody>
                  <a:tcPr marL="0" marR="0" marT="33020" marB="0">
                    <a:lnL w="9525">
                      <a:solidFill>
                        <a:srgbClr val="000000"/>
                      </a:solidFill>
                      <a:prstDash val="solid"/>
                    </a:lnL>
                    <a:lnR w="9525">
                      <a:solidFill>
                        <a:srgbClr val="CCCCCC"/>
                      </a:solidFill>
                      <a:prstDash val="solid"/>
                    </a:lnR>
                    <a:lnT w="9525">
                      <a:solidFill>
                        <a:srgbClr val="CCCCCC"/>
                      </a:solidFill>
                      <a:prstDash val="solid"/>
                    </a:lnT>
                    <a:lnB w="9525">
                      <a:solidFill>
                        <a:srgbClr val="000000"/>
                      </a:solidFill>
                      <a:prstDash val="solid"/>
                    </a:lnB>
                    <a:solidFill>
                      <a:srgbClr val="F3F3F3"/>
                    </a:solidFill>
                  </a:tcPr>
                </a:tc>
                <a:tc>
                  <a:txBody>
                    <a:bodyPr/>
                    <a:lstStyle/>
                    <a:p>
                      <a:pPr marL="150495" indent="-121920">
                        <a:lnSpc>
                          <a:spcPct val="100000"/>
                        </a:lnSpc>
                        <a:spcBef>
                          <a:spcPts val="480"/>
                        </a:spcBef>
                        <a:buChar char="-"/>
                        <a:tabLst>
                          <a:tab pos="150495" algn="l"/>
                        </a:tabLst>
                      </a:pPr>
                      <a:r>
                        <a:rPr sz="1200" dirty="0">
                          <a:latin typeface="Verdana"/>
                          <a:cs typeface="Verdana"/>
                        </a:rPr>
                        <a:t>Website</a:t>
                      </a:r>
                      <a:r>
                        <a:rPr sz="1200" spc="-70" dirty="0">
                          <a:latin typeface="Verdana"/>
                          <a:cs typeface="Verdana"/>
                        </a:rPr>
                        <a:t> </a:t>
                      </a:r>
                      <a:r>
                        <a:rPr sz="1200" dirty="0">
                          <a:latin typeface="Verdana"/>
                          <a:cs typeface="Verdana"/>
                        </a:rPr>
                        <a:t>Hygiene</a:t>
                      </a:r>
                      <a:r>
                        <a:rPr sz="1200" spc="-65" dirty="0">
                          <a:latin typeface="Verdana"/>
                          <a:cs typeface="Verdana"/>
                        </a:rPr>
                        <a:t> </a:t>
                      </a:r>
                      <a:r>
                        <a:rPr sz="1200" dirty="0">
                          <a:latin typeface="Verdana"/>
                          <a:cs typeface="Verdana"/>
                        </a:rPr>
                        <a:t>Check</a:t>
                      </a:r>
                      <a:r>
                        <a:rPr sz="1200" spc="-70" dirty="0">
                          <a:latin typeface="Verdana"/>
                          <a:cs typeface="Verdana"/>
                        </a:rPr>
                        <a:t> </a:t>
                      </a:r>
                      <a:r>
                        <a:rPr sz="1200" dirty="0">
                          <a:latin typeface="Verdana"/>
                          <a:cs typeface="Verdana"/>
                        </a:rPr>
                        <a:t>on</a:t>
                      </a:r>
                      <a:r>
                        <a:rPr sz="1200" spc="-65" dirty="0">
                          <a:latin typeface="Verdana"/>
                          <a:cs typeface="Verdana"/>
                        </a:rPr>
                        <a:t> </a:t>
                      </a:r>
                      <a:r>
                        <a:rPr sz="1200" dirty="0">
                          <a:latin typeface="Verdana"/>
                          <a:cs typeface="Verdana"/>
                        </a:rPr>
                        <a:t>Regular</a:t>
                      </a:r>
                      <a:r>
                        <a:rPr sz="1200" spc="-70" dirty="0">
                          <a:latin typeface="Verdana"/>
                          <a:cs typeface="Verdana"/>
                        </a:rPr>
                        <a:t> </a:t>
                      </a:r>
                      <a:r>
                        <a:rPr sz="1200" spc="-10" dirty="0">
                          <a:latin typeface="Verdana"/>
                          <a:cs typeface="Verdana"/>
                        </a:rPr>
                        <a:t>Interval</a:t>
                      </a:r>
                      <a:endParaRPr sz="1200">
                        <a:latin typeface="Verdana"/>
                        <a:cs typeface="Verdana"/>
                      </a:endParaRPr>
                    </a:p>
                    <a:p>
                      <a:pPr marL="150495" indent="-121920">
                        <a:lnSpc>
                          <a:spcPct val="100000"/>
                        </a:lnSpc>
                        <a:spcBef>
                          <a:spcPts val="215"/>
                        </a:spcBef>
                        <a:buChar char="-"/>
                        <a:tabLst>
                          <a:tab pos="150495" algn="l"/>
                        </a:tabLst>
                      </a:pPr>
                      <a:r>
                        <a:rPr sz="1200" spc="-20" dirty="0">
                          <a:latin typeface="Verdana"/>
                          <a:cs typeface="Verdana"/>
                        </a:rPr>
                        <a:t>Tracking</a:t>
                      </a:r>
                      <a:r>
                        <a:rPr sz="1200" spc="-45" dirty="0">
                          <a:latin typeface="Verdana"/>
                          <a:cs typeface="Verdana"/>
                        </a:rPr>
                        <a:t> </a:t>
                      </a:r>
                      <a:r>
                        <a:rPr sz="1200" dirty="0">
                          <a:latin typeface="Verdana"/>
                          <a:cs typeface="Verdana"/>
                        </a:rPr>
                        <a:t>events</a:t>
                      </a:r>
                      <a:r>
                        <a:rPr sz="1200" spc="-40" dirty="0">
                          <a:latin typeface="Verdana"/>
                          <a:cs typeface="Verdana"/>
                        </a:rPr>
                        <a:t> </a:t>
                      </a:r>
                      <a:r>
                        <a:rPr sz="1200" dirty="0">
                          <a:latin typeface="Verdana"/>
                          <a:cs typeface="Verdana"/>
                        </a:rPr>
                        <a:t>on</a:t>
                      </a:r>
                      <a:r>
                        <a:rPr sz="1200" spc="-45" dirty="0">
                          <a:latin typeface="Verdana"/>
                          <a:cs typeface="Verdana"/>
                        </a:rPr>
                        <a:t> </a:t>
                      </a:r>
                      <a:r>
                        <a:rPr sz="1200" dirty="0">
                          <a:latin typeface="Verdana"/>
                          <a:cs typeface="Verdana"/>
                        </a:rPr>
                        <a:t>the</a:t>
                      </a:r>
                      <a:r>
                        <a:rPr sz="1200" spc="-40" dirty="0">
                          <a:latin typeface="Verdana"/>
                          <a:cs typeface="Verdana"/>
                        </a:rPr>
                        <a:t> </a:t>
                      </a:r>
                      <a:r>
                        <a:rPr sz="1200" spc="-10" dirty="0">
                          <a:latin typeface="Verdana"/>
                          <a:cs typeface="Verdana"/>
                        </a:rPr>
                        <a:t>website</a:t>
                      </a:r>
                      <a:endParaRPr sz="1200">
                        <a:latin typeface="Verdana"/>
                        <a:cs typeface="Verdana"/>
                      </a:endParaRPr>
                    </a:p>
                  </a:txBody>
                  <a:tcPr marL="0" marR="0" marT="60960" marB="0">
                    <a:lnL w="9525">
                      <a:solidFill>
                        <a:srgbClr val="CCCCCC"/>
                      </a:solidFill>
                      <a:prstDash val="solid"/>
                    </a:lnL>
                    <a:lnR w="9525">
                      <a:solidFill>
                        <a:srgbClr val="000000"/>
                      </a:solidFill>
                      <a:prstDash val="solid"/>
                    </a:lnR>
                    <a:lnT w="9525">
                      <a:solidFill>
                        <a:srgbClr val="CCCCCC"/>
                      </a:solidFill>
                      <a:prstDash val="solid"/>
                    </a:lnT>
                    <a:lnB w="9525">
                      <a:solidFill>
                        <a:srgbClr val="000000"/>
                      </a:solidFill>
                      <a:prstDash val="solid"/>
                    </a:lnB>
                  </a:tcPr>
                </a:tc>
                <a:extLst>
                  <a:ext uri="{0D108BD9-81ED-4DB2-BD59-A6C34878D82A}">
                    <a16:rowId xmlns:a16="http://schemas.microsoft.com/office/drawing/2014/main" val="10005"/>
                  </a:ext>
                </a:extLst>
              </a:tr>
            </a:tbl>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12700" rIns="0" bIns="0" rtlCol="0">
            <a:spAutoFit/>
          </a:bodyPr>
          <a:lstStyle/>
          <a:p>
            <a:pPr marL="2060575">
              <a:lnSpc>
                <a:spcPct val="100000"/>
              </a:lnSpc>
              <a:spcBef>
                <a:spcPts val="100"/>
              </a:spcBef>
            </a:pPr>
            <a:r>
              <a:rPr dirty="0"/>
              <a:t>SEO</a:t>
            </a:r>
            <a:r>
              <a:rPr spc="-35" dirty="0"/>
              <a:t> </a:t>
            </a:r>
            <a:r>
              <a:rPr dirty="0"/>
              <a:t>Parameters</a:t>
            </a:r>
            <a:r>
              <a:rPr spc="-30" dirty="0"/>
              <a:t> </a:t>
            </a:r>
            <a:r>
              <a:rPr spc="-10" dirty="0"/>
              <a:t>Checklists</a:t>
            </a:r>
          </a:p>
        </p:txBody>
      </p:sp>
      <p:sp>
        <p:nvSpPr>
          <p:cNvPr id="3" name="object 3"/>
          <p:cNvSpPr/>
          <p:nvPr/>
        </p:nvSpPr>
        <p:spPr>
          <a:xfrm>
            <a:off x="260350" y="762000"/>
            <a:ext cx="8623300" cy="46355"/>
          </a:xfrm>
          <a:custGeom>
            <a:avLst/>
            <a:gdLst/>
            <a:ahLst/>
            <a:cxnLst/>
            <a:rect l="l" t="t" r="r" b="b"/>
            <a:pathLst>
              <a:path w="8623300" h="46354">
                <a:moveTo>
                  <a:pt x="8623199" y="45899"/>
                </a:moveTo>
                <a:lnTo>
                  <a:pt x="0" y="45899"/>
                </a:lnTo>
                <a:lnTo>
                  <a:pt x="0" y="0"/>
                </a:lnTo>
                <a:lnTo>
                  <a:pt x="8623199" y="0"/>
                </a:lnTo>
                <a:lnTo>
                  <a:pt x="8623199" y="45899"/>
                </a:lnTo>
                <a:close/>
              </a:path>
            </a:pathLst>
          </a:custGeom>
          <a:solidFill>
            <a:srgbClr val="7030A0"/>
          </a:solidFill>
        </p:spPr>
        <p:txBody>
          <a:bodyPr wrap="square" lIns="0" tIns="0" rIns="0" bIns="0" rtlCol="0"/>
          <a:lstStyle/>
          <a:p>
            <a:endParaRPr/>
          </a:p>
        </p:txBody>
      </p:sp>
      <p:sp>
        <p:nvSpPr>
          <p:cNvPr id="4" name="object 4"/>
          <p:cNvSpPr/>
          <p:nvPr/>
        </p:nvSpPr>
        <p:spPr>
          <a:xfrm>
            <a:off x="1383962" y="944271"/>
            <a:ext cx="3074670" cy="1845310"/>
          </a:xfrm>
          <a:custGeom>
            <a:avLst/>
            <a:gdLst/>
            <a:ahLst/>
            <a:cxnLst/>
            <a:rect l="l" t="t" r="r" b="b"/>
            <a:pathLst>
              <a:path w="3074670" h="1845310">
                <a:moveTo>
                  <a:pt x="0" y="307456"/>
                </a:moveTo>
                <a:lnTo>
                  <a:pt x="3333" y="262022"/>
                </a:lnTo>
                <a:lnTo>
                  <a:pt x="13017" y="218658"/>
                </a:lnTo>
                <a:lnTo>
                  <a:pt x="28575" y="177840"/>
                </a:lnTo>
                <a:lnTo>
                  <a:pt x="49533" y="140043"/>
                </a:lnTo>
                <a:lnTo>
                  <a:pt x="75413" y="105742"/>
                </a:lnTo>
                <a:lnTo>
                  <a:pt x="105742" y="75413"/>
                </a:lnTo>
                <a:lnTo>
                  <a:pt x="140043" y="49533"/>
                </a:lnTo>
                <a:lnTo>
                  <a:pt x="177840" y="28575"/>
                </a:lnTo>
                <a:lnTo>
                  <a:pt x="218658" y="13017"/>
                </a:lnTo>
                <a:lnTo>
                  <a:pt x="262022" y="3333"/>
                </a:lnTo>
                <a:lnTo>
                  <a:pt x="307456" y="0"/>
                </a:lnTo>
                <a:lnTo>
                  <a:pt x="2766943" y="0"/>
                </a:lnTo>
                <a:lnTo>
                  <a:pt x="2815330" y="3830"/>
                </a:lnTo>
                <a:lnTo>
                  <a:pt x="2862090" y="15092"/>
                </a:lnTo>
                <a:lnTo>
                  <a:pt x="2906397" y="33444"/>
                </a:lnTo>
                <a:lnTo>
                  <a:pt x="2947424" y="58545"/>
                </a:lnTo>
                <a:lnTo>
                  <a:pt x="2984347" y="90051"/>
                </a:lnTo>
                <a:lnTo>
                  <a:pt x="3015854" y="126974"/>
                </a:lnTo>
                <a:lnTo>
                  <a:pt x="3040955" y="168002"/>
                </a:lnTo>
                <a:lnTo>
                  <a:pt x="3059307" y="212309"/>
                </a:lnTo>
                <a:lnTo>
                  <a:pt x="3070569" y="259069"/>
                </a:lnTo>
                <a:lnTo>
                  <a:pt x="3074399" y="307456"/>
                </a:lnTo>
                <a:lnTo>
                  <a:pt x="3074399" y="1537243"/>
                </a:lnTo>
                <a:lnTo>
                  <a:pt x="3071066" y="1582677"/>
                </a:lnTo>
                <a:lnTo>
                  <a:pt x="3061382" y="1626041"/>
                </a:lnTo>
                <a:lnTo>
                  <a:pt x="3045824" y="1666859"/>
                </a:lnTo>
                <a:lnTo>
                  <a:pt x="3024866" y="1704656"/>
                </a:lnTo>
                <a:lnTo>
                  <a:pt x="2998986" y="1738957"/>
                </a:lnTo>
                <a:lnTo>
                  <a:pt x="2968657" y="1769286"/>
                </a:lnTo>
                <a:lnTo>
                  <a:pt x="2934357" y="1795166"/>
                </a:lnTo>
                <a:lnTo>
                  <a:pt x="2896559" y="1816124"/>
                </a:lnTo>
                <a:lnTo>
                  <a:pt x="2855741" y="1831682"/>
                </a:lnTo>
                <a:lnTo>
                  <a:pt x="2812377" y="1841366"/>
                </a:lnTo>
                <a:lnTo>
                  <a:pt x="2766943" y="1844699"/>
                </a:lnTo>
                <a:lnTo>
                  <a:pt x="307456" y="1844699"/>
                </a:lnTo>
                <a:lnTo>
                  <a:pt x="262022" y="1841366"/>
                </a:lnTo>
                <a:lnTo>
                  <a:pt x="218658" y="1831682"/>
                </a:lnTo>
                <a:lnTo>
                  <a:pt x="177840" y="1816124"/>
                </a:lnTo>
                <a:lnTo>
                  <a:pt x="140043" y="1795166"/>
                </a:lnTo>
                <a:lnTo>
                  <a:pt x="105742" y="1769286"/>
                </a:lnTo>
                <a:lnTo>
                  <a:pt x="75413" y="1738957"/>
                </a:lnTo>
                <a:lnTo>
                  <a:pt x="49533" y="1704656"/>
                </a:lnTo>
                <a:lnTo>
                  <a:pt x="28575" y="1666859"/>
                </a:lnTo>
                <a:lnTo>
                  <a:pt x="13017" y="1626041"/>
                </a:lnTo>
                <a:lnTo>
                  <a:pt x="3333" y="1582677"/>
                </a:lnTo>
                <a:lnTo>
                  <a:pt x="0" y="1537243"/>
                </a:lnTo>
                <a:lnTo>
                  <a:pt x="0" y="307456"/>
                </a:lnTo>
                <a:close/>
              </a:path>
            </a:pathLst>
          </a:custGeom>
          <a:ln w="25399">
            <a:solidFill>
              <a:srgbClr val="0070C0"/>
            </a:solidFill>
          </a:ln>
        </p:spPr>
        <p:txBody>
          <a:bodyPr wrap="square" lIns="0" tIns="0" rIns="0" bIns="0" rtlCol="0"/>
          <a:lstStyle/>
          <a:p>
            <a:endParaRPr/>
          </a:p>
        </p:txBody>
      </p:sp>
      <p:sp>
        <p:nvSpPr>
          <p:cNvPr id="5" name="object 5"/>
          <p:cNvSpPr txBox="1"/>
          <p:nvPr/>
        </p:nvSpPr>
        <p:spPr>
          <a:xfrm>
            <a:off x="1740527" y="1606498"/>
            <a:ext cx="2362835" cy="238760"/>
          </a:xfrm>
          <a:prstGeom prst="rect">
            <a:avLst/>
          </a:prstGeom>
        </p:spPr>
        <p:txBody>
          <a:bodyPr vert="horz" wrap="square" lIns="0" tIns="12700" rIns="0" bIns="0" rtlCol="0">
            <a:spAutoFit/>
          </a:bodyPr>
          <a:lstStyle/>
          <a:p>
            <a:pPr marL="12700">
              <a:lnSpc>
                <a:spcPct val="100000"/>
              </a:lnSpc>
              <a:spcBef>
                <a:spcPts val="100"/>
              </a:spcBef>
            </a:pPr>
            <a:r>
              <a:rPr sz="1400" spc="-10" dirty="0">
                <a:latin typeface="Verdana"/>
                <a:cs typeface="Verdana"/>
              </a:rPr>
              <a:t>Indexability</a:t>
            </a:r>
            <a:r>
              <a:rPr sz="1400" spc="-15" dirty="0">
                <a:latin typeface="Verdana"/>
                <a:cs typeface="Verdana"/>
              </a:rPr>
              <a:t> </a:t>
            </a:r>
            <a:r>
              <a:rPr sz="1400" dirty="0">
                <a:latin typeface="Verdana"/>
                <a:cs typeface="Verdana"/>
              </a:rPr>
              <a:t>&amp;</a:t>
            </a:r>
            <a:r>
              <a:rPr sz="1400" spc="-10" dirty="0">
                <a:latin typeface="Verdana"/>
                <a:cs typeface="Verdana"/>
              </a:rPr>
              <a:t> Crawlability</a:t>
            </a:r>
            <a:endParaRPr sz="1400">
              <a:latin typeface="Verdana"/>
              <a:cs typeface="Verdana"/>
            </a:endParaRPr>
          </a:p>
        </p:txBody>
      </p:sp>
      <p:sp>
        <p:nvSpPr>
          <p:cNvPr id="6" name="object 6"/>
          <p:cNvSpPr/>
          <p:nvPr/>
        </p:nvSpPr>
        <p:spPr>
          <a:xfrm>
            <a:off x="4765776" y="944271"/>
            <a:ext cx="3074670" cy="1845310"/>
          </a:xfrm>
          <a:custGeom>
            <a:avLst/>
            <a:gdLst/>
            <a:ahLst/>
            <a:cxnLst/>
            <a:rect l="l" t="t" r="r" b="b"/>
            <a:pathLst>
              <a:path w="3074670" h="1845310">
                <a:moveTo>
                  <a:pt x="0" y="307456"/>
                </a:moveTo>
                <a:lnTo>
                  <a:pt x="3333" y="262022"/>
                </a:lnTo>
                <a:lnTo>
                  <a:pt x="13017" y="218658"/>
                </a:lnTo>
                <a:lnTo>
                  <a:pt x="28575" y="177840"/>
                </a:lnTo>
                <a:lnTo>
                  <a:pt x="49533" y="140043"/>
                </a:lnTo>
                <a:lnTo>
                  <a:pt x="75413" y="105742"/>
                </a:lnTo>
                <a:lnTo>
                  <a:pt x="105742" y="75413"/>
                </a:lnTo>
                <a:lnTo>
                  <a:pt x="140043" y="49533"/>
                </a:lnTo>
                <a:lnTo>
                  <a:pt x="177840" y="28575"/>
                </a:lnTo>
                <a:lnTo>
                  <a:pt x="218658" y="13017"/>
                </a:lnTo>
                <a:lnTo>
                  <a:pt x="262022" y="3333"/>
                </a:lnTo>
                <a:lnTo>
                  <a:pt x="307456" y="0"/>
                </a:lnTo>
                <a:lnTo>
                  <a:pt x="2766943" y="0"/>
                </a:lnTo>
                <a:lnTo>
                  <a:pt x="2815330" y="3830"/>
                </a:lnTo>
                <a:lnTo>
                  <a:pt x="2862090" y="15092"/>
                </a:lnTo>
                <a:lnTo>
                  <a:pt x="2906397" y="33444"/>
                </a:lnTo>
                <a:lnTo>
                  <a:pt x="2947424" y="58545"/>
                </a:lnTo>
                <a:lnTo>
                  <a:pt x="2984347" y="90051"/>
                </a:lnTo>
                <a:lnTo>
                  <a:pt x="3015854" y="126974"/>
                </a:lnTo>
                <a:lnTo>
                  <a:pt x="3040955" y="168002"/>
                </a:lnTo>
                <a:lnTo>
                  <a:pt x="3059307" y="212309"/>
                </a:lnTo>
                <a:lnTo>
                  <a:pt x="3070570" y="259069"/>
                </a:lnTo>
                <a:lnTo>
                  <a:pt x="3074400" y="307456"/>
                </a:lnTo>
                <a:lnTo>
                  <a:pt x="3074400" y="1537243"/>
                </a:lnTo>
                <a:lnTo>
                  <a:pt x="3071066" y="1582677"/>
                </a:lnTo>
                <a:lnTo>
                  <a:pt x="3061383" y="1626041"/>
                </a:lnTo>
                <a:lnTo>
                  <a:pt x="3045824" y="1666859"/>
                </a:lnTo>
                <a:lnTo>
                  <a:pt x="3024867" y="1704656"/>
                </a:lnTo>
                <a:lnTo>
                  <a:pt x="2998986" y="1738957"/>
                </a:lnTo>
                <a:lnTo>
                  <a:pt x="2968657" y="1769286"/>
                </a:lnTo>
                <a:lnTo>
                  <a:pt x="2934357" y="1795166"/>
                </a:lnTo>
                <a:lnTo>
                  <a:pt x="2896559" y="1816124"/>
                </a:lnTo>
                <a:lnTo>
                  <a:pt x="2855741" y="1831682"/>
                </a:lnTo>
                <a:lnTo>
                  <a:pt x="2812377" y="1841366"/>
                </a:lnTo>
                <a:lnTo>
                  <a:pt x="2766943" y="1844699"/>
                </a:lnTo>
                <a:lnTo>
                  <a:pt x="307456" y="1844699"/>
                </a:lnTo>
                <a:lnTo>
                  <a:pt x="262022" y="1841366"/>
                </a:lnTo>
                <a:lnTo>
                  <a:pt x="218658" y="1831682"/>
                </a:lnTo>
                <a:lnTo>
                  <a:pt x="177840" y="1816124"/>
                </a:lnTo>
                <a:lnTo>
                  <a:pt x="140043" y="1795166"/>
                </a:lnTo>
                <a:lnTo>
                  <a:pt x="105742" y="1769286"/>
                </a:lnTo>
                <a:lnTo>
                  <a:pt x="75413" y="1738957"/>
                </a:lnTo>
                <a:lnTo>
                  <a:pt x="49533" y="1704656"/>
                </a:lnTo>
                <a:lnTo>
                  <a:pt x="28575" y="1666859"/>
                </a:lnTo>
                <a:lnTo>
                  <a:pt x="13017" y="1626041"/>
                </a:lnTo>
                <a:lnTo>
                  <a:pt x="3333" y="1582677"/>
                </a:lnTo>
                <a:lnTo>
                  <a:pt x="0" y="1537243"/>
                </a:lnTo>
                <a:lnTo>
                  <a:pt x="0" y="307456"/>
                </a:lnTo>
                <a:close/>
              </a:path>
            </a:pathLst>
          </a:custGeom>
          <a:ln w="25399">
            <a:solidFill>
              <a:srgbClr val="0070C0"/>
            </a:solidFill>
          </a:ln>
        </p:spPr>
        <p:txBody>
          <a:bodyPr wrap="square" lIns="0" tIns="0" rIns="0" bIns="0" rtlCol="0"/>
          <a:lstStyle/>
          <a:p>
            <a:endParaRPr/>
          </a:p>
        </p:txBody>
      </p:sp>
      <p:sp>
        <p:nvSpPr>
          <p:cNvPr id="7" name="object 7"/>
          <p:cNvSpPr txBox="1"/>
          <p:nvPr/>
        </p:nvSpPr>
        <p:spPr>
          <a:xfrm>
            <a:off x="5171713" y="1606498"/>
            <a:ext cx="2261235" cy="238760"/>
          </a:xfrm>
          <a:prstGeom prst="rect">
            <a:avLst/>
          </a:prstGeom>
        </p:spPr>
        <p:txBody>
          <a:bodyPr vert="horz" wrap="square" lIns="0" tIns="12700" rIns="0" bIns="0" rtlCol="0">
            <a:spAutoFit/>
          </a:bodyPr>
          <a:lstStyle/>
          <a:p>
            <a:pPr marL="12700">
              <a:lnSpc>
                <a:spcPct val="100000"/>
              </a:lnSpc>
              <a:spcBef>
                <a:spcPts val="100"/>
              </a:spcBef>
            </a:pPr>
            <a:r>
              <a:rPr sz="1400" dirty="0">
                <a:latin typeface="Verdana"/>
                <a:cs typeface="Verdana"/>
              </a:rPr>
              <a:t>Search</a:t>
            </a:r>
            <a:r>
              <a:rPr sz="1400" spc="-80" dirty="0">
                <a:latin typeface="Verdana"/>
                <a:cs typeface="Verdana"/>
              </a:rPr>
              <a:t> </a:t>
            </a:r>
            <a:r>
              <a:rPr sz="1400" dirty="0">
                <a:latin typeface="Verdana"/>
                <a:cs typeface="Verdana"/>
              </a:rPr>
              <a:t>Engine</a:t>
            </a:r>
            <a:r>
              <a:rPr sz="1400" spc="-80" dirty="0">
                <a:latin typeface="Verdana"/>
                <a:cs typeface="Verdana"/>
              </a:rPr>
              <a:t> </a:t>
            </a:r>
            <a:r>
              <a:rPr sz="1400" spc="-10" dirty="0">
                <a:latin typeface="Verdana"/>
                <a:cs typeface="Verdana"/>
              </a:rPr>
              <a:t>Readiness</a:t>
            </a:r>
            <a:endParaRPr sz="1400">
              <a:latin typeface="Verdana"/>
              <a:cs typeface="Verdana"/>
            </a:endParaRPr>
          </a:p>
        </p:txBody>
      </p:sp>
      <p:sp>
        <p:nvSpPr>
          <p:cNvPr id="8" name="object 8"/>
          <p:cNvSpPr/>
          <p:nvPr/>
        </p:nvSpPr>
        <p:spPr>
          <a:xfrm>
            <a:off x="3074870" y="3096335"/>
            <a:ext cx="3074670" cy="1845310"/>
          </a:xfrm>
          <a:custGeom>
            <a:avLst/>
            <a:gdLst/>
            <a:ahLst/>
            <a:cxnLst/>
            <a:rect l="l" t="t" r="r" b="b"/>
            <a:pathLst>
              <a:path w="3074670" h="1845310">
                <a:moveTo>
                  <a:pt x="0" y="307455"/>
                </a:moveTo>
                <a:lnTo>
                  <a:pt x="3333" y="262022"/>
                </a:lnTo>
                <a:lnTo>
                  <a:pt x="13017" y="218658"/>
                </a:lnTo>
                <a:lnTo>
                  <a:pt x="28575" y="177840"/>
                </a:lnTo>
                <a:lnTo>
                  <a:pt x="49533" y="140043"/>
                </a:lnTo>
                <a:lnTo>
                  <a:pt x="75413" y="105742"/>
                </a:lnTo>
                <a:lnTo>
                  <a:pt x="105742" y="75413"/>
                </a:lnTo>
                <a:lnTo>
                  <a:pt x="140043" y="49533"/>
                </a:lnTo>
                <a:lnTo>
                  <a:pt x="177840" y="28575"/>
                </a:lnTo>
                <a:lnTo>
                  <a:pt x="218658" y="13017"/>
                </a:lnTo>
                <a:lnTo>
                  <a:pt x="262022" y="3333"/>
                </a:lnTo>
                <a:lnTo>
                  <a:pt x="307456" y="0"/>
                </a:lnTo>
                <a:lnTo>
                  <a:pt x="2766943" y="0"/>
                </a:lnTo>
                <a:lnTo>
                  <a:pt x="2815330" y="3830"/>
                </a:lnTo>
                <a:lnTo>
                  <a:pt x="2862090" y="15092"/>
                </a:lnTo>
                <a:lnTo>
                  <a:pt x="2906397" y="33444"/>
                </a:lnTo>
                <a:lnTo>
                  <a:pt x="2947425" y="58545"/>
                </a:lnTo>
                <a:lnTo>
                  <a:pt x="2984348" y="90051"/>
                </a:lnTo>
                <a:lnTo>
                  <a:pt x="3015854" y="126975"/>
                </a:lnTo>
                <a:lnTo>
                  <a:pt x="3040955" y="168002"/>
                </a:lnTo>
                <a:lnTo>
                  <a:pt x="3059307" y="212309"/>
                </a:lnTo>
                <a:lnTo>
                  <a:pt x="3070569" y="259069"/>
                </a:lnTo>
                <a:lnTo>
                  <a:pt x="3074399" y="307455"/>
                </a:lnTo>
                <a:lnTo>
                  <a:pt x="3074399" y="1537243"/>
                </a:lnTo>
                <a:lnTo>
                  <a:pt x="3071066" y="1582677"/>
                </a:lnTo>
                <a:lnTo>
                  <a:pt x="3061382" y="1626041"/>
                </a:lnTo>
                <a:lnTo>
                  <a:pt x="3045824" y="1666859"/>
                </a:lnTo>
                <a:lnTo>
                  <a:pt x="3024866" y="1704656"/>
                </a:lnTo>
                <a:lnTo>
                  <a:pt x="2998986" y="1738957"/>
                </a:lnTo>
                <a:lnTo>
                  <a:pt x="2968657" y="1769286"/>
                </a:lnTo>
                <a:lnTo>
                  <a:pt x="2934356" y="1795166"/>
                </a:lnTo>
                <a:lnTo>
                  <a:pt x="2896559" y="1816124"/>
                </a:lnTo>
                <a:lnTo>
                  <a:pt x="2855741" y="1831682"/>
                </a:lnTo>
                <a:lnTo>
                  <a:pt x="2812377" y="1841366"/>
                </a:lnTo>
                <a:lnTo>
                  <a:pt x="2766943" y="1844699"/>
                </a:lnTo>
                <a:lnTo>
                  <a:pt x="307456" y="1844699"/>
                </a:lnTo>
                <a:lnTo>
                  <a:pt x="262022" y="1841366"/>
                </a:lnTo>
                <a:lnTo>
                  <a:pt x="218658" y="1831682"/>
                </a:lnTo>
                <a:lnTo>
                  <a:pt x="177840" y="1816124"/>
                </a:lnTo>
                <a:lnTo>
                  <a:pt x="140043" y="1795166"/>
                </a:lnTo>
                <a:lnTo>
                  <a:pt x="105742" y="1769286"/>
                </a:lnTo>
                <a:lnTo>
                  <a:pt x="75413" y="1738957"/>
                </a:lnTo>
                <a:lnTo>
                  <a:pt x="49533" y="1704656"/>
                </a:lnTo>
                <a:lnTo>
                  <a:pt x="28575" y="1666859"/>
                </a:lnTo>
                <a:lnTo>
                  <a:pt x="13017" y="1626041"/>
                </a:lnTo>
                <a:lnTo>
                  <a:pt x="3333" y="1582677"/>
                </a:lnTo>
                <a:lnTo>
                  <a:pt x="0" y="1537243"/>
                </a:lnTo>
                <a:lnTo>
                  <a:pt x="0" y="307455"/>
                </a:lnTo>
                <a:close/>
              </a:path>
            </a:pathLst>
          </a:custGeom>
          <a:ln w="25399">
            <a:solidFill>
              <a:srgbClr val="0070C0"/>
            </a:solidFill>
          </a:ln>
        </p:spPr>
        <p:txBody>
          <a:bodyPr wrap="square" lIns="0" tIns="0" rIns="0" bIns="0" rtlCol="0"/>
          <a:lstStyle/>
          <a:p>
            <a:endParaRPr/>
          </a:p>
        </p:txBody>
      </p:sp>
      <p:sp>
        <p:nvSpPr>
          <p:cNvPr id="9" name="object 9"/>
          <p:cNvSpPr txBox="1"/>
          <p:nvPr/>
        </p:nvSpPr>
        <p:spPr>
          <a:xfrm>
            <a:off x="4108181" y="3885689"/>
            <a:ext cx="1009015" cy="238760"/>
          </a:xfrm>
          <a:prstGeom prst="rect">
            <a:avLst/>
          </a:prstGeom>
        </p:spPr>
        <p:txBody>
          <a:bodyPr vert="horz" wrap="square" lIns="0" tIns="12700" rIns="0" bIns="0" rtlCol="0">
            <a:spAutoFit/>
          </a:bodyPr>
          <a:lstStyle/>
          <a:p>
            <a:pPr marL="12700">
              <a:lnSpc>
                <a:spcPct val="100000"/>
              </a:lnSpc>
              <a:spcBef>
                <a:spcPts val="100"/>
              </a:spcBef>
            </a:pPr>
            <a:r>
              <a:rPr sz="1400" spc="-10" dirty="0">
                <a:latin typeface="Verdana"/>
                <a:cs typeface="Verdana"/>
              </a:rPr>
              <a:t>Rankability</a:t>
            </a:r>
            <a:endParaRPr sz="1400">
              <a:latin typeface="Verdana"/>
              <a:cs typeface="Verdana"/>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874665" y="1797802"/>
            <a:ext cx="5367020" cy="452120"/>
          </a:xfrm>
          <a:prstGeom prst="rect">
            <a:avLst/>
          </a:prstGeom>
        </p:spPr>
        <p:txBody>
          <a:bodyPr vert="horz" wrap="square" lIns="0" tIns="12700" rIns="0" bIns="0" rtlCol="0">
            <a:spAutoFit/>
          </a:bodyPr>
          <a:lstStyle/>
          <a:p>
            <a:pPr marL="12700">
              <a:lnSpc>
                <a:spcPct val="100000"/>
              </a:lnSpc>
              <a:spcBef>
                <a:spcPts val="100"/>
              </a:spcBef>
            </a:pPr>
            <a:r>
              <a:rPr sz="2800" spc="-10" dirty="0"/>
              <a:t>Indexability</a:t>
            </a:r>
            <a:r>
              <a:rPr sz="2800" spc="-70" dirty="0"/>
              <a:t> </a:t>
            </a:r>
            <a:r>
              <a:rPr sz="2800" dirty="0"/>
              <a:t>&amp;</a:t>
            </a:r>
            <a:r>
              <a:rPr sz="2800" spc="-70" dirty="0"/>
              <a:t> </a:t>
            </a:r>
            <a:r>
              <a:rPr sz="2800" spc="-10" dirty="0"/>
              <a:t>Crawlability</a:t>
            </a:r>
            <a:endParaRPr sz="2800"/>
          </a:p>
        </p:txBody>
      </p:sp>
      <p:pic>
        <p:nvPicPr>
          <p:cNvPr id="4" name="Picture 3">
            <a:extLst>
              <a:ext uri="{FF2B5EF4-FFF2-40B4-BE49-F238E27FC236}">
                <a16:creationId xmlns:a16="http://schemas.microsoft.com/office/drawing/2014/main" id="{CD0E8AAE-1082-4FD8-83C0-4740C62F2B5A}"/>
              </a:ext>
            </a:extLst>
          </p:cNvPr>
          <p:cNvPicPr>
            <a:picLocks noChangeAspect="1"/>
          </p:cNvPicPr>
          <p:nvPr/>
        </p:nvPicPr>
        <p:blipFill>
          <a:blip r:embed="rId2"/>
          <a:stretch>
            <a:fillRect/>
          </a:stretch>
        </p:blipFill>
        <p:spPr>
          <a:xfrm>
            <a:off x="7049801" y="-19050"/>
            <a:ext cx="2115315" cy="490855"/>
          </a:xfrm>
          <a:prstGeom prst="rect">
            <a:avLst/>
          </a:prstGeom>
          <a:solidFill>
            <a:schemeClr val="tx1"/>
          </a:solidFill>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12700" rIns="0" bIns="0" rtlCol="0">
            <a:spAutoFit/>
          </a:bodyPr>
          <a:lstStyle/>
          <a:p>
            <a:pPr marL="3472815">
              <a:lnSpc>
                <a:spcPct val="100000"/>
              </a:lnSpc>
              <a:spcBef>
                <a:spcPts val="100"/>
              </a:spcBef>
            </a:pPr>
            <a:r>
              <a:rPr spc="-10" dirty="0"/>
              <a:t>Robots.txt</a:t>
            </a:r>
          </a:p>
        </p:txBody>
      </p:sp>
      <p:sp>
        <p:nvSpPr>
          <p:cNvPr id="3" name="object 3"/>
          <p:cNvSpPr/>
          <p:nvPr/>
        </p:nvSpPr>
        <p:spPr>
          <a:xfrm>
            <a:off x="260350" y="762000"/>
            <a:ext cx="8623300" cy="46355"/>
          </a:xfrm>
          <a:custGeom>
            <a:avLst/>
            <a:gdLst/>
            <a:ahLst/>
            <a:cxnLst/>
            <a:rect l="l" t="t" r="r" b="b"/>
            <a:pathLst>
              <a:path w="8623300" h="46354">
                <a:moveTo>
                  <a:pt x="8623199" y="45899"/>
                </a:moveTo>
                <a:lnTo>
                  <a:pt x="0" y="45899"/>
                </a:lnTo>
                <a:lnTo>
                  <a:pt x="0" y="0"/>
                </a:lnTo>
                <a:lnTo>
                  <a:pt x="8623199" y="0"/>
                </a:lnTo>
                <a:lnTo>
                  <a:pt x="8623199" y="45899"/>
                </a:lnTo>
                <a:close/>
              </a:path>
            </a:pathLst>
          </a:custGeom>
          <a:solidFill>
            <a:srgbClr val="7030A0"/>
          </a:solidFill>
        </p:spPr>
        <p:txBody>
          <a:bodyPr wrap="square" lIns="0" tIns="0" rIns="0" bIns="0" rtlCol="0"/>
          <a:lstStyle/>
          <a:p>
            <a:endParaRPr/>
          </a:p>
        </p:txBody>
      </p:sp>
      <p:sp>
        <p:nvSpPr>
          <p:cNvPr id="4" name="object 4"/>
          <p:cNvSpPr txBox="1"/>
          <p:nvPr/>
        </p:nvSpPr>
        <p:spPr>
          <a:xfrm>
            <a:off x="197251" y="1504950"/>
            <a:ext cx="3942079" cy="2616741"/>
          </a:xfrm>
          <a:prstGeom prst="rect">
            <a:avLst/>
          </a:prstGeom>
        </p:spPr>
        <p:txBody>
          <a:bodyPr vert="horz" wrap="square" lIns="0" tIns="61594" rIns="0" bIns="0" rtlCol="0">
            <a:spAutoFit/>
          </a:bodyPr>
          <a:lstStyle/>
          <a:p>
            <a:pPr marL="12700" marR="73660">
              <a:lnSpc>
                <a:spcPts val="1590"/>
              </a:lnSpc>
              <a:spcBef>
                <a:spcPts val="484"/>
              </a:spcBef>
            </a:pPr>
            <a:r>
              <a:rPr sz="1600" dirty="0">
                <a:latin typeface="Verdana"/>
                <a:cs typeface="Verdana"/>
              </a:rPr>
              <a:t>Robots.txt</a:t>
            </a:r>
            <a:r>
              <a:rPr sz="1600" spc="-50" dirty="0">
                <a:latin typeface="Verdana"/>
                <a:cs typeface="Verdana"/>
              </a:rPr>
              <a:t> </a:t>
            </a:r>
            <a:r>
              <a:rPr sz="1600" dirty="0">
                <a:latin typeface="Verdana"/>
                <a:cs typeface="Verdana"/>
              </a:rPr>
              <a:t>instructs</a:t>
            </a:r>
            <a:r>
              <a:rPr sz="1600" spc="-50" dirty="0">
                <a:latin typeface="Verdana"/>
                <a:cs typeface="Verdana"/>
              </a:rPr>
              <a:t> </a:t>
            </a:r>
            <a:r>
              <a:rPr sz="1600" dirty="0">
                <a:latin typeface="Verdana"/>
                <a:cs typeface="Verdana"/>
              </a:rPr>
              <a:t>search</a:t>
            </a:r>
            <a:r>
              <a:rPr sz="1600" spc="-50" dirty="0">
                <a:latin typeface="Verdana"/>
                <a:cs typeface="Verdana"/>
              </a:rPr>
              <a:t> </a:t>
            </a:r>
            <a:r>
              <a:rPr sz="1600" spc="-10" dirty="0">
                <a:latin typeface="Verdana"/>
                <a:cs typeface="Verdana"/>
              </a:rPr>
              <a:t>engines </a:t>
            </a:r>
            <a:r>
              <a:rPr sz="1600" dirty="0">
                <a:latin typeface="Verdana"/>
                <a:cs typeface="Verdana"/>
              </a:rPr>
              <a:t>about</a:t>
            </a:r>
            <a:r>
              <a:rPr sz="1600" spc="-25" dirty="0">
                <a:latin typeface="Verdana"/>
                <a:cs typeface="Verdana"/>
              </a:rPr>
              <a:t> </a:t>
            </a:r>
            <a:r>
              <a:rPr sz="1600" dirty="0">
                <a:latin typeface="Verdana"/>
                <a:cs typeface="Verdana"/>
              </a:rPr>
              <a:t>pages,</a:t>
            </a:r>
            <a:r>
              <a:rPr sz="1600" spc="-25" dirty="0">
                <a:latin typeface="Verdana"/>
                <a:cs typeface="Verdana"/>
              </a:rPr>
              <a:t> </a:t>
            </a:r>
            <a:r>
              <a:rPr sz="1600" dirty="0">
                <a:latin typeface="Verdana"/>
                <a:cs typeface="Verdana"/>
              </a:rPr>
              <a:t>files</a:t>
            </a:r>
            <a:r>
              <a:rPr sz="1600" spc="-25" dirty="0">
                <a:latin typeface="Verdana"/>
                <a:cs typeface="Verdana"/>
              </a:rPr>
              <a:t> </a:t>
            </a:r>
            <a:r>
              <a:rPr sz="1600" dirty="0">
                <a:latin typeface="Verdana"/>
                <a:cs typeface="Verdana"/>
              </a:rPr>
              <a:t>or</a:t>
            </a:r>
            <a:r>
              <a:rPr sz="1600" spc="-25" dirty="0">
                <a:latin typeface="Verdana"/>
                <a:cs typeface="Verdana"/>
              </a:rPr>
              <a:t> </a:t>
            </a:r>
            <a:r>
              <a:rPr sz="1600" dirty="0">
                <a:latin typeface="Verdana"/>
                <a:cs typeface="Verdana"/>
              </a:rPr>
              <a:t>directories</a:t>
            </a:r>
            <a:r>
              <a:rPr sz="1600" spc="-20" dirty="0">
                <a:latin typeface="Verdana"/>
                <a:cs typeface="Verdana"/>
              </a:rPr>
              <a:t> that </a:t>
            </a:r>
            <a:r>
              <a:rPr sz="1600" dirty="0">
                <a:latin typeface="Verdana"/>
                <a:cs typeface="Verdana"/>
              </a:rPr>
              <a:t>you</a:t>
            </a:r>
            <a:r>
              <a:rPr sz="1600" spc="-20" dirty="0">
                <a:latin typeface="Verdana"/>
                <a:cs typeface="Verdana"/>
              </a:rPr>
              <a:t> </a:t>
            </a:r>
            <a:r>
              <a:rPr sz="1600" dirty="0">
                <a:latin typeface="Verdana"/>
                <a:cs typeface="Verdana"/>
              </a:rPr>
              <a:t>don't</a:t>
            </a:r>
            <a:r>
              <a:rPr sz="1600" spc="-20" dirty="0">
                <a:latin typeface="Verdana"/>
                <a:cs typeface="Verdana"/>
              </a:rPr>
              <a:t> </a:t>
            </a:r>
            <a:r>
              <a:rPr sz="1600" dirty="0">
                <a:latin typeface="Verdana"/>
                <a:cs typeface="Verdana"/>
              </a:rPr>
              <a:t>wish</a:t>
            </a:r>
            <a:r>
              <a:rPr sz="1600" spc="-15" dirty="0">
                <a:latin typeface="Verdana"/>
                <a:cs typeface="Verdana"/>
              </a:rPr>
              <a:t> </a:t>
            </a:r>
            <a:r>
              <a:rPr sz="1600" dirty="0">
                <a:latin typeface="Verdana"/>
                <a:cs typeface="Verdana"/>
              </a:rPr>
              <a:t>to</a:t>
            </a:r>
            <a:r>
              <a:rPr sz="1600" spc="-20" dirty="0">
                <a:latin typeface="Verdana"/>
                <a:cs typeface="Verdana"/>
              </a:rPr>
              <a:t> </a:t>
            </a:r>
            <a:r>
              <a:rPr sz="1600" dirty="0">
                <a:latin typeface="Verdana"/>
                <a:cs typeface="Verdana"/>
              </a:rPr>
              <a:t>be</a:t>
            </a:r>
            <a:r>
              <a:rPr sz="1600" spc="-20" dirty="0">
                <a:latin typeface="Verdana"/>
                <a:cs typeface="Verdana"/>
              </a:rPr>
              <a:t> </a:t>
            </a:r>
            <a:r>
              <a:rPr sz="1600" dirty="0">
                <a:latin typeface="Verdana"/>
                <a:cs typeface="Verdana"/>
              </a:rPr>
              <a:t>indexed</a:t>
            </a:r>
            <a:r>
              <a:rPr sz="1600" spc="-15" dirty="0">
                <a:latin typeface="Verdana"/>
                <a:cs typeface="Verdana"/>
              </a:rPr>
              <a:t> </a:t>
            </a:r>
            <a:r>
              <a:rPr sz="1600" spc="-25" dirty="0">
                <a:latin typeface="Verdana"/>
                <a:cs typeface="Verdana"/>
              </a:rPr>
              <a:t>or </a:t>
            </a:r>
            <a:r>
              <a:rPr sz="1600" dirty="0">
                <a:latin typeface="Verdana"/>
                <a:cs typeface="Verdana"/>
              </a:rPr>
              <a:t>accessed</a:t>
            </a:r>
            <a:r>
              <a:rPr sz="1600" spc="-20" dirty="0">
                <a:latin typeface="Verdana"/>
                <a:cs typeface="Verdana"/>
              </a:rPr>
              <a:t> </a:t>
            </a:r>
            <a:r>
              <a:rPr sz="1600" dirty="0">
                <a:latin typeface="Verdana"/>
                <a:cs typeface="Verdana"/>
              </a:rPr>
              <a:t>by</a:t>
            </a:r>
            <a:r>
              <a:rPr sz="1600" spc="-15" dirty="0">
                <a:latin typeface="Verdana"/>
                <a:cs typeface="Verdana"/>
              </a:rPr>
              <a:t> </a:t>
            </a:r>
            <a:r>
              <a:rPr sz="1600" dirty="0">
                <a:latin typeface="Verdana"/>
                <a:cs typeface="Verdana"/>
              </a:rPr>
              <a:t>web</a:t>
            </a:r>
            <a:r>
              <a:rPr sz="1600" spc="-15" dirty="0">
                <a:latin typeface="Verdana"/>
                <a:cs typeface="Verdana"/>
              </a:rPr>
              <a:t> </a:t>
            </a:r>
            <a:r>
              <a:rPr sz="1600" spc="-10" dirty="0">
                <a:latin typeface="Verdana"/>
                <a:cs typeface="Verdana"/>
              </a:rPr>
              <a:t>users.</a:t>
            </a:r>
            <a:endParaRPr sz="1600" dirty="0">
              <a:latin typeface="Verdana"/>
              <a:cs typeface="Verdana"/>
            </a:endParaRPr>
          </a:p>
          <a:p>
            <a:pPr marL="12700" marR="5080">
              <a:lnSpc>
                <a:spcPts val="1590"/>
              </a:lnSpc>
              <a:spcBef>
                <a:spcPts val="1215"/>
              </a:spcBef>
            </a:pPr>
            <a:r>
              <a:rPr sz="1600" dirty="0">
                <a:latin typeface="Verdana"/>
                <a:cs typeface="Verdana"/>
              </a:rPr>
              <a:t>This</a:t>
            </a:r>
            <a:r>
              <a:rPr sz="1600" spc="-20" dirty="0">
                <a:latin typeface="Verdana"/>
                <a:cs typeface="Verdana"/>
              </a:rPr>
              <a:t> </a:t>
            </a:r>
            <a:r>
              <a:rPr sz="1600" dirty="0">
                <a:latin typeface="Verdana"/>
                <a:cs typeface="Verdana"/>
              </a:rPr>
              <a:t>ensures</a:t>
            </a:r>
            <a:r>
              <a:rPr sz="1600" spc="-15" dirty="0">
                <a:latin typeface="Verdana"/>
                <a:cs typeface="Verdana"/>
              </a:rPr>
              <a:t> </a:t>
            </a:r>
            <a:r>
              <a:rPr sz="1600" dirty="0">
                <a:latin typeface="Verdana"/>
                <a:cs typeface="Verdana"/>
              </a:rPr>
              <a:t>the</a:t>
            </a:r>
            <a:r>
              <a:rPr sz="1600" spc="-20" dirty="0">
                <a:latin typeface="Verdana"/>
                <a:cs typeface="Verdana"/>
              </a:rPr>
              <a:t> </a:t>
            </a:r>
            <a:r>
              <a:rPr sz="1600" dirty="0">
                <a:latin typeface="Verdana"/>
                <a:cs typeface="Verdana"/>
              </a:rPr>
              <a:t>security</a:t>
            </a:r>
            <a:r>
              <a:rPr sz="1600" spc="-15" dirty="0">
                <a:latin typeface="Verdana"/>
                <a:cs typeface="Verdana"/>
              </a:rPr>
              <a:t> </a:t>
            </a:r>
            <a:r>
              <a:rPr sz="1600" dirty="0">
                <a:latin typeface="Verdana"/>
                <a:cs typeface="Verdana"/>
              </a:rPr>
              <a:t>of</a:t>
            </a:r>
            <a:r>
              <a:rPr sz="1600" spc="-15" dirty="0">
                <a:latin typeface="Verdana"/>
                <a:cs typeface="Verdana"/>
              </a:rPr>
              <a:t> </a:t>
            </a:r>
            <a:r>
              <a:rPr sz="1600" spc="-20" dirty="0">
                <a:latin typeface="Verdana"/>
                <a:cs typeface="Verdana"/>
              </a:rPr>
              <a:t>your </a:t>
            </a:r>
            <a:r>
              <a:rPr sz="1600" dirty="0">
                <a:latin typeface="Verdana"/>
                <a:cs typeface="Verdana"/>
              </a:rPr>
              <a:t>website</a:t>
            </a:r>
            <a:r>
              <a:rPr sz="1600" spc="-30" dirty="0">
                <a:latin typeface="Verdana"/>
                <a:cs typeface="Verdana"/>
              </a:rPr>
              <a:t> </a:t>
            </a:r>
            <a:r>
              <a:rPr sz="1600" dirty="0">
                <a:latin typeface="Verdana"/>
                <a:cs typeface="Verdana"/>
              </a:rPr>
              <a:t>and</a:t>
            </a:r>
            <a:r>
              <a:rPr sz="1600" spc="-20" dirty="0">
                <a:latin typeface="Verdana"/>
                <a:cs typeface="Verdana"/>
              </a:rPr>
              <a:t> </a:t>
            </a:r>
            <a:r>
              <a:rPr sz="1600" dirty="0">
                <a:latin typeface="Verdana"/>
                <a:cs typeface="Verdana"/>
              </a:rPr>
              <a:t>the</a:t>
            </a:r>
            <a:r>
              <a:rPr sz="1600" spc="-20" dirty="0">
                <a:latin typeface="Verdana"/>
                <a:cs typeface="Verdana"/>
              </a:rPr>
              <a:t> </a:t>
            </a:r>
            <a:r>
              <a:rPr sz="1600" dirty="0">
                <a:latin typeface="Verdana"/>
                <a:cs typeface="Verdana"/>
              </a:rPr>
              <a:t>best</a:t>
            </a:r>
            <a:r>
              <a:rPr sz="1600" spc="-20" dirty="0">
                <a:latin typeface="Verdana"/>
                <a:cs typeface="Verdana"/>
              </a:rPr>
              <a:t> </a:t>
            </a:r>
            <a:r>
              <a:rPr sz="1600" dirty="0">
                <a:latin typeface="Verdana"/>
                <a:cs typeface="Verdana"/>
              </a:rPr>
              <a:t>possible</a:t>
            </a:r>
            <a:r>
              <a:rPr sz="1600" spc="-20" dirty="0">
                <a:latin typeface="Verdana"/>
                <a:cs typeface="Verdana"/>
              </a:rPr>
              <a:t> </a:t>
            </a:r>
            <a:r>
              <a:rPr sz="1600" spc="-10" dirty="0">
                <a:latin typeface="Verdana"/>
                <a:cs typeface="Verdana"/>
              </a:rPr>
              <a:t>results </a:t>
            </a:r>
            <a:r>
              <a:rPr sz="1600" dirty="0">
                <a:latin typeface="Verdana"/>
                <a:cs typeface="Verdana"/>
              </a:rPr>
              <a:t>with</a:t>
            </a:r>
            <a:r>
              <a:rPr sz="1600" spc="-35" dirty="0">
                <a:latin typeface="Verdana"/>
                <a:cs typeface="Verdana"/>
              </a:rPr>
              <a:t> </a:t>
            </a:r>
            <a:r>
              <a:rPr sz="1600" dirty="0">
                <a:latin typeface="Verdana"/>
                <a:cs typeface="Verdana"/>
              </a:rPr>
              <a:t>your</a:t>
            </a:r>
            <a:r>
              <a:rPr sz="1600" spc="-20" dirty="0">
                <a:latin typeface="Verdana"/>
                <a:cs typeface="Verdana"/>
              </a:rPr>
              <a:t> </a:t>
            </a:r>
            <a:r>
              <a:rPr sz="1600" dirty="0">
                <a:latin typeface="Verdana"/>
                <a:cs typeface="Verdana"/>
              </a:rPr>
              <a:t>search</a:t>
            </a:r>
            <a:r>
              <a:rPr sz="1600" spc="-20" dirty="0">
                <a:latin typeface="Verdana"/>
                <a:cs typeface="Verdana"/>
              </a:rPr>
              <a:t> </a:t>
            </a:r>
            <a:r>
              <a:rPr sz="1600" spc="-10" dirty="0">
                <a:latin typeface="Verdana"/>
                <a:cs typeface="Verdana"/>
              </a:rPr>
              <a:t>engine</a:t>
            </a:r>
            <a:r>
              <a:rPr sz="1600" spc="500" dirty="0">
                <a:latin typeface="Verdana"/>
                <a:cs typeface="Verdana"/>
              </a:rPr>
              <a:t> </a:t>
            </a:r>
            <a:r>
              <a:rPr sz="1600" spc="-10" dirty="0">
                <a:latin typeface="Verdana"/>
                <a:cs typeface="Verdana"/>
              </a:rPr>
              <a:t>optimization.</a:t>
            </a:r>
            <a:endParaRPr sz="1600" dirty="0">
              <a:latin typeface="Verdana"/>
              <a:cs typeface="Verdana"/>
            </a:endParaRPr>
          </a:p>
          <a:p>
            <a:pPr>
              <a:lnSpc>
                <a:spcPct val="100000"/>
              </a:lnSpc>
              <a:spcBef>
                <a:spcPts val="805"/>
              </a:spcBef>
            </a:pPr>
            <a:endParaRPr sz="1600" dirty="0">
              <a:latin typeface="Verdana"/>
              <a:cs typeface="Verdana"/>
            </a:endParaRPr>
          </a:p>
          <a:p>
            <a:pPr marL="12700" marR="105410">
              <a:lnSpc>
                <a:spcPts val="1590"/>
              </a:lnSpc>
            </a:pPr>
            <a:r>
              <a:rPr sz="1600" dirty="0">
                <a:latin typeface="Verdana"/>
                <a:cs typeface="Verdana"/>
              </a:rPr>
              <a:t>Currently</a:t>
            </a:r>
            <a:r>
              <a:rPr sz="1600" spc="-30" dirty="0">
                <a:latin typeface="Verdana"/>
                <a:cs typeface="Verdana"/>
              </a:rPr>
              <a:t> </a:t>
            </a:r>
            <a:r>
              <a:rPr sz="1600" dirty="0">
                <a:latin typeface="Verdana"/>
                <a:cs typeface="Verdana"/>
              </a:rPr>
              <a:t>website</a:t>
            </a:r>
            <a:r>
              <a:rPr sz="1600" spc="-30" dirty="0">
                <a:latin typeface="Verdana"/>
                <a:cs typeface="Verdana"/>
              </a:rPr>
              <a:t> </a:t>
            </a:r>
            <a:r>
              <a:rPr sz="1600" dirty="0">
                <a:latin typeface="Verdana"/>
                <a:cs typeface="Verdana"/>
              </a:rPr>
              <a:t>does</a:t>
            </a:r>
            <a:r>
              <a:rPr sz="1600" spc="-25" dirty="0">
                <a:latin typeface="Verdana"/>
                <a:cs typeface="Verdana"/>
              </a:rPr>
              <a:t> </a:t>
            </a:r>
            <a:r>
              <a:rPr sz="1600" spc="-20" dirty="0">
                <a:latin typeface="Verdana"/>
                <a:cs typeface="Verdana"/>
              </a:rPr>
              <a:t>have </a:t>
            </a:r>
            <a:r>
              <a:rPr sz="1600" dirty="0">
                <a:latin typeface="Verdana"/>
                <a:cs typeface="Verdana"/>
              </a:rPr>
              <a:t>Robots.txt</a:t>
            </a:r>
            <a:r>
              <a:rPr sz="1600" spc="-30" dirty="0">
                <a:latin typeface="Verdana"/>
                <a:cs typeface="Verdana"/>
              </a:rPr>
              <a:t> </a:t>
            </a:r>
            <a:r>
              <a:rPr sz="1600" dirty="0">
                <a:latin typeface="Verdana"/>
                <a:cs typeface="Verdana"/>
              </a:rPr>
              <a:t>but</a:t>
            </a:r>
            <a:r>
              <a:rPr sz="1600" spc="-30" dirty="0">
                <a:latin typeface="Verdana"/>
                <a:cs typeface="Verdana"/>
              </a:rPr>
              <a:t> </a:t>
            </a:r>
            <a:r>
              <a:rPr sz="1600" b="1" dirty="0">
                <a:latin typeface="Verdana"/>
                <a:cs typeface="Verdana"/>
              </a:rPr>
              <a:t>will</a:t>
            </a:r>
            <a:r>
              <a:rPr sz="1600" b="1" spc="-30" dirty="0">
                <a:latin typeface="Verdana"/>
                <a:cs typeface="Verdana"/>
              </a:rPr>
              <a:t> </a:t>
            </a:r>
            <a:r>
              <a:rPr sz="1600" b="1" dirty="0">
                <a:latin typeface="Verdana"/>
                <a:cs typeface="Verdana"/>
              </a:rPr>
              <a:t>suggest</a:t>
            </a:r>
            <a:r>
              <a:rPr sz="1600" b="1" spc="-30" dirty="0">
                <a:latin typeface="Verdana"/>
                <a:cs typeface="Verdana"/>
              </a:rPr>
              <a:t> </a:t>
            </a:r>
            <a:r>
              <a:rPr sz="1600" b="1" dirty="0">
                <a:latin typeface="Verdana"/>
                <a:cs typeface="Verdana"/>
              </a:rPr>
              <a:t>if</a:t>
            </a:r>
            <a:r>
              <a:rPr sz="1600" b="1" spc="-25" dirty="0">
                <a:latin typeface="Verdana"/>
                <a:cs typeface="Verdana"/>
              </a:rPr>
              <a:t> any </a:t>
            </a:r>
            <a:r>
              <a:rPr sz="1600" b="1" dirty="0">
                <a:latin typeface="Verdana"/>
                <a:cs typeface="Verdana"/>
              </a:rPr>
              <a:t>scope</a:t>
            </a:r>
            <a:r>
              <a:rPr sz="1600" b="1" spc="-25" dirty="0">
                <a:latin typeface="Verdana"/>
                <a:cs typeface="Verdana"/>
              </a:rPr>
              <a:t> </a:t>
            </a:r>
            <a:r>
              <a:rPr sz="1600" b="1" dirty="0">
                <a:latin typeface="Verdana"/>
                <a:cs typeface="Verdana"/>
              </a:rPr>
              <a:t>of</a:t>
            </a:r>
            <a:r>
              <a:rPr sz="1600" b="1" spc="-20" dirty="0">
                <a:latin typeface="Verdana"/>
                <a:cs typeface="Verdana"/>
              </a:rPr>
              <a:t> </a:t>
            </a:r>
            <a:r>
              <a:rPr sz="1600" b="1" dirty="0">
                <a:latin typeface="Verdana"/>
                <a:cs typeface="Verdana"/>
              </a:rPr>
              <a:t>optimization</a:t>
            </a:r>
            <a:r>
              <a:rPr sz="1600" b="1" spc="-20" dirty="0">
                <a:latin typeface="Verdana"/>
                <a:cs typeface="Verdana"/>
              </a:rPr>
              <a:t> </a:t>
            </a:r>
            <a:r>
              <a:rPr sz="1600" b="1" dirty="0">
                <a:latin typeface="Verdana"/>
                <a:cs typeface="Verdana"/>
              </a:rPr>
              <a:t>in</a:t>
            </a:r>
            <a:r>
              <a:rPr sz="1600" b="1" spc="-20" dirty="0">
                <a:latin typeface="Verdana"/>
                <a:cs typeface="Verdana"/>
              </a:rPr>
              <a:t> </a:t>
            </a:r>
            <a:r>
              <a:rPr sz="1600" b="1" spc="-10" dirty="0">
                <a:latin typeface="Verdana"/>
                <a:cs typeface="Verdana"/>
              </a:rPr>
              <a:t>future</a:t>
            </a:r>
            <a:endParaRPr sz="1600" dirty="0">
              <a:latin typeface="Verdana"/>
              <a:cs typeface="Verdana"/>
            </a:endParaRPr>
          </a:p>
        </p:txBody>
      </p:sp>
      <p:pic>
        <p:nvPicPr>
          <p:cNvPr id="7" name="Picture 6"/>
          <p:cNvPicPr>
            <a:picLocks noChangeAspect="1"/>
          </p:cNvPicPr>
          <p:nvPr/>
        </p:nvPicPr>
        <p:blipFill>
          <a:blip r:embed="rId2"/>
          <a:stretch>
            <a:fillRect/>
          </a:stretch>
        </p:blipFill>
        <p:spPr>
          <a:xfrm>
            <a:off x="4239780" y="1581150"/>
            <a:ext cx="4657725" cy="1178365"/>
          </a:xfrm>
          <a:prstGeom prst="rect">
            <a:avLst/>
          </a:prstGeom>
          <a:ln w="28575">
            <a:solidFill>
              <a:schemeClr val="tx1"/>
            </a:solid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12700" rIns="0" bIns="0" rtlCol="0">
            <a:spAutoFit/>
          </a:bodyPr>
          <a:lstStyle/>
          <a:p>
            <a:pPr marL="3662679">
              <a:lnSpc>
                <a:spcPct val="100000"/>
              </a:lnSpc>
              <a:spcBef>
                <a:spcPts val="100"/>
              </a:spcBef>
            </a:pPr>
            <a:r>
              <a:rPr spc="-10" dirty="0"/>
              <a:t>Sitemap</a:t>
            </a:r>
          </a:p>
        </p:txBody>
      </p:sp>
      <p:sp>
        <p:nvSpPr>
          <p:cNvPr id="3" name="object 3"/>
          <p:cNvSpPr/>
          <p:nvPr/>
        </p:nvSpPr>
        <p:spPr>
          <a:xfrm>
            <a:off x="260350" y="762000"/>
            <a:ext cx="8623300" cy="46355"/>
          </a:xfrm>
          <a:custGeom>
            <a:avLst/>
            <a:gdLst/>
            <a:ahLst/>
            <a:cxnLst/>
            <a:rect l="l" t="t" r="r" b="b"/>
            <a:pathLst>
              <a:path w="8623300" h="46354">
                <a:moveTo>
                  <a:pt x="8623199" y="45899"/>
                </a:moveTo>
                <a:lnTo>
                  <a:pt x="0" y="45899"/>
                </a:lnTo>
                <a:lnTo>
                  <a:pt x="0" y="0"/>
                </a:lnTo>
                <a:lnTo>
                  <a:pt x="8623199" y="0"/>
                </a:lnTo>
                <a:lnTo>
                  <a:pt x="8623199" y="45899"/>
                </a:lnTo>
                <a:close/>
              </a:path>
            </a:pathLst>
          </a:custGeom>
          <a:solidFill>
            <a:srgbClr val="7030A0"/>
          </a:solidFill>
        </p:spPr>
        <p:txBody>
          <a:bodyPr wrap="square" lIns="0" tIns="0" rIns="0" bIns="0" rtlCol="0"/>
          <a:lstStyle/>
          <a:p>
            <a:endParaRPr/>
          </a:p>
        </p:txBody>
      </p:sp>
      <p:sp>
        <p:nvSpPr>
          <p:cNvPr id="4" name="object 4"/>
          <p:cNvSpPr txBox="1"/>
          <p:nvPr/>
        </p:nvSpPr>
        <p:spPr>
          <a:xfrm>
            <a:off x="384725" y="1948891"/>
            <a:ext cx="3662679" cy="505267"/>
          </a:xfrm>
          <a:prstGeom prst="rect">
            <a:avLst/>
          </a:prstGeom>
        </p:spPr>
        <p:txBody>
          <a:bodyPr vert="horz" wrap="square" lIns="0" tIns="12700" rIns="0" bIns="0" rtlCol="0">
            <a:spAutoFit/>
          </a:bodyPr>
          <a:lstStyle/>
          <a:p>
            <a:pPr marL="12700" marR="5080">
              <a:lnSpc>
                <a:spcPct val="100000"/>
              </a:lnSpc>
              <a:spcBef>
                <a:spcPts val="100"/>
              </a:spcBef>
            </a:pPr>
            <a:r>
              <a:rPr sz="1600" dirty="0">
                <a:latin typeface="Verdana"/>
                <a:cs typeface="Verdana"/>
              </a:rPr>
              <a:t>We</a:t>
            </a:r>
            <a:r>
              <a:rPr sz="1600" spc="-70" dirty="0">
                <a:latin typeface="Verdana"/>
                <a:cs typeface="Verdana"/>
              </a:rPr>
              <a:t> </a:t>
            </a:r>
            <a:r>
              <a:rPr sz="1600" dirty="0">
                <a:latin typeface="Verdana"/>
                <a:cs typeface="Verdana"/>
              </a:rPr>
              <a:t>checked</a:t>
            </a:r>
            <a:r>
              <a:rPr sz="1600" spc="-65" dirty="0">
                <a:latin typeface="Verdana"/>
                <a:cs typeface="Verdana"/>
              </a:rPr>
              <a:t> </a:t>
            </a:r>
            <a:r>
              <a:rPr sz="1600" dirty="0">
                <a:latin typeface="Verdana"/>
                <a:cs typeface="Verdana"/>
              </a:rPr>
              <a:t>and</a:t>
            </a:r>
            <a:r>
              <a:rPr sz="1600" spc="-65" dirty="0">
                <a:latin typeface="Verdana"/>
                <a:cs typeface="Verdana"/>
              </a:rPr>
              <a:t> </a:t>
            </a:r>
            <a:r>
              <a:rPr sz="1600" dirty="0">
                <a:latin typeface="Verdana"/>
                <a:cs typeface="Verdana"/>
              </a:rPr>
              <a:t>found</a:t>
            </a:r>
            <a:r>
              <a:rPr sz="1600" spc="-70" dirty="0">
                <a:latin typeface="Verdana"/>
                <a:cs typeface="Verdana"/>
              </a:rPr>
              <a:t> </a:t>
            </a:r>
            <a:r>
              <a:rPr sz="1600" dirty="0">
                <a:latin typeface="Verdana"/>
                <a:cs typeface="Verdana"/>
              </a:rPr>
              <a:t>that</a:t>
            </a:r>
            <a:r>
              <a:rPr sz="1600" spc="-65" dirty="0">
                <a:latin typeface="Verdana"/>
                <a:cs typeface="Verdana"/>
              </a:rPr>
              <a:t> </a:t>
            </a:r>
            <a:r>
              <a:rPr sz="1600" spc="-10" dirty="0">
                <a:latin typeface="Verdana"/>
                <a:cs typeface="Verdana"/>
              </a:rPr>
              <a:t>website </a:t>
            </a:r>
            <a:r>
              <a:rPr sz="1600" dirty="0" smtClean="0">
                <a:latin typeface="Verdana"/>
                <a:cs typeface="Verdana"/>
              </a:rPr>
              <a:t>has</a:t>
            </a:r>
            <a:r>
              <a:rPr lang="en-US" sz="1600" dirty="0" smtClean="0">
                <a:latin typeface="Verdana"/>
                <a:cs typeface="Verdana"/>
              </a:rPr>
              <a:t> </a:t>
            </a:r>
            <a:r>
              <a:rPr lang="en-US" sz="1600" b="1" dirty="0" smtClean="0">
                <a:latin typeface="Verdana"/>
                <a:cs typeface="Verdana"/>
              </a:rPr>
              <a:t>no</a:t>
            </a:r>
            <a:r>
              <a:rPr lang="en-US" sz="1600" b="1" spc="-40" dirty="0">
                <a:latin typeface="Verdana"/>
                <a:cs typeface="Verdana"/>
              </a:rPr>
              <a:t> </a:t>
            </a:r>
            <a:r>
              <a:rPr sz="1600" b="1" dirty="0" smtClean="0">
                <a:latin typeface="Verdana"/>
                <a:cs typeface="Verdana"/>
              </a:rPr>
              <a:t>sitemap</a:t>
            </a:r>
            <a:r>
              <a:rPr lang="en-US" sz="1600" b="1" dirty="0" smtClean="0">
                <a:latin typeface="Verdana"/>
                <a:cs typeface="Verdana"/>
              </a:rPr>
              <a:t> present</a:t>
            </a:r>
            <a:r>
              <a:rPr lang="en-US" sz="1600" dirty="0" smtClean="0">
                <a:latin typeface="Verdana"/>
                <a:cs typeface="Verdana"/>
              </a:rPr>
              <a:t>.</a:t>
            </a:r>
            <a:endParaRPr sz="1600" dirty="0">
              <a:latin typeface="Verdana"/>
              <a:cs typeface="Verdana"/>
            </a:endParaRPr>
          </a:p>
        </p:txBody>
      </p:sp>
      <p:pic>
        <p:nvPicPr>
          <p:cNvPr id="5" name="Picture 4"/>
          <p:cNvPicPr>
            <a:picLocks noChangeAspect="1"/>
          </p:cNvPicPr>
          <p:nvPr/>
        </p:nvPicPr>
        <p:blipFill>
          <a:blip r:embed="rId2"/>
          <a:stretch>
            <a:fillRect/>
          </a:stretch>
        </p:blipFill>
        <p:spPr>
          <a:xfrm>
            <a:off x="4426528" y="1733550"/>
            <a:ext cx="4470977" cy="1207234"/>
          </a:xfrm>
          <a:prstGeom prst="rect">
            <a:avLst/>
          </a:prstGeom>
          <a:ln w="28575">
            <a:solidFill>
              <a:schemeClr val="tx1"/>
            </a:solidFill>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ctrTitle"/>
          </p:nvPr>
        </p:nvSpPr>
        <p:spPr>
          <a:prstGeom prst="rect">
            <a:avLst/>
          </a:prstGeom>
        </p:spPr>
        <p:txBody>
          <a:bodyPr vert="horz" wrap="square" lIns="0" tIns="12700" rIns="0" bIns="0" rtlCol="0">
            <a:spAutoFit/>
          </a:bodyPr>
          <a:lstStyle/>
          <a:p>
            <a:pPr marL="12700">
              <a:lnSpc>
                <a:spcPct val="100000"/>
              </a:lnSpc>
              <a:spcBef>
                <a:spcPts val="100"/>
              </a:spcBef>
            </a:pPr>
            <a:r>
              <a:rPr dirty="0"/>
              <a:t>Indexed</a:t>
            </a:r>
            <a:r>
              <a:rPr spc="-100" dirty="0"/>
              <a:t> </a:t>
            </a:r>
            <a:r>
              <a:rPr dirty="0"/>
              <a:t>Pages</a:t>
            </a:r>
            <a:r>
              <a:rPr spc="-95" dirty="0"/>
              <a:t> </a:t>
            </a:r>
            <a:r>
              <a:rPr dirty="0"/>
              <a:t>in</a:t>
            </a:r>
            <a:r>
              <a:rPr spc="-95" dirty="0"/>
              <a:t> </a:t>
            </a:r>
            <a:r>
              <a:rPr spc="-10" dirty="0"/>
              <a:t>Google</a:t>
            </a:r>
          </a:p>
        </p:txBody>
      </p:sp>
      <p:sp>
        <p:nvSpPr>
          <p:cNvPr id="3" name="object 3"/>
          <p:cNvSpPr/>
          <p:nvPr/>
        </p:nvSpPr>
        <p:spPr>
          <a:xfrm>
            <a:off x="260350" y="762000"/>
            <a:ext cx="8623300" cy="46355"/>
          </a:xfrm>
          <a:custGeom>
            <a:avLst/>
            <a:gdLst/>
            <a:ahLst/>
            <a:cxnLst/>
            <a:rect l="l" t="t" r="r" b="b"/>
            <a:pathLst>
              <a:path w="8623300" h="46354">
                <a:moveTo>
                  <a:pt x="8623199" y="45899"/>
                </a:moveTo>
                <a:lnTo>
                  <a:pt x="0" y="45899"/>
                </a:lnTo>
                <a:lnTo>
                  <a:pt x="0" y="0"/>
                </a:lnTo>
                <a:lnTo>
                  <a:pt x="8623199" y="0"/>
                </a:lnTo>
                <a:lnTo>
                  <a:pt x="8623199" y="45899"/>
                </a:lnTo>
                <a:close/>
              </a:path>
            </a:pathLst>
          </a:custGeom>
          <a:solidFill>
            <a:srgbClr val="7030A0"/>
          </a:solidFill>
        </p:spPr>
        <p:txBody>
          <a:bodyPr wrap="square" lIns="0" tIns="0" rIns="0" bIns="0" rtlCol="0"/>
          <a:lstStyle/>
          <a:p>
            <a:endParaRPr/>
          </a:p>
        </p:txBody>
      </p:sp>
      <p:sp>
        <p:nvSpPr>
          <p:cNvPr id="4" name="object 4"/>
          <p:cNvSpPr txBox="1"/>
          <p:nvPr/>
        </p:nvSpPr>
        <p:spPr>
          <a:xfrm>
            <a:off x="440425" y="2294437"/>
            <a:ext cx="2455175" cy="756920"/>
          </a:xfrm>
          <a:prstGeom prst="rect">
            <a:avLst/>
          </a:prstGeom>
        </p:spPr>
        <p:txBody>
          <a:bodyPr vert="horz" wrap="square" lIns="0" tIns="12700" rIns="0" bIns="0" rtlCol="0">
            <a:spAutoFit/>
          </a:bodyPr>
          <a:lstStyle/>
          <a:p>
            <a:pPr marL="12700" marR="5080" algn="l">
              <a:lnSpc>
                <a:spcPct val="100000"/>
              </a:lnSpc>
              <a:spcBef>
                <a:spcPts val="100"/>
              </a:spcBef>
            </a:pPr>
            <a:r>
              <a:rPr sz="1600" dirty="0">
                <a:latin typeface="Verdana"/>
                <a:cs typeface="Verdana"/>
              </a:rPr>
              <a:t>We</a:t>
            </a:r>
            <a:r>
              <a:rPr sz="1600" spc="-85" dirty="0">
                <a:latin typeface="Verdana"/>
                <a:cs typeface="Verdana"/>
              </a:rPr>
              <a:t> </a:t>
            </a:r>
            <a:r>
              <a:rPr sz="1600" dirty="0">
                <a:latin typeface="Verdana"/>
                <a:cs typeface="Verdana"/>
              </a:rPr>
              <a:t>checked</a:t>
            </a:r>
            <a:r>
              <a:rPr sz="1600" spc="-80" dirty="0">
                <a:latin typeface="Verdana"/>
                <a:cs typeface="Verdana"/>
              </a:rPr>
              <a:t> </a:t>
            </a:r>
            <a:r>
              <a:rPr sz="1600" dirty="0">
                <a:latin typeface="Verdana"/>
                <a:cs typeface="Verdana"/>
              </a:rPr>
              <a:t>and</a:t>
            </a:r>
            <a:r>
              <a:rPr sz="1600" spc="-80" dirty="0">
                <a:latin typeface="Verdana"/>
                <a:cs typeface="Verdana"/>
              </a:rPr>
              <a:t> </a:t>
            </a:r>
            <a:r>
              <a:rPr sz="1600" spc="-10" dirty="0">
                <a:latin typeface="Verdana"/>
                <a:cs typeface="Verdana"/>
              </a:rPr>
              <a:t>found </a:t>
            </a:r>
            <a:r>
              <a:rPr sz="1600" dirty="0">
                <a:latin typeface="Verdana"/>
                <a:cs typeface="Verdana"/>
              </a:rPr>
              <a:t>that</a:t>
            </a:r>
            <a:r>
              <a:rPr lang="en-US" sz="1600" spc="-45" dirty="0">
                <a:latin typeface="Verdana"/>
                <a:cs typeface="Verdana"/>
              </a:rPr>
              <a:t> </a:t>
            </a:r>
            <a:r>
              <a:rPr lang="en-US" sz="1600" b="1" dirty="0">
                <a:latin typeface="Verdana"/>
                <a:cs typeface="Verdana"/>
              </a:rPr>
              <a:t>4</a:t>
            </a:r>
            <a:r>
              <a:rPr lang="en-US" sz="1600" b="1" dirty="0" smtClean="0">
                <a:latin typeface="Verdana"/>
                <a:cs typeface="Verdana"/>
              </a:rPr>
              <a:t> </a:t>
            </a:r>
            <a:r>
              <a:rPr sz="1600" b="1" dirty="0">
                <a:latin typeface="Verdana"/>
                <a:cs typeface="Verdana"/>
              </a:rPr>
              <a:t>pages</a:t>
            </a:r>
            <a:r>
              <a:rPr sz="1600" b="1" spc="-40" dirty="0">
                <a:latin typeface="Verdana"/>
                <a:cs typeface="Verdana"/>
              </a:rPr>
              <a:t> </a:t>
            </a:r>
            <a:r>
              <a:rPr sz="1600" b="1" spc="-25" dirty="0">
                <a:latin typeface="Verdana"/>
                <a:cs typeface="Verdana"/>
              </a:rPr>
              <a:t>are </a:t>
            </a:r>
            <a:r>
              <a:rPr sz="1600" b="1" dirty="0">
                <a:latin typeface="Verdana"/>
                <a:cs typeface="Verdana"/>
              </a:rPr>
              <a:t>indexed</a:t>
            </a:r>
            <a:r>
              <a:rPr sz="1600" b="1" spc="-70" dirty="0">
                <a:latin typeface="Verdana"/>
                <a:cs typeface="Verdana"/>
              </a:rPr>
              <a:t> </a:t>
            </a:r>
            <a:r>
              <a:rPr sz="1600" b="1" dirty="0">
                <a:latin typeface="Verdana"/>
                <a:cs typeface="Verdana"/>
              </a:rPr>
              <a:t>in</a:t>
            </a:r>
            <a:r>
              <a:rPr sz="1600" b="1" spc="-65" dirty="0">
                <a:latin typeface="Verdana"/>
                <a:cs typeface="Verdana"/>
              </a:rPr>
              <a:t> </a:t>
            </a:r>
            <a:r>
              <a:rPr sz="1600" b="1" spc="-10" dirty="0">
                <a:latin typeface="Verdana"/>
                <a:cs typeface="Verdana"/>
              </a:rPr>
              <a:t>Google</a:t>
            </a:r>
            <a:endParaRPr sz="1600" b="1" dirty="0">
              <a:latin typeface="Verdana"/>
              <a:cs typeface="Verdana"/>
            </a:endParaRPr>
          </a:p>
        </p:txBody>
      </p:sp>
      <p:pic>
        <p:nvPicPr>
          <p:cNvPr id="5" name="Picture 4"/>
          <p:cNvPicPr>
            <a:picLocks noChangeAspect="1"/>
          </p:cNvPicPr>
          <p:nvPr/>
        </p:nvPicPr>
        <p:blipFill>
          <a:blip r:embed="rId2"/>
          <a:stretch>
            <a:fillRect/>
          </a:stretch>
        </p:blipFill>
        <p:spPr>
          <a:xfrm>
            <a:off x="3048000" y="1352550"/>
            <a:ext cx="5959757" cy="2438400"/>
          </a:xfrm>
          <a:prstGeom prst="rect">
            <a:avLst/>
          </a:prstGeom>
          <a:ln w="28575">
            <a:solidFill>
              <a:schemeClr val="tx1"/>
            </a:solidFill>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050531" y="1797802"/>
            <a:ext cx="5021580" cy="452120"/>
          </a:xfrm>
          <a:prstGeom prst="rect">
            <a:avLst/>
          </a:prstGeom>
        </p:spPr>
        <p:txBody>
          <a:bodyPr vert="horz" wrap="square" lIns="0" tIns="12700" rIns="0" bIns="0" rtlCol="0">
            <a:spAutoFit/>
          </a:bodyPr>
          <a:lstStyle/>
          <a:p>
            <a:pPr marL="12700">
              <a:lnSpc>
                <a:spcPct val="100000"/>
              </a:lnSpc>
              <a:spcBef>
                <a:spcPts val="100"/>
              </a:spcBef>
            </a:pPr>
            <a:r>
              <a:rPr sz="2800" dirty="0"/>
              <a:t>Search</a:t>
            </a:r>
            <a:r>
              <a:rPr sz="2800" spc="-140" dirty="0"/>
              <a:t> </a:t>
            </a:r>
            <a:r>
              <a:rPr sz="2800" dirty="0"/>
              <a:t>Engine</a:t>
            </a:r>
            <a:r>
              <a:rPr sz="2800" spc="-135" dirty="0"/>
              <a:t> </a:t>
            </a:r>
            <a:r>
              <a:rPr sz="2800" spc="-10" dirty="0"/>
              <a:t>Readiness</a:t>
            </a:r>
            <a:endParaRPr sz="2800"/>
          </a:p>
        </p:txBody>
      </p:sp>
      <p:pic>
        <p:nvPicPr>
          <p:cNvPr id="4" name="Picture 3">
            <a:extLst>
              <a:ext uri="{FF2B5EF4-FFF2-40B4-BE49-F238E27FC236}">
                <a16:creationId xmlns:a16="http://schemas.microsoft.com/office/drawing/2014/main" id="{E2382163-1C51-FB56-911F-6C1506B5E1A5}"/>
              </a:ext>
            </a:extLst>
          </p:cNvPr>
          <p:cNvPicPr>
            <a:picLocks noChangeAspect="1"/>
          </p:cNvPicPr>
          <p:nvPr/>
        </p:nvPicPr>
        <p:blipFill>
          <a:blip r:embed="rId2"/>
          <a:stretch>
            <a:fillRect/>
          </a:stretch>
        </p:blipFill>
        <p:spPr>
          <a:xfrm>
            <a:off x="7049801" y="-19050"/>
            <a:ext cx="2115315" cy="490855"/>
          </a:xfrm>
          <a:prstGeom prst="rect">
            <a:avLst/>
          </a:prstGeom>
          <a:solidFill>
            <a:schemeClr val="tx1"/>
          </a:solidFill>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ctrTitle"/>
          </p:nvPr>
        </p:nvSpPr>
        <p:spPr>
          <a:prstGeom prst="rect">
            <a:avLst/>
          </a:prstGeom>
        </p:spPr>
        <p:txBody>
          <a:bodyPr vert="horz" wrap="square" lIns="0" tIns="12700" rIns="0" bIns="0" rtlCol="0">
            <a:spAutoFit/>
          </a:bodyPr>
          <a:lstStyle/>
          <a:p>
            <a:pPr marL="113030">
              <a:lnSpc>
                <a:spcPct val="100000"/>
              </a:lnSpc>
              <a:spcBef>
                <a:spcPts val="100"/>
              </a:spcBef>
            </a:pPr>
            <a:r>
              <a:rPr dirty="0"/>
              <a:t>Website</a:t>
            </a:r>
            <a:r>
              <a:rPr spc="-130" dirty="0"/>
              <a:t> </a:t>
            </a:r>
            <a:r>
              <a:rPr dirty="0"/>
              <a:t>Speed</a:t>
            </a:r>
            <a:r>
              <a:rPr spc="-125" dirty="0"/>
              <a:t> </a:t>
            </a:r>
            <a:r>
              <a:rPr spc="-10" dirty="0"/>
              <a:t>Insights</a:t>
            </a:r>
          </a:p>
        </p:txBody>
      </p:sp>
      <p:sp>
        <p:nvSpPr>
          <p:cNvPr id="3" name="object 3"/>
          <p:cNvSpPr/>
          <p:nvPr/>
        </p:nvSpPr>
        <p:spPr>
          <a:xfrm>
            <a:off x="260350" y="762000"/>
            <a:ext cx="8623300" cy="46355"/>
          </a:xfrm>
          <a:custGeom>
            <a:avLst/>
            <a:gdLst/>
            <a:ahLst/>
            <a:cxnLst/>
            <a:rect l="l" t="t" r="r" b="b"/>
            <a:pathLst>
              <a:path w="8623300" h="46354">
                <a:moveTo>
                  <a:pt x="8623199" y="45899"/>
                </a:moveTo>
                <a:lnTo>
                  <a:pt x="0" y="45899"/>
                </a:lnTo>
                <a:lnTo>
                  <a:pt x="0" y="0"/>
                </a:lnTo>
                <a:lnTo>
                  <a:pt x="8623199" y="0"/>
                </a:lnTo>
                <a:lnTo>
                  <a:pt x="8623199" y="45899"/>
                </a:lnTo>
                <a:close/>
              </a:path>
            </a:pathLst>
          </a:custGeom>
          <a:solidFill>
            <a:srgbClr val="7030A0"/>
          </a:solidFill>
        </p:spPr>
        <p:txBody>
          <a:bodyPr wrap="square" lIns="0" tIns="0" rIns="0" bIns="0" rtlCol="0"/>
          <a:lstStyle/>
          <a:p>
            <a:endParaRPr/>
          </a:p>
        </p:txBody>
      </p:sp>
      <p:sp>
        <p:nvSpPr>
          <p:cNvPr id="4" name="object 4"/>
          <p:cNvSpPr txBox="1"/>
          <p:nvPr/>
        </p:nvSpPr>
        <p:spPr>
          <a:xfrm>
            <a:off x="422691" y="2407404"/>
            <a:ext cx="8370570" cy="513080"/>
          </a:xfrm>
          <a:prstGeom prst="rect">
            <a:avLst/>
          </a:prstGeom>
        </p:spPr>
        <p:txBody>
          <a:bodyPr vert="horz" wrap="square" lIns="0" tIns="12700" rIns="0" bIns="0" rtlCol="0">
            <a:spAutoFit/>
          </a:bodyPr>
          <a:lstStyle/>
          <a:p>
            <a:pPr marL="492759" marR="5080" indent="-480695">
              <a:lnSpc>
                <a:spcPct val="100000"/>
              </a:lnSpc>
              <a:spcBef>
                <a:spcPts val="100"/>
              </a:spcBef>
            </a:pPr>
            <a:r>
              <a:rPr sz="1600" dirty="0">
                <a:latin typeface="Verdana"/>
                <a:cs typeface="Verdana"/>
              </a:rPr>
              <a:t>Website</a:t>
            </a:r>
            <a:r>
              <a:rPr sz="1600" spc="-65" dirty="0">
                <a:latin typeface="Verdana"/>
                <a:cs typeface="Verdana"/>
              </a:rPr>
              <a:t> </a:t>
            </a:r>
            <a:r>
              <a:rPr sz="1600" dirty="0">
                <a:latin typeface="Verdana"/>
                <a:cs typeface="Verdana"/>
              </a:rPr>
              <a:t>speed</a:t>
            </a:r>
            <a:r>
              <a:rPr sz="1600" spc="-55" dirty="0">
                <a:latin typeface="Verdana"/>
                <a:cs typeface="Verdana"/>
              </a:rPr>
              <a:t> </a:t>
            </a:r>
            <a:r>
              <a:rPr sz="1600" dirty="0">
                <a:latin typeface="Verdana"/>
                <a:cs typeface="Verdana"/>
              </a:rPr>
              <a:t>is</a:t>
            </a:r>
            <a:r>
              <a:rPr sz="1600" spc="-55" dirty="0">
                <a:latin typeface="Verdana"/>
                <a:cs typeface="Verdana"/>
              </a:rPr>
              <a:t> </a:t>
            </a:r>
            <a:r>
              <a:rPr sz="1600" dirty="0">
                <a:latin typeface="Verdana"/>
                <a:cs typeface="Verdana"/>
              </a:rPr>
              <a:t>crucial</a:t>
            </a:r>
            <a:r>
              <a:rPr sz="1600" spc="-55" dirty="0">
                <a:latin typeface="Verdana"/>
                <a:cs typeface="Verdana"/>
              </a:rPr>
              <a:t> </a:t>
            </a:r>
            <a:r>
              <a:rPr sz="1600" dirty="0">
                <a:latin typeface="Verdana"/>
                <a:cs typeface="Verdana"/>
              </a:rPr>
              <a:t>to</a:t>
            </a:r>
            <a:r>
              <a:rPr sz="1600" spc="-55" dirty="0">
                <a:latin typeface="Verdana"/>
                <a:cs typeface="Verdana"/>
              </a:rPr>
              <a:t> </a:t>
            </a:r>
            <a:r>
              <a:rPr sz="1600" dirty="0">
                <a:latin typeface="Verdana"/>
                <a:cs typeface="Verdana"/>
              </a:rPr>
              <a:t>your</a:t>
            </a:r>
            <a:r>
              <a:rPr sz="1600" spc="-55" dirty="0">
                <a:latin typeface="Verdana"/>
                <a:cs typeface="Verdana"/>
              </a:rPr>
              <a:t> </a:t>
            </a:r>
            <a:r>
              <a:rPr sz="1600" dirty="0">
                <a:latin typeface="Verdana"/>
                <a:cs typeface="Verdana"/>
              </a:rPr>
              <a:t>SEO</a:t>
            </a:r>
            <a:r>
              <a:rPr sz="1600" spc="-55" dirty="0">
                <a:latin typeface="Verdana"/>
                <a:cs typeface="Verdana"/>
              </a:rPr>
              <a:t> </a:t>
            </a:r>
            <a:r>
              <a:rPr sz="1600" dirty="0">
                <a:latin typeface="Verdana"/>
                <a:cs typeface="Verdana"/>
              </a:rPr>
              <a:t>health.</a:t>
            </a:r>
            <a:r>
              <a:rPr sz="1600" spc="-55" dirty="0">
                <a:latin typeface="Verdana"/>
                <a:cs typeface="Verdana"/>
              </a:rPr>
              <a:t> </a:t>
            </a:r>
            <a:r>
              <a:rPr sz="1600" dirty="0">
                <a:latin typeface="Verdana"/>
                <a:cs typeface="Verdana"/>
              </a:rPr>
              <a:t>Every</a:t>
            </a:r>
            <a:r>
              <a:rPr sz="1600" spc="-55" dirty="0">
                <a:latin typeface="Verdana"/>
                <a:cs typeface="Verdana"/>
              </a:rPr>
              <a:t> </a:t>
            </a:r>
            <a:r>
              <a:rPr sz="1600" dirty="0">
                <a:latin typeface="Verdana"/>
                <a:cs typeface="Verdana"/>
              </a:rPr>
              <a:t>additional</a:t>
            </a:r>
            <a:r>
              <a:rPr sz="1600" spc="-55" dirty="0">
                <a:latin typeface="Verdana"/>
                <a:cs typeface="Verdana"/>
              </a:rPr>
              <a:t> </a:t>
            </a:r>
            <a:r>
              <a:rPr sz="1600" dirty="0">
                <a:latin typeface="Verdana"/>
                <a:cs typeface="Verdana"/>
              </a:rPr>
              <a:t>0.5s</a:t>
            </a:r>
            <a:r>
              <a:rPr sz="1600" spc="-60" dirty="0">
                <a:latin typeface="Verdana"/>
                <a:cs typeface="Verdana"/>
              </a:rPr>
              <a:t> </a:t>
            </a:r>
            <a:r>
              <a:rPr sz="1600" dirty="0">
                <a:latin typeface="Verdana"/>
                <a:cs typeface="Verdana"/>
              </a:rPr>
              <a:t>it</a:t>
            </a:r>
            <a:r>
              <a:rPr sz="1600" spc="-55" dirty="0">
                <a:latin typeface="Verdana"/>
                <a:cs typeface="Verdana"/>
              </a:rPr>
              <a:t> </a:t>
            </a:r>
            <a:r>
              <a:rPr sz="1600" dirty="0">
                <a:latin typeface="Verdana"/>
                <a:cs typeface="Verdana"/>
              </a:rPr>
              <a:t>takes</a:t>
            </a:r>
            <a:r>
              <a:rPr sz="1600" spc="-55" dirty="0">
                <a:latin typeface="Verdana"/>
                <a:cs typeface="Verdana"/>
              </a:rPr>
              <a:t> </a:t>
            </a:r>
            <a:r>
              <a:rPr sz="1600" dirty="0">
                <a:latin typeface="Verdana"/>
                <a:cs typeface="Verdana"/>
              </a:rPr>
              <a:t>to </a:t>
            </a:r>
            <a:r>
              <a:rPr sz="1600" spc="-20" dirty="0">
                <a:latin typeface="Verdana"/>
                <a:cs typeface="Verdana"/>
              </a:rPr>
              <a:t>load </a:t>
            </a:r>
            <a:r>
              <a:rPr sz="1600" dirty="0">
                <a:latin typeface="Verdana"/>
                <a:cs typeface="Verdana"/>
              </a:rPr>
              <a:t>your</a:t>
            </a:r>
            <a:r>
              <a:rPr sz="1600" spc="-50" dirty="0">
                <a:latin typeface="Verdana"/>
                <a:cs typeface="Verdana"/>
              </a:rPr>
              <a:t> </a:t>
            </a:r>
            <a:r>
              <a:rPr sz="1600" dirty="0">
                <a:latin typeface="Verdana"/>
                <a:cs typeface="Verdana"/>
              </a:rPr>
              <a:t>site</a:t>
            </a:r>
            <a:r>
              <a:rPr sz="1600" spc="-50" dirty="0">
                <a:latin typeface="Verdana"/>
                <a:cs typeface="Verdana"/>
              </a:rPr>
              <a:t> </a:t>
            </a:r>
            <a:r>
              <a:rPr sz="1600" spc="-10" dirty="0">
                <a:latin typeface="Verdana"/>
                <a:cs typeface="Verdana"/>
              </a:rPr>
              <a:t>drastically</a:t>
            </a:r>
            <a:r>
              <a:rPr sz="1600" spc="-45" dirty="0">
                <a:latin typeface="Verdana"/>
                <a:cs typeface="Verdana"/>
              </a:rPr>
              <a:t> </a:t>
            </a:r>
            <a:r>
              <a:rPr sz="1600" dirty="0">
                <a:latin typeface="Verdana"/>
                <a:cs typeface="Verdana"/>
              </a:rPr>
              <a:t>increases</a:t>
            </a:r>
            <a:r>
              <a:rPr sz="1600" spc="-50" dirty="0">
                <a:latin typeface="Verdana"/>
                <a:cs typeface="Verdana"/>
              </a:rPr>
              <a:t> </a:t>
            </a:r>
            <a:r>
              <a:rPr sz="1600" dirty="0">
                <a:latin typeface="Verdana"/>
                <a:cs typeface="Verdana"/>
              </a:rPr>
              <a:t>the</a:t>
            </a:r>
            <a:r>
              <a:rPr sz="1600" spc="-50" dirty="0">
                <a:latin typeface="Verdana"/>
                <a:cs typeface="Verdana"/>
              </a:rPr>
              <a:t> </a:t>
            </a:r>
            <a:r>
              <a:rPr sz="1600" dirty="0">
                <a:latin typeface="Verdana"/>
                <a:cs typeface="Verdana"/>
              </a:rPr>
              <a:t>%</a:t>
            </a:r>
            <a:r>
              <a:rPr sz="1600" spc="-45" dirty="0">
                <a:latin typeface="Verdana"/>
                <a:cs typeface="Verdana"/>
              </a:rPr>
              <a:t> </a:t>
            </a:r>
            <a:r>
              <a:rPr sz="1600" dirty="0">
                <a:latin typeface="Verdana"/>
                <a:cs typeface="Verdana"/>
              </a:rPr>
              <a:t>of</a:t>
            </a:r>
            <a:r>
              <a:rPr sz="1600" spc="-50" dirty="0">
                <a:latin typeface="Verdana"/>
                <a:cs typeface="Verdana"/>
              </a:rPr>
              <a:t> </a:t>
            </a:r>
            <a:r>
              <a:rPr sz="1600" dirty="0">
                <a:latin typeface="Verdana"/>
                <a:cs typeface="Verdana"/>
              </a:rPr>
              <a:t>visitors</a:t>
            </a:r>
            <a:r>
              <a:rPr sz="1600" spc="-50" dirty="0">
                <a:latin typeface="Verdana"/>
                <a:cs typeface="Verdana"/>
              </a:rPr>
              <a:t> </a:t>
            </a:r>
            <a:r>
              <a:rPr sz="1600" dirty="0">
                <a:latin typeface="Verdana"/>
                <a:cs typeface="Verdana"/>
              </a:rPr>
              <a:t>that</a:t>
            </a:r>
            <a:r>
              <a:rPr sz="1600" spc="-45" dirty="0">
                <a:latin typeface="Verdana"/>
                <a:cs typeface="Verdana"/>
              </a:rPr>
              <a:t> </a:t>
            </a:r>
            <a:r>
              <a:rPr sz="1600" dirty="0">
                <a:latin typeface="Verdana"/>
                <a:cs typeface="Verdana"/>
              </a:rPr>
              <a:t>will</a:t>
            </a:r>
            <a:r>
              <a:rPr sz="1600" spc="-50" dirty="0">
                <a:latin typeface="Verdana"/>
                <a:cs typeface="Verdana"/>
              </a:rPr>
              <a:t> </a:t>
            </a:r>
            <a:r>
              <a:rPr sz="1600" dirty="0">
                <a:latin typeface="Verdana"/>
                <a:cs typeface="Verdana"/>
              </a:rPr>
              <a:t>leave</a:t>
            </a:r>
            <a:r>
              <a:rPr sz="1600" spc="-50" dirty="0">
                <a:latin typeface="Verdana"/>
                <a:cs typeface="Verdana"/>
              </a:rPr>
              <a:t> </a:t>
            </a:r>
            <a:r>
              <a:rPr sz="1600" dirty="0">
                <a:latin typeface="Verdana"/>
                <a:cs typeface="Verdana"/>
              </a:rPr>
              <a:t>your</a:t>
            </a:r>
            <a:r>
              <a:rPr sz="1600" spc="-45" dirty="0">
                <a:latin typeface="Verdana"/>
                <a:cs typeface="Verdana"/>
              </a:rPr>
              <a:t> </a:t>
            </a:r>
            <a:r>
              <a:rPr sz="1600" spc="-10" dirty="0">
                <a:latin typeface="Verdana"/>
                <a:cs typeface="Verdana"/>
              </a:rPr>
              <a:t>site.</a:t>
            </a:r>
            <a:endParaRPr sz="1600" dirty="0">
              <a:latin typeface="Verdana"/>
              <a:cs typeface="Verdana"/>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ctrTitle"/>
          </p:nvPr>
        </p:nvSpPr>
        <p:spPr>
          <a:prstGeom prst="rect">
            <a:avLst/>
          </a:prstGeom>
        </p:spPr>
        <p:txBody>
          <a:bodyPr vert="horz" wrap="square" lIns="0" tIns="12700" rIns="0" bIns="0" rtlCol="0">
            <a:spAutoFit/>
          </a:bodyPr>
          <a:lstStyle/>
          <a:p>
            <a:pPr marL="244475">
              <a:lnSpc>
                <a:spcPct val="100000"/>
              </a:lnSpc>
              <a:spcBef>
                <a:spcPts val="100"/>
              </a:spcBef>
            </a:pPr>
            <a:r>
              <a:rPr dirty="0"/>
              <a:t>Mobile</a:t>
            </a:r>
            <a:r>
              <a:rPr spc="-114" dirty="0"/>
              <a:t> </a:t>
            </a:r>
            <a:r>
              <a:rPr dirty="0"/>
              <a:t>Speed</a:t>
            </a:r>
            <a:r>
              <a:rPr spc="-114" dirty="0"/>
              <a:t> </a:t>
            </a:r>
            <a:r>
              <a:rPr spc="-10" dirty="0"/>
              <a:t>Insights</a:t>
            </a:r>
          </a:p>
        </p:txBody>
      </p:sp>
      <p:sp>
        <p:nvSpPr>
          <p:cNvPr id="3" name="object 3"/>
          <p:cNvSpPr/>
          <p:nvPr/>
        </p:nvSpPr>
        <p:spPr>
          <a:xfrm>
            <a:off x="260350" y="762000"/>
            <a:ext cx="8623300" cy="46355"/>
          </a:xfrm>
          <a:custGeom>
            <a:avLst/>
            <a:gdLst/>
            <a:ahLst/>
            <a:cxnLst/>
            <a:rect l="l" t="t" r="r" b="b"/>
            <a:pathLst>
              <a:path w="8623300" h="46354">
                <a:moveTo>
                  <a:pt x="8623199" y="45899"/>
                </a:moveTo>
                <a:lnTo>
                  <a:pt x="0" y="45899"/>
                </a:lnTo>
                <a:lnTo>
                  <a:pt x="0" y="0"/>
                </a:lnTo>
                <a:lnTo>
                  <a:pt x="8623199" y="0"/>
                </a:lnTo>
                <a:lnTo>
                  <a:pt x="8623199" y="45899"/>
                </a:lnTo>
                <a:close/>
              </a:path>
            </a:pathLst>
          </a:custGeom>
          <a:solidFill>
            <a:srgbClr val="7030A0"/>
          </a:solidFill>
        </p:spPr>
        <p:txBody>
          <a:bodyPr wrap="square" lIns="0" tIns="0" rIns="0" bIns="0" rtlCol="0"/>
          <a:lstStyle/>
          <a:p>
            <a:endParaRPr/>
          </a:p>
        </p:txBody>
      </p:sp>
      <p:sp>
        <p:nvSpPr>
          <p:cNvPr id="4" name="object 4"/>
          <p:cNvSpPr txBox="1"/>
          <p:nvPr/>
        </p:nvSpPr>
        <p:spPr>
          <a:xfrm>
            <a:off x="333375" y="960379"/>
            <a:ext cx="7968615" cy="513715"/>
          </a:xfrm>
          <a:prstGeom prst="rect">
            <a:avLst/>
          </a:prstGeom>
        </p:spPr>
        <p:txBody>
          <a:bodyPr vert="horz" wrap="square" lIns="0" tIns="64769" rIns="0" bIns="0" rtlCol="0">
            <a:spAutoFit/>
          </a:bodyPr>
          <a:lstStyle/>
          <a:p>
            <a:pPr marL="12700" marR="5080">
              <a:lnSpc>
                <a:spcPts val="1710"/>
              </a:lnSpc>
              <a:spcBef>
                <a:spcPts val="509"/>
              </a:spcBef>
            </a:pPr>
            <a:r>
              <a:rPr sz="1750" dirty="0">
                <a:latin typeface="Calibri"/>
                <a:cs typeface="Calibri"/>
              </a:rPr>
              <a:t>Website</a:t>
            </a:r>
            <a:r>
              <a:rPr sz="1750" spc="20" dirty="0">
                <a:latin typeface="Calibri"/>
                <a:cs typeface="Calibri"/>
              </a:rPr>
              <a:t> </a:t>
            </a:r>
            <a:r>
              <a:rPr sz="1750" b="1" dirty="0">
                <a:latin typeface="Calibri"/>
                <a:cs typeface="Calibri"/>
              </a:rPr>
              <a:t>loading</a:t>
            </a:r>
            <a:r>
              <a:rPr sz="1750" b="1" spc="25" dirty="0">
                <a:latin typeface="Calibri"/>
                <a:cs typeface="Calibri"/>
              </a:rPr>
              <a:t> </a:t>
            </a:r>
            <a:r>
              <a:rPr sz="1750" b="1" dirty="0">
                <a:latin typeface="Calibri"/>
                <a:cs typeface="Calibri"/>
              </a:rPr>
              <a:t>speed</a:t>
            </a:r>
            <a:r>
              <a:rPr sz="1750" b="1" spc="25" dirty="0">
                <a:latin typeface="Calibri"/>
                <a:cs typeface="Calibri"/>
              </a:rPr>
              <a:t> </a:t>
            </a:r>
            <a:r>
              <a:rPr lang="en-US" sz="1750" b="1" dirty="0">
                <a:latin typeface="Calibri"/>
                <a:cs typeface="Calibri"/>
              </a:rPr>
              <a:t>on</a:t>
            </a:r>
            <a:r>
              <a:rPr sz="1750" b="1" spc="25" dirty="0">
                <a:latin typeface="Calibri"/>
                <a:cs typeface="Calibri"/>
              </a:rPr>
              <a:t> </a:t>
            </a:r>
            <a:r>
              <a:rPr sz="1750" b="1" dirty="0">
                <a:latin typeface="Calibri"/>
                <a:cs typeface="Calibri"/>
              </a:rPr>
              <a:t>mobile</a:t>
            </a:r>
            <a:r>
              <a:rPr sz="1750" b="1" spc="20" dirty="0">
                <a:latin typeface="Calibri"/>
                <a:cs typeface="Calibri"/>
              </a:rPr>
              <a:t> </a:t>
            </a:r>
            <a:r>
              <a:rPr sz="1750" b="1" dirty="0">
                <a:latin typeface="Calibri"/>
                <a:cs typeface="Calibri"/>
              </a:rPr>
              <a:t>is</a:t>
            </a:r>
            <a:r>
              <a:rPr sz="1750" b="1" spc="25" dirty="0">
                <a:latin typeface="Calibri"/>
                <a:cs typeface="Calibri"/>
              </a:rPr>
              <a:t> </a:t>
            </a:r>
            <a:r>
              <a:rPr lang="en-US" sz="1750" b="1" dirty="0" smtClean="0">
                <a:latin typeface="Calibri"/>
                <a:cs typeface="Calibri"/>
              </a:rPr>
              <a:t>slow</a:t>
            </a:r>
            <a:r>
              <a:rPr sz="1750" dirty="0" smtClean="0">
                <a:latin typeface="Calibri"/>
                <a:cs typeface="Calibri"/>
              </a:rPr>
              <a:t>,</a:t>
            </a:r>
            <a:r>
              <a:rPr sz="1750" spc="25" dirty="0" smtClean="0">
                <a:latin typeface="Calibri"/>
                <a:cs typeface="Calibri"/>
              </a:rPr>
              <a:t> </a:t>
            </a:r>
            <a:r>
              <a:rPr sz="1750" dirty="0">
                <a:latin typeface="Calibri"/>
                <a:cs typeface="Calibri"/>
              </a:rPr>
              <a:t>As</a:t>
            </a:r>
            <a:r>
              <a:rPr sz="1750" spc="25" dirty="0">
                <a:latin typeface="Calibri"/>
                <a:cs typeface="Calibri"/>
              </a:rPr>
              <a:t> </a:t>
            </a:r>
            <a:r>
              <a:rPr sz="1750" dirty="0">
                <a:latin typeface="Calibri"/>
                <a:cs typeface="Calibri"/>
              </a:rPr>
              <a:t>half</a:t>
            </a:r>
            <a:r>
              <a:rPr sz="1750" spc="20" dirty="0">
                <a:latin typeface="Calibri"/>
                <a:cs typeface="Calibri"/>
              </a:rPr>
              <a:t> </a:t>
            </a:r>
            <a:r>
              <a:rPr sz="1750" dirty="0">
                <a:latin typeface="Calibri"/>
                <a:cs typeface="Calibri"/>
              </a:rPr>
              <a:t>and</a:t>
            </a:r>
            <a:r>
              <a:rPr sz="1750" spc="25" dirty="0">
                <a:latin typeface="Calibri"/>
                <a:cs typeface="Calibri"/>
              </a:rPr>
              <a:t> </a:t>
            </a:r>
            <a:r>
              <a:rPr sz="1750" dirty="0">
                <a:latin typeface="Calibri"/>
                <a:cs typeface="Calibri"/>
              </a:rPr>
              <a:t>more</a:t>
            </a:r>
            <a:r>
              <a:rPr sz="1750" spc="25" dirty="0">
                <a:latin typeface="Calibri"/>
                <a:cs typeface="Calibri"/>
              </a:rPr>
              <a:t> </a:t>
            </a:r>
            <a:r>
              <a:rPr sz="1750" dirty="0">
                <a:latin typeface="Calibri"/>
                <a:cs typeface="Calibri"/>
              </a:rPr>
              <a:t>users</a:t>
            </a:r>
            <a:r>
              <a:rPr sz="1750" spc="25" dirty="0">
                <a:latin typeface="Calibri"/>
                <a:cs typeface="Calibri"/>
              </a:rPr>
              <a:t> </a:t>
            </a:r>
            <a:r>
              <a:rPr sz="1750" dirty="0">
                <a:latin typeface="Calibri"/>
                <a:cs typeface="Calibri"/>
              </a:rPr>
              <a:t>do</a:t>
            </a:r>
            <a:r>
              <a:rPr sz="1750" spc="20" dirty="0">
                <a:latin typeface="Calibri"/>
                <a:cs typeface="Calibri"/>
              </a:rPr>
              <a:t> </a:t>
            </a:r>
            <a:r>
              <a:rPr sz="1750" dirty="0">
                <a:latin typeface="Calibri"/>
                <a:cs typeface="Calibri"/>
              </a:rPr>
              <a:t>searches</a:t>
            </a:r>
            <a:r>
              <a:rPr sz="1750" spc="25" dirty="0">
                <a:latin typeface="Calibri"/>
                <a:cs typeface="Calibri"/>
              </a:rPr>
              <a:t> </a:t>
            </a:r>
            <a:r>
              <a:rPr sz="1750" dirty="0">
                <a:latin typeface="Calibri"/>
                <a:cs typeface="Calibri"/>
              </a:rPr>
              <a:t>from</a:t>
            </a:r>
            <a:r>
              <a:rPr sz="1750" spc="25" dirty="0">
                <a:latin typeface="Calibri"/>
                <a:cs typeface="Calibri"/>
              </a:rPr>
              <a:t> </a:t>
            </a:r>
            <a:r>
              <a:rPr sz="1750" spc="-10" dirty="0">
                <a:latin typeface="Calibri"/>
                <a:cs typeface="Calibri"/>
              </a:rPr>
              <a:t>their </a:t>
            </a:r>
            <a:r>
              <a:rPr sz="1750" dirty="0">
                <a:latin typeface="Calibri"/>
                <a:cs typeface="Calibri"/>
              </a:rPr>
              <a:t>mobile,</a:t>
            </a:r>
            <a:r>
              <a:rPr sz="1750" spc="10" dirty="0">
                <a:latin typeface="Calibri"/>
                <a:cs typeface="Calibri"/>
              </a:rPr>
              <a:t> </a:t>
            </a:r>
            <a:r>
              <a:rPr sz="1750" dirty="0">
                <a:latin typeface="Calibri"/>
                <a:cs typeface="Calibri"/>
              </a:rPr>
              <a:t>mobile</a:t>
            </a:r>
            <a:r>
              <a:rPr sz="1750" spc="15" dirty="0">
                <a:latin typeface="Calibri"/>
                <a:cs typeface="Calibri"/>
              </a:rPr>
              <a:t> </a:t>
            </a:r>
            <a:r>
              <a:rPr sz="1750" dirty="0">
                <a:latin typeface="Calibri"/>
                <a:cs typeface="Calibri"/>
              </a:rPr>
              <a:t>speed</a:t>
            </a:r>
            <a:r>
              <a:rPr sz="1750" spc="10" dirty="0">
                <a:latin typeface="Calibri"/>
                <a:cs typeface="Calibri"/>
              </a:rPr>
              <a:t> </a:t>
            </a:r>
            <a:r>
              <a:rPr sz="1750" dirty="0">
                <a:latin typeface="Calibri"/>
                <a:cs typeface="Calibri"/>
              </a:rPr>
              <a:t>should</a:t>
            </a:r>
            <a:r>
              <a:rPr sz="1750" spc="15" dirty="0">
                <a:latin typeface="Calibri"/>
                <a:cs typeface="Calibri"/>
              </a:rPr>
              <a:t> </a:t>
            </a:r>
            <a:r>
              <a:rPr sz="1750" dirty="0">
                <a:latin typeface="Calibri"/>
                <a:cs typeface="Calibri"/>
              </a:rPr>
              <a:t>be</a:t>
            </a:r>
            <a:r>
              <a:rPr sz="1750" spc="10" dirty="0">
                <a:latin typeface="Calibri"/>
                <a:cs typeface="Calibri"/>
              </a:rPr>
              <a:t> </a:t>
            </a:r>
            <a:r>
              <a:rPr sz="1750" spc="-25" dirty="0">
                <a:latin typeface="Calibri"/>
                <a:cs typeface="Calibri"/>
              </a:rPr>
              <a:t>faster.</a:t>
            </a:r>
            <a:r>
              <a:rPr sz="1750" spc="15" dirty="0">
                <a:latin typeface="Calibri"/>
                <a:cs typeface="Calibri"/>
              </a:rPr>
              <a:t> </a:t>
            </a:r>
            <a:r>
              <a:rPr sz="1750" dirty="0">
                <a:latin typeface="Calibri"/>
                <a:cs typeface="Calibri"/>
              </a:rPr>
              <a:t>There</a:t>
            </a:r>
            <a:r>
              <a:rPr sz="1750" spc="10" dirty="0">
                <a:latin typeface="Calibri"/>
                <a:cs typeface="Calibri"/>
              </a:rPr>
              <a:t> </a:t>
            </a:r>
            <a:r>
              <a:rPr sz="1750" dirty="0">
                <a:latin typeface="Calibri"/>
                <a:cs typeface="Calibri"/>
              </a:rPr>
              <a:t>is</a:t>
            </a:r>
            <a:r>
              <a:rPr sz="1750" spc="15" dirty="0">
                <a:latin typeface="Calibri"/>
                <a:cs typeface="Calibri"/>
              </a:rPr>
              <a:t> </a:t>
            </a:r>
            <a:r>
              <a:rPr sz="1750" dirty="0">
                <a:latin typeface="Calibri"/>
                <a:cs typeface="Calibri"/>
              </a:rPr>
              <a:t>a</a:t>
            </a:r>
            <a:r>
              <a:rPr sz="1750" spc="15" dirty="0">
                <a:latin typeface="Calibri"/>
                <a:cs typeface="Calibri"/>
              </a:rPr>
              <a:t> </a:t>
            </a:r>
            <a:r>
              <a:rPr sz="1750" dirty="0">
                <a:latin typeface="Calibri"/>
                <a:cs typeface="Calibri"/>
              </a:rPr>
              <a:t>scope</a:t>
            </a:r>
            <a:r>
              <a:rPr sz="1750" spc="10" dirty="0">
                <a:latin typeface="Calibri"/>
                <a:cs typeface="Calibri"/>
              </a:rPr>
              <a:t> </a:t>
            </a:r>
            <a:r>
              <a:rPr sz="1750" dirty="0">
                <a:latin typeface="Calibri"/>
                <a:cs typeface="Calibri"/>
              </a:rPr>
              <a:t>of</a:t>
            </a:r>
            <a:r>
              <a:rPr sz="1750" spc="15" dirty="0">
                <a:latin typeface="Calibri"/>
                <a:cs typeface="Calibri"/>
              </a:rPr>
              <a:t> </a:t>
            </a:r>
            <a:r>
              <a:rPr sz="1750" dirty="0">
                <a:latin typeface="Calibri"/>
                <a:cs typeface="Calibri"/>
              </a:rPr>
              <a:t>improvement</a:t>
            </a:r>
            <a:r>
              <a:rPr sz="1750" spc="5" dirty="0">
                <a:latin typeface="Calibri"/>
                <a:cs typeface="Calibri"/>
              </a:rPr>
              <a:t> </a:t>
            </a:r>
            <a:r>
              <a:rPr sz="1750" spc="-10" dirty="0">
                <a:latin typeface="Calibri"/>
                <a:cs typeface="Calibri"/>
              </a:rPr>
              <a:t>here.</a:t>
            </a:r>
            <a:endParaRPr sz="1750" dirty="0">
              <a:latin typeface="Calibri"/>
              <a:cs typeface="Calibri"/>
            </a:endParaRPr>
          </a:p>
        </p:txBody>
      </p:sp>
      <p:pic>
        <p:nvPicPr>
          <p:cNvPr id="5" name="Picture 4"/>
          <p:cNvPicPr>
            <a:picLocks noChangeAspect="1"/>
          </p:cNvPicPr>
          <p:nvPr/>
        </p:nvPicPr>
        <p:blipFill>
          <a:blip r:embed="rId2"/>
          <a:stretch>
            <a:fillRect/>
          </a:stretch>
        </p:blipFill>
        <p:spPr>
          <a:xfrm>
            <a:off x="482214" y="1626118"/>
            <a:ext cx="7819776" cy="3003032"/>
          </a:xfrm>
          <a:prstGeom prst="rect">
            <a:avLst/>
          </a:prstGeom>
          <a:ln w="28575">
            <a:solidFill>
              <a:schemeClr val="tx1"/>
            </a:solidFill>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ctrTitle"/>
          </p:nvPr>
        </p:nvSpPr>
        <p:spPr>
          <a:prstGeom prst="rect">
            <a:avLst/>
          </a:prstGeom>
        </p:spPr>
        <p:txBody>
          <a:bodyPr vert="horz" wrap="square" lIns="0" tIns="12700" rIns="0" bIns="0" rtlCol="0">
            <a:spAutoFit/>
          </a:bodyPr>
          <a:lstStyle/>
          <a:p>
            <a:pPr marL="104775">
              <a:lnSpc>
                <a:spcPct val="100000"/>
              </a:lnSpc>
              <a:spcBef>
                <a:spcPts val="100"/>
              </a:spcBef>
            </a:pPr>
            <a:r>
              <a:rPr dirty="0"/>
              <a:t>Desktop</a:t>
            </a:r>
            <a:r>
              <a:rPr spc="-75" dirty="0"/>
              <a:t> </a:t>
            </a:r>
            <a:r>
              <a:rPr dirty="0"/>
              <a:t>Speed</a:t>
            </a:r>
            <a:r>
              <a:rPr spc="-70" dirty="0"/>
              <a:t> </a:t>
            </a:r>
            <a:r>
              <a:rPr spc="-10" dirty="0"/>
              <a:t>Insights</a:t>
            </a:r>
          </a:p>
        </p:txBody>
      </p:sp>
      <p:sp>
        <p:nvSpPr>
          <p:cNvPr id="3" name="object 3"/>
          <p:cNvSpPr/>
          <p:nvPr/>
        </p:nvSpPr>
        <p:spPr>
          <a:xfrm>
            <a:off x="260350" y="762000"/>
            <a:ext cx="8623300" cy="46355"/>
          </a:xfrm>
          <a:custGeom>
            <a:avLst/>
            <a:gdLst/>
            <a:ahLst/>
            <a:cxnLst/>
            <a:rect l="l" t="t" r="r" b="b"/>
            <a:pathLst>
              <a:path w="8623300" h="46354">
                <a:moveTo>
                  <a:pt x="8623199" y="45899"/>
                </a:moveTo>
                <a:lnTo>
                  <a:pt x="0" y="45899"/>
                </a:lnTo>
                <a:lnTo>
                  <a:pt x="0" y="0"/>
                </a:lnTo>
                <a:lnTo>
                  <a:pt x="8623199" y="0"/>
                </a:lnTo>
                <a:lnTo>
                  <a:pt x="8623199" y="45899"/>
                </a:lnTo>
                <a:close/>
              </a:path>
            </a:pathLst>
          </a:custGeom>
          <a:solidFill>
            <a:srgbClr val="7030A0"/>
          </a:solidFill>
        </p:spPr>
        <p:txBody>
          <a:bodyPr wrap="square" lIns="0" tIns="0" rIns="0" bIns="0" rtlCol="0"/>
          <a:lstStyle/>
          <a:p>
            <a:endParaRPr/>
          </a:p>
        </p:txBody>
      </p:sp>
      <p:sp>
        <p:nvSpPr>
          <p:cNvPr id="4" name="object 4"/>
          <p:cNvSpPr txBox="1"/>
          <p:nvPr/>
        </p:nvSpPr>
        <p:spPr>
          <a:xfrm>
            <a:off x="2286000" y="966019"/>
            <a:ext cx="7863840" cy="243656"/>
          </a:xfrm>
          <a:prstGeom prst="rect">
            <a:avLst/>
          </a:prstGeom>
        </p:spPr>
        <p:txBody>
          <a:bodyPr vert="horz" wrap="square" lIns="0" tIns="12700" rIns="0" bIns="0" rtlCol="0">
            <a:spAutoFit/>
          </a:bodyPr>
          <a:lstStyle/>
          <a:p>
            <a:pPr marL="12700">
              <a:lnSpc>
                <a:spcPct val="100000"/>
              </a:lnSpc>
              <a:spcBef>
                <a:spcPts val="100"/>
              </a:spcBef>
            </a:pPr>
            <a:r>
              <a:rPr sz="1500" dirty="0">
                <a:latin typeface="Verdana"/>
                <a:cs typeface="Verdana"/>
              </a:rPr>
              <a:t>Website</a:t>
            </a:r>
            <a:r>
              <a:rPr sz="1500" spc="-45" dirty="0">
                <a:latin typeface="Verdana"/>
                <a:cs typeface="Verdana"/>
              </a:rPr>
              <a:t> </a:t>
            </a:r>
            <a:r>
              <a:rPr sz="1500" b="1" dirty="0">
                <a:latin typeface="Verdana"/>
                <a:cs typeface="Verdana"/>
              </a:rPr>
              <a:t>Desktop</a:t>
            </a:r>
            <a:r>
              <a:rPr sz="1500" b="1" spc="-50" dirty="0">
                <a:latin typeface="Verdana"/>
                <a:cs typeface="Verdana"/>
              </a:rPr>
              <a:t> </a:t>
            </a:r>
            <a:r>
              <a:rPr sz="1500" b="1" dirty="0">
                <a:latin typeface="Verdana"/>
                <a:cs typeface="Verdana"/>
              </a:rPr>
              <a:t>loading</a:t>
            </a:r>
            <a:r>
              <a:rPr sz="1500" b="1" spc="-50" dirty="0">
                <a:latin typeface="Verdana"/>
                <a:cs typeface="Verdana"/>
              </a:rPr>
              <a:t> </a:t>
            </a:r>
            <a:r>
              <a:rPr sz="1500" b="1" dirty="0">
                <a:latin typeface="Verdana"/>
                <a:cs typeface="Verdana"/>
              </a:rPr>
              <a:t>speed</a:t>
            </a:r>
            <a:r>
              <a:rPr sz="1500" b="1" spc="-45" dirty="0">
                <a:latin typeface="Verdana"/>
                <a:cs typeface="Verdana"/>
              </a:rPr>
              <a:t> </a:t>
            </a:r>
            <a:r>
              <a:rPr sz="1500" b="1" dirty="0">
                <a:latin typeface="Verdana"/>
                <a:cs typeface="Verdana"/>
              </a:rPr>
              <a:t>is</a:t>
            </a:r>
            <a:r>
              <a:rPr sz="1500" b="1" spc="-50" dirty="0">
                <a:latin typeface="Verdana"/>
                <a:cs typeface="Verdana"/>
              </a:rPr>
              <a:t> </a:t>
            </a:r>
            <a:r>
              <a:rPr lang="en-US" sz="1500" b="1" spc="-50" dirty="0">
                <a:latin typeface="Verdana"/>
                <a:cs typeface="Verdana"/>
              </a:rPr>
              <a:t>great</a:t>
            </a:r>
            <a:r>
              <a:rPr sz="1500" dirty="0">
                <a:latin typeface="Verdana"/>
                <a:cs typeface="Verdana"/>
              </a:rPr>
              <a:t>.</a:t>
            </a:r>
            <a:r>
              <a:rPr sz="1500" spc="-50" dirty="0">
                <a:latin typeface="Verdana"/>
                <a:cs typeface="Verdana"/>
              </a:rPr>
              <a:t> </a:t>
            </a:r>
            <a:endParaRPr sz="1500" dirty="0">
              <a:latin typeface="Verdana"/>
              <a:cs typeface="Verdana"/>
            </a:endParaRPr>
          </a:p>
        </p:txBody>
      </p:sp>
      <p:pic>
        <p:nvPicPr>
          <p:cNvPr id="5" name="Picture 4"/>
          <p:cNvPicPr>
            <a:picLocks noChangeAspect="1"/>
          </p:cNvPicPr>
          <p:nvPr/>
        </p:nvPicPr>
        <p:blipFill>
          <a:blip r:embed="rId2"/>
          <a:stretch>
            <a:fillRect/>
          </a:stretch>
        </p:blipFill>
        <p:spPr>
          <a:xfrm>
            <a:off x="176211" y="1504950"/>
            <a:ext cx="8791575" cy="3028950"/>
          </a:xfrm>
          <a:prstGeom prst="rect">
            <a:avLst/>
          </a:prstGeom>
          <a:ln w="28575">
            <a:solidFill>
              <a:schemeClr val="tx1"/>
            </a:solidFill>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3423428" y="1797802"/>
            <a:ext cx="2273935" cy="452120"/>
          </a:xfrm>
          <a:prstGeom prst="rect">
            <a:avLst/>
          </a:prstGeom>
        </p:spPr>
        <p:txBody>
          <a:bodyPr vert="horz" wrap="square" lIns="0" tIns="12700" rIns="0" bIns="0" rtlCol="0">
            <a:spAutoFit/>
          </a:bodyPr>
          <a:lstStyle/>
          <a:p>
            <a:pPr marL="12700">
              <a:lnSpc>
                <a:spcPct val="100000"/>
              </a:lnSpc>
              <a:spcBef>
                <a:spcPts val="100"/>
              </a:spcBef>
            </a:pPr>
            <a:r>
              <a:rPr sz="2800" spc="-10" dirty="0"/>
              <a:t>Rankability</a:t>
            </a:r>
            <a:endParaRPr sz="2800"/>
          </a:p>
        </p:txBody>
      </p:sp>
      <p:pic>
        <p:nvPicPr>
          <p:cNvPr id="4" name="Picture 3">
            <a:extLst>
              <a:ext uri="{FF2B5EF4-FFF2-40B4-BE49-F238E27FC236}">
                <a16:creationId xmlns:a16="http://schemas.microsoft.com/office/drawing/2014/main" id="{BB794F96-76C3-94FC-74E9-A944CDD162CA}"/>
              </a:ext>
            </a:extLst>
          </p:cNvPr>
          <p:cNvPicPr>
            <a:picLocks noChangeAspect="1"/>
          </p:cNvPicPr>
          <p:nvPr/>
        </p:nvPicPr>
        <p:blipFill>
          <a:blip r:embed="rId2"/>
          <a:stretch>
            <a:fillRect/>
          </a:stretch>
        </p:blipFill>
        <p:spPr>
          <a:xfrm>
            <a:off x="7049801" y="-19050"/>
            <a:ext cx="2115315" cy="490855"/>
          </a:xfrm>
          <a:prstGeom prst="rect">
            <a:avLst/>
          </a:prstGeom>
          <a:solidFill>
            <a:schemeClr val="tx1"/>
          </a:solidFill>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12700" rIns="0" bIns="0" rtlCol="0">
            <a:spAutoFit/>
          </a:bodyPr>
          <a:lstStyle/>
          <a:p>
            <a:pPr marL="3137535">
              <a:lnSpc>
                <a:spcPct val="100000"/>
              </a:lnSpc>
              <a:spcBef>
                <a:spcPts val="100"/>
              </a:spcBef>
            </a:pPr>
            <a:r>
              <a:rPr dirty="0"/>
              <a:t>HTML</a:t>
            </a:r>
            <a:r>
              <a:rPr spc="-105" dirty="0"/>
              <a:t> </a:t>
            </a:r>
            <a:r>
              <a:rPr spc="-10" dirty="0"/>
              <a:t>Sitemap</a:t>
            </a:r>
          </a:p>
        </p:txBody>
      </p:sp>
      <p:sp>
        <p:nvSpPr>
          <p:cNvPr id="3" name="object 3"/>
          <p:cNvSpPr/>
          <p:nvPr/>
        </p:nvSpPr>
        <p:spPr>
          <a:xfrm>
            <a:off x="260350" y="762000"/>
            <a:ext cx="8623300" cy="46355"/>
          </a:xfrm>
          <a:custGeom>
            <a:avLst/>
            <a:gdLst/>
            <a:ahLst/>
            <a:cxnLst/>
            <a:rect l="l" t="t" r="r" b="b"/>
            <a:pathLst>
              <a:path w="8623300" h="46354">
                <a:moveTo>
                  <a:pt x="8623199" y="45899"/>
                </a:moveTo>
                <a:lnTo>
                  <a:pt x="0" y="45899"/>
                </a:lnTo>
                <a:lnTo>
                  <a:pt x="0" y="0"/>
                </a:lnTo>
                <a:lnTo>
                  <a:pt x="8623199" y="0"/>
                </a:lnTo>
                <a:lnTo>
                  <a:pt x="8623199" y="45899"/>
                </a:lnTo>
                <a:close/>
              </a:path>
            </a:pathLst>
          </a:custGeom>
          <a:solidFill>
            <a:srgbClr val="7030A0"/>
          </a:solidFill>
        </p:spPr>
        <p:txBody>
          <a:bodyPr wrap="square" lIns="0" tIns="0" rIns="0" bIns="0" rtlCol="0"/>
          <a:lstStyle/>
          <a:p>
            <a:endParaRPr/>
          </a:p>
        </p:txBody>
      </p:sp>
      <p:sp>
        <p:nvSpPr>
          <p:cNvPr id="4" name="object 4"/>
          <p:cNvSpPr txBox="1"/>
          <p:nvPr/>
        </p:nvSpPr>
        <p:spPr>
          <a:xfrm>
            <a:off x="494479" y="1899564"/>
            <a:ext cx="8150859" cy="1397000"/>
          </a:xfrm>
          <a:prstGeom prst="rect">
            <a:avLst/>
          </a:prstGeom>
        </p:spPr>
        <p:txBody>
          <a:bodyPr vert="horz" wrap="square" lIns="0" tIns="12700" rIns="0" bIns="0" rtlCol="0">
            <a:spAutoFit/>
          </a:bodyPr>
          <a:lstStyle/>
          <a:p>
            <a:pPr marL="12065" marR="5080" algn="ctr">
              <a:lnSpc>
                <a:spcPct val="100000"/>
              </a:lnSpc>
              <a:spcBef>
                <a:spcPts val="100"/>
              </a:spcBef>
            </a:pPr>
            <a:r>
              <a:rPr sz="1400" dirty="0">
                <a:latin typeface="Verdana"/>
                <a:cs typeface="Verdana"/>
              </a:rPr>
              <a:t>HTML</a:t>
            </a:r>
            <a:r>
              <a:rPr sz="1400" spc="-45" dirty="0">
                <a:latin typeface="Verdana"/>
                <a:cs typeface="Verdana"/>
              </a:rPr>
              <a:t> </a:t>
            </a:r>
            <a:r>
              <a:rPr sz="1400" spc="-20" dirty="0">
                <a:latin typeface="Verdana"/>
                <a:cs typeface="Verdana"/>
              </a:rPr>
              <a:t>Tags</a:t>
            </a:r>
            <a:r>
              <a:rPr sz="1400" spc="-45" dirty="0">
                <a:latin typeface="Verdana"/>
                <a:cs typeface="Verdana"/>
              </a:rPr>
              <a:t> </a:t>
            </a:r>
            <a:r>
              <a:rPr sz="1400" dirty="0">
                <a:latin typeface="Verdana"/>
                <a:cs typeface="Verdana"/>
              </a:rPr>
              <a:t>help</a:t>
            </a:r>
            <a:r>
              <a:rPr sz="1400" spc="-45" dirty="0">
                <a:latin typeface="Verdana"/>
                <a:cs typeface="Verdana"/>
              </a:rPr>
              <a:t> </a:t>
            </a:r>
            <a:r>
              <a:rPr sz="1400" dirty="0">
                <a:latin typeface="Verdana"/>
                <a:cs typeface="Verdana"/>
              </a:rPr>
              <a:t>search</a:t>
            </a:r>
            <a:r>
              <a:rPr sz="1400" spc="-45" dirty="0">
                <a:latin typeface="Verdana"/>
                <a:cs typeface="Verdana"/>
              </a:rPr>
              <a:t> </a:t>
            </a:r>
            <a:r>
              <a:rPr sz="1400" dirty="0">
                <a:latin typeface="Verdana"/>
                <a:cs typeface="Verdana"/>
              </a:rPr>
              <a:t>engines</a:t>
            </a:r>
            <a:r>
              <a:rPr sz="1400" spc="-45" dirty="0">
                <a:latin typeface="Verdana"/>
                <a:cs typeface="Verdana"/>
              </a:rPr>
              <a:t> </a:t>
            </a:r>
            <a:r>
              <a:rPr sz="1400" spc="-10" dirty="0">
                <a:latin typeface="Verdana"/>
                <a:cs typeface="Verdana"/>
              </a:rPr>
              <a:t>understand</a:t>
            </a:r>
            <a:r>
              <a:rPr sz="1400" spc="-45" dirty="0">
                <a:latin typeface="Verdana"/>
                <a:cs typeface="Verdana"/>
              </a:rPr>
              <a:t> </a:t>
            </a:r>
            <a:r>
              <a:rPr sz="1400" dirty="0">
                <a:latin typeface="Verdana"/>
                <a:cs typeface="Verdana"/>
              </a:rPr>
              <a:t>exactly</a:t>
            </a:r>
            <a:r>
              <a:rPr sz="1400" spc="-45" dirty="0">
                <a:latin typeface="Verdana"/>
                <a:cs typeface="Verdana"/>
              </a:rPr>
              <a:t> </a:t>
            </a:r>
            <a:r>
              <a:rPr sz="1400" dirty="0">
                <a:latin typeface="Verdana"/>
                <a:cs typeface="Verdana"/>
              </a:rPr>
              <a:t>what</a:t>
            </a:r>
            <a:r>
              <a:rPr sz="1400" spc="-45" dirty="0">
                <a:latin typeface="Verdana"/>
                <a:cs typeface="Verdana"/>
              </a:rPr>
              <a:t> </a:t>
            </a:r>
            <a:r>
              <a:rPr sz="1400" dirty="0">
                <a:latin typeface="Verdana"/>
                <a:cs typeface="Verdana"/>
              </a:rPr>
              <a:t>your</a:t>
            </a:r>
            <a:r>
              <a:rPr sz="1400" spc="-40" dirty="0">
                <a:latin typeface="Verdana"/>
                <a:cs typeface="Verdana"/>
              </a:rPr>
              <a:t> </a:t>
            </a:r>
            <a:r>
              <a:rPr sz="1400" dirty="0">
                <a:latin typeface="Verdana"/>
                <a:cs typeface="Verdana"/>
              </a:rPr>
              <a:t>content</a:t>
            </a:r>
            <a:r>
              <a:rPr sz="1400" spc="-45" dirty="0">
                <a:latin typeface="Verdana"/>
                <a:cs typeface="Verdana"/>
              </a:rPr>
              <a:t> </a:t>
            </a:r>
            <a:r>
              <a:rPr sz="1400" dirty="0">
                <a:latin typeface="Verdana"/>
                <a:cs typeface="Verdana"/>
              </a:rPr>
              <a:t>is</a:t>
            </a:r>
            <a:r>
              <a:rPr sz="1400" spc="-45" dirty="0">
                <a:latin typeface="Verdana"/>
                <a:cs typeface="Verdana"/>
              </a:rPr>
              <a:t> </a:t>
            </a:r>
            <a:r>
              <a:rPr sz="1400" spc="-10" dirty="0">
                <a:latin typeface="Verdana"/>
                <a:cs typeface="Verdana"/>
              </a:rPr>
              <a:t>discussing.</a:t>
            </a:r>
            <a:r>
              <a:rPr sz="1400" spc="-45" dirty="0">
                <a:latin typeface="Verdana"/>
                <a:cs typeface="Verdana"/>
              </a:rPr>
              <a:t> </a:t>
            </a:r>
            <a:r>
              <a:rPr sz="1400" dirty="0">
                <a:latin typeface="Verdana"/>
                <a:cs typeface="Verdana"/>
              </a:rPr>
              <a:t>This</a:t>
            </a:r>
            <a:r>
              <a:rPr sz="1400" spc="-45" dirty="0">
                <a:latin typeface="Verdana"/>
                <a:cs typeface="Verdana"/>
              </a:rPr>
              <a:t> </a:t>
            </a:r>
            <a:r>
              <a:rPr sz="1400" spc="-25" dirty="0">
                <a:latin typeface="Verdana"/>
                <a:cs typeface="Verdana"/>
              </a:rPr>
              <a:t>is </a:t>
            </a:r>
            <a:r>
              <a:rPr sz="1400" dirty="0">
                <a:latin typeface="Verdana"/>
                <a:cs typeface="Verdana"/>
              </a:rPr>
              <a:t>how</a:t>
            </a:r>
            <a:r>
              <a:rPr sz="1400" spc="-60" dirty="0">
                <a:latin typeface="Verdana"/>
                <a:cs typeface="Verdana"/>
              </a:rPr>
              <a:t> </a:t>
            </a:r>
            <a:r>
              <a:rPr sz="1400" dirty="0">
                <a:latin typeface="Verdana"/>
                <a:cs typeface="Verdana"/>
              </a:rPr>
              <a:t>Google</a:t>
            </a:r>
            <a:r>
              <a:rPr sz="1400" spc="-55" dirty="0">
                <a:latin typeface="Verdana"/>
                <a:cs typeface="Verdana"/>
              </a:rPr>
              <a:t> </a:t>
            </a:r>
            <a:r>
              <a:rPr sz="1400" dirty="0">
                <a:latin typeface="Verdana"/>
                <a:cs typeface="Verdana"/>
              </a:rPr>
              <a:t>creates</a:t>
            </a:r>
            <a:r>
              <a:rPr sz="1400" spc="-60" dirty="0">
                <a:latin typeface="Verdana"/>
                <a:cs typeface="Verdana"/>
              </a:rPr>
              <a:t> </a:t>
            </a:r>
            <a:r>
              <a:rPr sz="1400" dirty="0">
                <a:latin typeface="Verdana"/>
                <a:cs typeface="Verdana"/>
              </a:rPr>
              <a:t>the</a:t>
            </a:r>
            <a:r>
              <a:rPr sz="1400" spc="-55" dirty="0">
                <a:latin typeface="Verdana"/>
                <a:cs typeface="Verdana"/>
              </a:rPr>
              <a:t> </a:t>
            </a:r>
            <a:r>
              <a:rPr sz="1400" dirty="0">
                <a:latin typeface="Verdana"/>
                <a:cs typeface="Verdana"/>
              </a:rPr>
              <a:t>snippets</a:t>
            </a:r>
            <a:r>
              <a:rPr sz="1400" spc="-60" dirty="0">
                <a:latin typeface="Verdana"/>
                <a:cs typeface="Verdana"/>
              </a:rPr>
              <a:t> </a:t>
            </a:r>
            <a:r>
              <a:rPr sz="1400" dirty="0">
                <a:latin typeface="Verdana"/>
                <a:cs typeface="Verdana"/>
              </a:rPr>
              <a:t>you'll</a:t>
            </a:r>
            <a:r>
              <a:rPr sz="1400" spc="-55" dirty="0">
                <a:latin typeface="Verdana"/>
                <a:cs typeface="Verdana"/>
              </a:rPr>
              <a:t> </a:t>
            </a:r>
            <a:r>
              <a:rPr sz="1400" dirty="0">
                <a:latin typeface="Verdana"/>
                <a:cs typeface="Verdana"/>
              </a:rPr>
              <a:t>sometimes</a:t>
            </a:r>
            <a:r>
              <a:rPr sz="1400" spc="-60" dirty="0">
                <a:latin typeface="Verdana"/>
                <a:cs typeface="Verdana"/>
              </a:rPr>
              <a:t> </a:t>
            </a:r>
            <a:r>
              <a:rPr sz="1400" dirty="0">
                <a:latin typeface="Verdana"/>
                <a:cs typeface="Verdana"/>
              </a:rPr>
              <a:t>see</a:t>
            </a:r>
            <a:r>
              <a:rPr sz="1400" spc="-55" dirty="0">
                <a:latin typeface="Verdana"/>
                <a:cs typeface="Verdana"/>
              </a:rPr>
              <a:t> </a:t>
            </a:r>
            <a:r>
              <a:rPr sz="1400" dirty="0">
                <a:latin typeface="Verdana"/>
                <a:cs typeface="Verdana"/>
              </a:rPr>
              <a:t>when</a:t>
            </a:r>
            <a:r>
              <a:rPr sz="1400" spc="-55" dirty="0">
                <a:latin typeface="Verdana"/>
                <a:cs typeface="Verdana"/>
              </a:rPr>
              <a:t> </a:t>
            </a:r>
            <a:r>
              <a:rPr sz="1400" dirty="0">
                <a:latin typeface="Verdana"/>
                <a:cs typeface="Verdana"/>
              </a:rPr>
              <a:t>looking</a:t>
            </a:r>
            <a:r>
              <a:rPr sz="1400" spc="-60" dirty="0">
                <a:latin typeface="Verdana"/>
                <a:cs typeface="Verdana"/>
              </a:rPr>
              <a:t> </a:t>
            </a:r>
            <a:r>
              <a:rPr sz="1400" dirty="0">
                <a:latin typeface="Verdana"/>
                <a:cs typeface="Verdana"/>
              </a:rPr>
              <a:t>for</a:t>
            </a:r>
            <a:r>
              <a:rPr sz="1400" spc="-55" dirty="0">
                <a:latin typeface="Verdana"/>
                <a:cs typeface="Verdana"/>
              </a:rPr>
              <a:t> </a:t>
            </a:r>
            <a:r>
              <a:rPr sz="1400" dirty="0">
                <a:latin typeface="Verdana"/>
                <a:cs typeface="Verdana"/>
              </a:rPr>
              <a:t>a</a:t>
            </a:r>
            <a:r>
              <a:rPr sz="1400" spc="-60" dirty="0">
                <a:latin typeface="Verdana"/>
                <a:cs typeface="Verdana"/>
              </a:rPr>
              <a:t> </a:t>
            </a:r>
            <a:r>
              <a:rPr sz="1400" spc="-10" dirty="0">
                <a:latin typeface="Verdana"/>
                <a:cs typeface="Verdana"/>
              </a:rPr>
              <a:t>topic.</a:t>
            </a:r>
            <a:endParaRPr sz="1400" dirty="0">
              <a:latin typeface="Verdana"/>
              <a:cs typeface="Verdana"/>
            </a:endParaRPr>
          </a:p>
          <a:p>
            <a:pPr marL="309880" marR="304165" algn="ctr">
              <a:lnSpc>
                <a:spcPct val="100000"/>
              </a:lnSpc>
              <a:spcBef>
                <a:spcPts val="1200"/>
              </a:spcBef>
            </a:pPr>
            <a:r>
              <a:rPr sz="1400" spc="-20" dirty="0">
                <a:latin typeface="Verdana"/>
                <a:cs typeface="Verdana"/>
              </a:rPr>
              <a:t>On-</a:t>
            </a:r>
            <a:r>
              <a:rPr sz="1400" dirty="0">
                <a:latin typeface="Verdana"/>
                <a:cs typeface="Verdana"/>
              </a:rPr>
              <a:t>page</a:t>
            </a:r>
            <a:r>
              <a:rPr sz="1400" spc="-45" dirty="0">
                <a:latin typeface="Verdana"/>
                <a:cs typeface="Verdana"/>
              </a:rPr>
              <a:t> </a:t>
            </a:r>
            <a:r>
              <a:rPr sz="1400" spc="-10" dirty="0">
                <a:latin typeface="Verdana"/>
                <a:cs typeface="Verdana"/>
              </a:rPr>
              <a:t>optimization</a:t>
            </a:r>
            <a:r>
              <a:rPr sz="1400" spc="-45" dirty="0">
                <a:latin typeface="Verdana"/>
                <a:cs typeface="Verdana"/>
              </a:rPr>
              <a:t> </a:t>
            </a:r>
            <a:r>
              <a:rPr sz="1400" dirty="0">
                <a:latin typeface="Verdana"/>
                <a:cs typeface="Verdana"/>
              </a:rPr>
              <a:t>helps</a:t>
            </a:r>
            <a:r>
              <a:rPr sz="1400" spc="-45" dirty="0">
                <a:latin typeface="Verdana"/>
                <a:cs typeface="Verdana"/>
              </a:rPr>
              <a:t> </a:t>
            </a:r>
            <a:r>
              <a:rPr sz="1400" dirty="0">
                <a:latin typeface="Verdana"/>
                <a:cs typeface="Verdana"/>
              </a:rPr>
              <a:t>you</a:t>
            </a:r>
            <a:r>
              <a:rPr sz="1400" spc="-45" dirty="0">
                <a:latin typeface="Verdana"/>
                <a:cs typeface="Verdana"/>
              </a:rPr>
              <a:t> </a:t>
            </a:r>
            <a:r>
              <a:rPr sz="1400" dirty="0">
                <a:latin typeface="Verdana"/>
                <a:cs typeface="Verdana"/>
              </a:rPr>
              <a:t>to</a:t>
            </a:r>
            <a:r>
              <a:rPr sz="1400" spc="-45" dirty="0">
                <a:latin typeface="Verdana"/>
                <a:cs typeface="Verdana"/>
              </a:rPr>
              <a:t> </a:t>
            </a:r>
            <a:r>
              <a:rPr sz="1400" dirty="0">
                <a:latin typeface="Verdana"/>
                <a:cs typeface="Verdana"/>
              </a:rPr>
              <a:t>rank</a:t>
            </a:r>
            <a:r>
              <a:rPr sz="1400" spc="-45" dirty="0">
                <a:latin typeface="Verdana"/>
                <a:cs typeface="Verdana"/>
              </a:rPr>
              <a:t> </a:t>
            </a:r>
            <a:r>
              <a:rPr sz="1400" dirty="0">
                <a:latin typeface="Verdana"/>
                <a:cs typeface="Verdana"/>
              </a:rPr>
              <a:t>well</a:t>
            </a:r>
            <a:r>
              <a:rPr sz="1400" spc="-45" dirty="0">
                <a:latin typeface="Verdana"/>
                <a:cs typeface="Verdana"/>
              </a:rPr>
              <a:t> </a:t>
            </a:r>
            <a:r>
              <a:rPr sz="1400" dirty="0">
                <a:latin typeface="Verdana"/>
                <a:cs typeface="Verdana"/>
              </a:rPr>
              <a:t>in</a:t>
            </a:r>
            <a:r>
              <a:rPr sz="1400" spc="-45" dirty="0">
                <a:latin typeface="Verdana"/>
                <a:cs typeface="Verdana"/>
              </a:rPr>
              <a:t> </a:t>
            </a:r>
            <a:r>
              <a:rPr sz="1400" dirty="0">
                <a:latin typeface="Verdana"/>
                <a:cs typeface="Verdana"/>
              </a:rPr>
              <a:t>the</a:t>
            </a:r>
            <a:r>
              <a:rPr sz="1400" spc="-40" dirty="0">
                <a:latin typeface="Verdana"/>
                <a:cs typeface="Verdana"/>
              </a:rPr>
              <a:t> </a:t>
            </a:r>
            <a:r>
              <a:rPr sz="1400" dirty="0">
                <a:latin typeface="Verdana"/>
                <a:cs typeface="Verdana"/>
              </a:rPr>
              <a:t>Search</a:t>
            </a:r>
            <a:r>
              <a:rPr sz="1400" spc="-45" dirty="0">
                <a:latin typeface="Verdana"/>
                <a:cs typeface="Verdana"/>
              </a:rPr>
              <a:t> </a:t>
            </a:r>
            <a:r>
              <a:rPr sz="1400" dirty="0">
                <a:latin typeface="Verdana"/>
                <a:cs typeface="Verdana"/>
              </a:rPr>
              <a:t>Engines</a:t>
            </a:r>
            <a:r>
              <a:rPr sz="1400" spc="-45" dirty="0">
                <a:latin typeface="Verdana"/>
                <a:cs typeface="Verdana"/>
              </a:rPr>
              <a:t> </a:t>
            </a:r>
            <a:r>
              <a:rPr sz="1400" dirty="0">
                <a:latin typeface="Verdana"/>
                <a:cs typeface="Verdana"/>
              </a:rPr>
              <a:t>and</a:t>
            </a:r>
            <a:r>
              <a:rPr sz="1400" spc="-45" dirty="0">
                <a:latin typeface="Verdana"/>
                <a:cs typeface="Verdana"/>
              </a:rPr>
              <a:t> </a:t>
            </a:r>
            <a:r>
              <a:rPr sz="1400" dirty="0">
                <a:latin typeface="Verdana"/>
                <a:cs typeface="Verdana"/>
              </a:rPr>
              <a:t>also</a:t>
            </a:r>
            <a:r>
              <a:rPr sz="1400" spc="-45" dirty="0">
                <a:latin typeface="Verdana"/>
                <a:cs typeface="Verdana"/>
              </a:rPr>
              <a:t> </a:t>
            </a:r>
            <a:r>
              <a:rPr sz="1400" dirty="0">
                <a:latin typeface="Verdana"/>
                <a:cs typeface="Verdana"/>
              </a:rPr>
              <a:t>helps</a:t>
            </a:r>
            <a:r>
              <a:rPr sz="1400" spc="-45" dirty="0">
                <a:latin typeface="Verdana"/>
                <a:cs typeface="Verdana"/>
              </a:rPr>
              <a:t> </a:t>
            </a:r>
            <a:r>
              <a:rPr sz="1400" spc="-25" dirty="0">
                <a:latin typeface="Verdana"/>
                <a:cs typeface="Verdana"/>
              </a:rPr>
              <a:t>in </a:t>
            </a:r>
            <a:r>
              <a:rPr sz="1400" spc="-10" dirty="0">
                <a:latin typeface="Verdana"/>
                <a:cs typeface="Verdana"/>
              </a:rPr>
              <a:t>improving</a:t>
            </a:r>
            <a:r>
              <a:rPr sz="1400" spc="-50" dirty="0">
                <a:latin typeface="Verdana"/>
                <a:cs typeface="Verdana"/>
              </a:rPr>
              <a:t> </a:t>
            </a:r>
            <a:r>
              <a:rPr sz="1400" dirty="0">
                <a:latin typeface="Verdana"/>
                <a:cs typeface="Verdana"/>
              </a:rPr>
              <a:t>the</a:t>
            </a:r>
            <a:r>
              <a:rPr sz="1400" spc="-45" dirty="0">
                <a:latin typeface="Verdana"/>
                <a:cs typeface="Verdana"/>
              </a:rPr>
              <a:t> </a:t>
            </a:r>
            <a:r>
              <a:rPr sz="1400" dirty="0">
                <a:latin typeface="Verdana"/>
                <a:cs typeface="Verdana"/>
              </a:rPr>
              <a:t>overall</a:t>
            </a:r>
            <a:r>
              <a:rPr sz="1400" spc="-50" dirty="0">
                <a:latin typeface="Verdana"/>
                <a:cs typeface="Verdana"/>
              </a:rPr>
              <a:t> </a:t>
            </a:r>
            <a:r>
              <a:rPr sz="1400" spc="-10" dirty="0">
                <a:latin typeface="Verdana"/>
                <a:cs typeface="Verdana"/>
              </a:rPr>
              <a:t>readability</a:t>
            </a:r>
            <a:r>
              <a:rPr sz="1400" spc="-45" dirty="0">
                <a:latin typeface="Verdana"/>
                <a:cs typeface="Verdana"/>
              </a:rPr>
              <a:t> </a:t>
            </a:r>
            <a:r>
              <a:rPr sz="1400" dirty="0">
                <a:latin typeface="Verdana"/>
                <a:cs typeface="Verdana"/>
              </a:rPr>
              <a:t>of</a:t>
            </a:r>
            <a:r>
              <a:rPr sz="1400" spc="-50" dirty="0">
                <a:latin typeface="Verdana"/>
                <a:cs typeface="Verdana"/>
              </a:rPr>
              <a:t> </a:t>
            </a:r>
            <a:r>
              <a:rPr sz="1400" dirty="0">
                <a:latin typeface="Verdana"/>
                <a:cs typeface="Verdana"/>
              </a:rPr>
              <a:t>your</a:t>
            </a:r>
            <a:r>
              <a:rPr sz="1400" spc="-45" dirty="0">
                <a:latin typeface="Verdana"/>
                <a:cs typeface="Verdana"/>
              </a:rPr>
              <a:t> </a:t>
            </a:r>
            <a:r>
              <a:rPr sz="1400" dirty="0">
                <a:latin typeface="Verdana"/>
                <a:cs typeface="Verdana"/>
              </a:rPr>
              <a:t>website</a:t>
            </a:r>
            <a:r>
              <a:rPr sz="1400" spc="-45" dirty="0">
                <a:latin typeface="Verdana"/>
                <a:cs typeface="Verdana"/>
              </a:rPr>
              <a:t> </a:t>
            </a:r>
            <a:r>
              <a:rPr sz="1400" dirty="0">
                <a:latin typeface="Verdana"/>
                <a:cs typeface="Verdana"/>
              </a:rPr>
              <a:t>for</a:t>
            </a:r>
            <a:r>
              <a:rPr sz="1400" spc="-50" dirty="0">
                <a:latin typeface="Verdana"/>
                <a:cs typeface="Verdana"/>
              </a:rPr>
              <a:t> </a:t>
            </a:r>
            <a:r>
              <a:rPr sz="1400" dirty="0">
                <a:latin typeface="Verdana"/>
                <a:cs typeface="Verdana"/>
              </a:rPr>
              <a:t>your</a:t>
            </a:r>
            <a:r>
              <a:rPr sz="1400" spc="-45" dirty="0">
                <a:latin typeface="Verdana"/>
                <a:cs typeface="Verdana"/>
              </a:rPr>
              <a:t> </a:t>
            </a:r>
            <a:r>
              <a:rPr sz="1400" spc="-10" dirty="0">
                <a:latin typeface="Verdana"/>
                <a:cs typeface="Verdana"/>
              </a:rPr>
              <a:t>users.</a:t>
            </a:r>
            <a:endParaRPr sz="1400" dirty="0">
              <a:latin typeface="Verdana"/>
              <a:cs typeface="Verdana"/>
            </a:endParaRPr>
          </a:p>
          <a:p>
            <a:pPr marL="2540" algn="ctr">
              <a:lnSpc>
                <a:spcPct val="100000"/>
              </a:lnSpc>
              <a:spcBef>
                <a:spcPts val="1200"/>
              </a:spcBef>
            </a:pPr>
            <a:r>
              <a:rPr sz="1400" spc="-20" dirty="0">
                <a:latin typeface="Verdana"/>
                <a:cs typeface="Verdana"/>
              </a:rPr>
              <a:t>Currently,</a:t>
            </a:r>
            <a:r>
              <a:rPr sz="1400" spc="-50" dirty="0">
                <a:latin typeface="Verdana"/>
                <a:cs typeface="Verdana"/>
              </a:rPr>
              <a:t> </a:t>
            </a:r>
            <a:r>
              <a:rPr sz="1400" dirty="0">
                <a:latin typeface="Verdana"/>
                <a:cs typeface="Verdana"/>
              </a:rPr>
              <a:t>HTML</a:t>
            </a:r>
            <a:r>
              <a:rPr sz="1400" spc="-45" dirty="0">
                <a:latin typeface="Verdana"/>
                <a:cs typeface="Verdana"/>
              </a:rPr>
              <a:t> </a:t>
            </a:r>
            <a:r>
              <a:rPr sz="1400" dirty="0">
                <a:latin typeface="Verdana"/>
                <a:cs typeface="Verdana"/>
              </a:rPr>
              <a:t>sitemap</a:t>
            </a:r>
            <a:r>
              <a:rPr sz="1400" spc="-45" dirty="0">
                <a:latin typeface="Verdana"/>
                <a:cs typeface="Verdana"/>
              </a:rPr>
              <a:t> </a:t>
            </a:r>
            <a:r>
              <a:rPr sz="1400" dirty="0">
                <a:latin typeface="Verdana"/>
                <a:cs typeface="Verdana"/>
              </a:rPr>
              <a:t>is</a:t>
            </a:r>
            <a:r>
              <a:rPr lang="en-US" sz="1400" dirty="0">
                <a:latin typeface="Verdana"/>
                <a:cs typeface="Verdana"/>
              </a:rPr>
              <a:t> not</a:t>
            </a:r>
            <a:r>
              <a:rPr sz="1400" spc="-45" dirty="0">
                <a:latin typeface="Verdana"/>
                <a:cs typeface="Verdana"/>
              </a:rPr>
              <a:t> </a:t>
            </a:r>
            <a:r>
              <a:rPr sz="1400" dirty="0">
                <a:latin typeface="Verdana"/>
                <a:cs typeface="Verdana"/>
              </a:rPr>
              <a:t>present</a:t>
            </a:r>
            <a:r>
              <a:rPr sz="1400" spc="-45" dirty="0">
                <a:latin typeface="Verdana"/>
                <a:cs typeface="Verdana"/>
              </a:rPr>
              <a:t> </a:t>
            </a:r>
            <a:r>
              <a:rPr sz="1400" dirty="0">
                <a:latin typeface="Verdana"/>
                <a:cs typeface="Verdana"/>
              </a:rPr>
              <a:t>on</a:t>
            </a:r>
            <a:r>
              <a:rPr lang="en-US" sz="1400" dirty="0">
                <a:latin typeface="Verdana"/>
                <a:cs typeface="Verdana"/>
              </a:rPr>
              <a:t> the</a:t>
            </a:r>
            <a:r>
              <a:rPr sz="1400" spc="-45" dirty="0">
                <a:latin typeface="Verdana"/>
                <a:cs typeface="Verdana"/>
              </a:rPr>
              <a:t> </a:t>
            </a:r>
            <a:r>
              <a:rPr sz="1400" spc="-10" dirty="0">
                <a:latin typeface="Verdana"/>
                <a:cs typeface="Verdana"/>
              </a:rPr>
              <a:t>website.</a:t>
            </a:r>
            <a:endParaRPr sz="1400" dirty="0">
              <a:latin typeface="Verdana"/>
              <a:cs typeface="Verdana"/>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12700" rIns="0" bIns="0" rtlCol="0">
            <a:spAutoFit/>
          </a:bodyPr>
          <a:lstStyle/>
          <a:p>
            <a:pPr marL="3620135">
              <a:lnSpc>
                <a:spcPct val="100000"/>
              </a:lnSpc>
              <a:spcBef>
                <a:spcPts val="100"/>
              </a:spcBef>
            </a:pPr>
            <a:r>
              <a:rPr dirty="0"/>
              <a:t>Title</a:t>
            </a:r>
            <a:r>
              <a:rPr spc="-85" dirty="0"/>
              <a:t> </a:t>
            </a:r>
            <a:r>
              <a:rPr spc="-25" dirty="0"/>
              <a:t>Tag</a:t>
            </a:r>
          </a:p>
        </p:txBody>
      </p:sp>
      <p:sp>
        <p:nvSpPr>
          <p:cNvPr id="3" name="object 3"/>
          <p:cNvSpPr/>
          <p:nvPr/>
        </p:nvSpPr>
        <p:spPr>
          <a:xfrm>
            <a:off x="260350" y="762000"/>
            <a:ext cx="8623300" cy="46355"/>
          </a:xfrm>
          <a:custGeom>
            <a:avLst/>
            <a:gdLst/>
            <a:ahLst/>
            <a:cxnLst/>
            <a:rect l="l" t="t" r="r" b="b"/>
            <a:pathLst>
              <a:path w="8623300" h="46354">
                <a:moveTo>
                  <a:pt x="8623199" y="45899"/>
                </a:moveTo>
                <a:lnTo>
                  <a:pt x="0" y="45899"/>
                </a:lnTo>
                <a:lnTo>
                  <a:pt x="0" y="0"/>
                </a:lnTo>
                <a:lnTo>
                  <a:pt x="8623199" y="0"/>
                </a:lnTo>
                <a:lnTo>
                  <a:pt x="8623199" y="45899"/>
                </a:lnTo>
                <a:close/>
              </a:path>
            </a:pathLst>
          </a:custGeom>
          <a:solidFill>
            <a:srgbClr val="7030A0"/>
          </a:solidFill>
        </p:spPr>
        <p:txBody>
          <a:bodyPr wrap="square" lIns="0" tIns="0" rIns="0" bIns="0" rtlCol="0"/>
          <a:lstStyle/>
          <a:p>
            <a:endParaRPr/>
          </a:p>
        </p:txBody>
      </p:sp>
      <p:sp>
        <p:nvSpPr>
          <p:cNvPr id="4" name="object 4"/>
          <p:cNvSpPr txBox="1"/>
          <p:nvPr/>
        </p:nvSpPr>
        <p:spPr>
          <a:xfrm>
            <a:off x="457200" y="1657350"/>
            <a:ext cx="4720675" cy="1843965"/>
          </a:xfrm>
          <a:prstGeom prst="rect">
            <a:avLst/>
          </a:prstGeom>
        </p:spPr>
        <p:txBody>
          <a:bodyPr vert="horz" wrap="square" lIns="0" tIns="55244" rIns="0" bIns="0" rtlCol="0">
            <a:spAutoFit/>
          </a:bodyPr>
          <a:lstStyle/>
          <a:p>
            <a:pPr marL="12700" marR="5080" algn="just">
              <a:lnSpc>
                <a:spcPct val="80000"/>
              </a:lnSpc>
              <a:spcBef>
                <a:spcPts val="434"/>
              </a:spcBef>
            </a:pPr>
            <a:r>
              <a:rPr sz="1400" spc="-25" dirty="0">
                <a:latin typeface="Verdana"/>
                <a:cs typeface="Verdana"/>
              </a:rPr>
              <a:t>Keyword-</a:t>
            </a:r>
            <a:r>
              <a:rPr sz="1400" dirty="0">
                <a:latin typeface="Verdana"/>
                <a:cs typeface="Verdana"/>
              </a:rPr>
              <a:t>rich</a:t>
            </a:r>
            <a:r>
              <a:rPr lang="en-US" sz="1400" spc="215" dirty="0">
                <a:latin typeface="Verdana"/>
                <a:cs typeface="Verdana"/>
              </a:rPr>
              <a:t> </a:t>
            </a:r>
            <a:r>
              <a:rPr sz="1400" dirty="0">
                <a:latin typeface="Verdana"/>
                <a:cs typeface="Verdana"/>
              </a:rPr>
              <a:t>title</a:t>
            </a:r>
            <a:r>
              <a:rPr lang="en-US" sz="1400" spc="215" dirty="0">
                <a:latin typeface="Verdana"/>
                <a:cs typeface="Verdana"/>
              </a:rPr>
              <a:t> </a:t>
            </a:r>
            <a:r>
              <a:rPr sz="1400" dirty="0">
                <a:latin typeface="Verdana"/>
                <a:cs typeface="Verdana"/>
              </a:rPr>
              <a:t>tags</a:t>
            </a:r>
            <a:r>
              <a:rPr lang="en-US" sz="1400" spc="220" dirty="0">
                <a:latin typeface="Verdana"/>
                <a:cs typeface="Verdana"/>
              </a:rPr>
              <a:t> </a:t>
            </a:r>
            <a:r>
              <a:rPr sz="1400" dirty="0">
                <a:latin typeface="Verdana"/>
                <a:cs typeface="Verdana"/>
              </a:rPr>
              <a:t>are</a:t>
            </a:r>
            <a:r>
              <a:rPr lang="en-US" sz="1400" spc="215" dirty="0">
                <a:latin typeface="Verdana"/>
                <a:cs typeface="Verdana"/>
              </a:rPr>
              <a:t> </a:t>
            </a:r>
            <a:r>
              <a:rPr sz="1400" dirty="0">
                <a:latin typeface="Verdana"/>
                <a:cs typeface="Verdana"/>
              </a:rPr>
              <a:t>essential</a:t>
            </a:r>
            <a:r>
              <a:rPr lang="en-US" sz="1400" spc="220" dirty="0">
                <a:latin typeface="Verdana"/>
                <a:cs typeface="Verdana"/>
              </a:rPr>
              <a:t> </a:t>
            </a:r>
            <a:r>
              <a:rPr sz="1400" spc="-25" dirty="0">
                <a:latin typeface="Verdana"/>
                <a:cs typeface="Verdana"/>
              </a:rPr>
              <a:t>to </a:t>
            </a:r>
            <a:r>
              <a:rPr sz="1400" dirty="0">
                <a:latin typeface="Verdana"/>
                <a:cs typeface="Verdana"/>
              </a:rPr>
              <a:t>ranking</a:t>
            </a:r>
            <a:r>
              <a:rPr sz="1400" spc="280" dirty="0">
                <a:latin typeface="Verdana"/>
                <a:cs typeface="Verdana"/>
              </a:rPr>
              <a:t> </a:t>
            </a:r>
            <a:r>
              <a:rPr sz="1400" dirty="0">
                <a:latin typeface="Verdana"/>
                <a:cs typeface="Verdana"/>
              </a:rPr>
              <a:t>well.</a:t>
            </a:r>
            <a:r>
              <a:rPr sz="1400" spc="285" dirty="0">
                <a:latin typeface="Verdana"/>
                <a:cs typeface="Verdana"/>
              </a:rPr>
              <a:t> </a:t>
            </a:r>
            <a:r>
              <a:rPr sz="1400" dirty="0">
                <a:latin typeface="Verdana"/>
                <a:cs typeface="Verdana"/>
              </a:rPr>
              <a:t>Use</a:t>
            </a:r>
            <a:r>
              <a:rPr sz="1400" spc="285" dirty="0">
                <a:latin typeface="Verdana"/>
                <a:cs typeface="Verdana"/>
              </a:rPr>
              <a:t> </a:t>
            </a:r>
            <a:r>
              <a:rPr sz="1400" dirty="0">
                <a:latin typeface="Verdana"/>
                <a:cs typeface="Verdana"/>
              </a:rPr>
              <a:t>them</a:t>
            </a:r>
            <a:r>
              <a:rPr sz="1400" spc="285" dirty="0">
                <a:latin typeface="Verdana"/>
                <a:cs typeface="Verdana"/>
              </a:rPr>
              <a:t> </a:t>
            </a:r>
            <a:r>
              <a:rPr sz="1400" dirty="0">
                <a:latin typeface="Verdana"/>
                <a:cs typeface="Verdana"/>
              </a:rPr>
              <a:t>to</a:t>
            </a:r>
            <a:r>
              <a:rPr sz="1400" spc="285" dirty="0">
                <a:latin typeface="Verdana"/>
                <a:cs typeface="Verdana"/>
              </a:rPr>
              <a:t> </a:t>
            </a:r>
            <a:r>
              <a:rPr sz="1400" dirty="0">
                <a:latin typeface="Verdana"/>
                <a:cs typeface="Verdana"/>
              </a:rPr>
              <a:t>your</a:t>
            </a:r>
            <a:r>
              <a:rPr sz="1400" spc="285" dirty="0">
                <a:latin typeface="Verdana"/>
                <a:cs typeface="Verdana"/>
              </a:rPr>
              <a:t> </a:t>
            </a:r>
            <a:r>
              <a:rPr sz="1400" spc="-10" dirty="0">
                <a:latin typeface="Verdana"/>
                <a:cs typeface="Verdana"/>
              </a:rPr>
              <a:t>advantage. </a:t>
            </a:r>
            <a:r>
              <a:rPr sz="1400" dirty="0">
                <a:latin typeface="Verdana"/>
                <a:cs typeface="Verdana"/>
              </a:rPr>
              <a:t>For</a:t>
            </a:r>
            <a:r>
              <a:rPr sz="1400" spc="-50" dirty="0">
                <a:latin typeface="Verdana"/>
                <a:cs typeface="Verdana"/>
              </a:rPr>
              <a:t> </a:t>
            </a:r>
            <a:r>
              <a:rPr sz="1400" dirty="0">
                <a:latin typeface="Verdana"/>
                <a:cs typeface="Verdana"/>
              </a:rPr>
              <a:t>the</a:t>
            </a:r>
            <a:r>
              <a:rPr sz="1400" spc="-50" dirty="0">
                <a:latin typeface="Verdana"/>
                <a:cs typeface="Verdana"/>
              </a:rPr>
              <a:t> </a:t>
            </a:r>
            <a:r>
              <a:rPr sz="1400" dirty="0">
                <a:latin typeface="Verdana"/>
                <a:cs typeface="Verdana"/>
              </a:rPr>
              <a:t>best</a:t>
            </a:r>
            <a:r>
              <a:rPr sz="1400" spc="-45" dirty="0">
                <a:latin typeface="Verdana"/>
                <a:cs typeface="Verdana"/>
              </a:rPr>
              <a:t> </a:t>
            </a:r>
            <a:r>
              <a:rPr sz="1400" dirty="0">
                <a:latin typeface="Verdana"/>
                <a:cs typeface="Verdana"/>
              </a:rPr>
              <a:t>results,</a:t>
            </a:r>
            <a:r>
              <a:rPr sz="1400" spc="-50" dirty="0">
                <a:latin typeface="Verdana"/>
                <a:cs typeface="Verdana"/>
              </a:rPr>
              <a:t> </a:t>
            </a:r>
            <a:r>
              <a:rPr sz="1400" dirty="0">
                <a:latin typeface="Verdana"/>
                <a:cs typeface="Verdana"/>
              </a:rPr>
              <a:t>keep</a:t>
            </a:r>
            <a:r>
              <a:rPr sz="1400" spc="-50" dirty="0">
                <a:latin typeface="Verdana"/>
                <a:cs typeface="Verdana"/>
              </a:rPr>
              <a:t> </a:t>
            </a:r>
            <a:r>
              <a:rPr sz="1400" dirty="0">
                <a:latin typeface="Verdana"/>
                <a:cs typeface="Verdana"/>
              </a:rPr>
              <a:t>your</a:t>
            </a:r>
            <a:r>
              <a:rPr sz="1400" spc="-45" dirty="0">
                <a:latin typeface="Verdana"/>
                <a:cs typeface="Verdana"/>
              </a:rPr>
              <a:t> </a:t>
            </a:r>
            <a:r>
              <a:rPr sz="1400" dirty="0">
                <a:latin typeface="Verdana"/>
                <a:cs typeface="Verdana"/>
              </a:rPr>
              <a:t>title</a:t>
            </a:r>
            <a:r>
              <a:rPr sz="1400" spc="-50" dirty="0">
                <a:latin typeface="Verdana"/>
                <a:cs typeface="Verdana"/>
              </a:rPr>
              <a:t> </a:t>
            </a:r>
            <a:r>
              <a:rPr sz="1400" dirty="0">
                <a:latin typeface="Verdana"/>
                <a:cs typeface="Verdana"/>
              </a:rPr>
              <a:t>tag</a:t>
            </a:r>
            <a:r>
              <a:rPr sz="1400" spc="-35" dirty="0">
                <a:latin typeface="Verdana"/>
                <a:cs typeface="Verdana"/>
              </a:rPr>
              <a:t> </a:t>
            </a:r>
            <a:r>
              <a:rPr sz="1400" spc="-10" dirty="0">
                <a:latin typeface="Verdana"/>
                <a:cs typeface="Verdana"/>
              </a:rPr>
              <a:t>under </a:t>
            </a:r>
            <a:r>
              <a:rPr sz="1400" dirty="0">
                <a:latin typeface="Verdana"/>
                <a:cs typeface="Verdana"/>
              </a:rPr>
              <a:t>60</a:t>
            </a:r>
            <a:r>
              <a:rPr sz="1400" spc="-30" dirty="0">
                <a:latin typeface="Verdana"/>
                <a:cs typeface="Verdana"/>
              </a:rPr>
              <a:t> </a:t>
            </a:r>
            <a:r>
              <a:rPr sz="1400" dirty="0">
                <a:latin typeface="Verdana"/>
                <a:cs typeface="Verdana"/>
              </a:rPr>
              <a:t>characters</a:t>
            </a:r>
            <a:r>
              <a:rPr sz="1400" spc="-30" dirty="0">
                <a:latin typeface="Verdana"/>
                <a:cs typeface="Verdana"/>
              </a:rPr>
              <a:t> </a:t>
            </a:r>
            <a:r>
              <a:rPr sz="1400" dirty="0">
                <a:latin typeface="Verdana"/>
                <a:cs typeface="Verdana"/>
              </a:rPr>
              <a:t>and</a:t>
            </a:r>
            <a:r>
              <a:rPr sz="1400" spc="-30" dirty="0">
                <a:latin typeface="Verdana"/>
                <a:cs typeface="Verdana"/>
              </a:rPr>
              <a:t> </a:t>
            </a:r>
            <a:r>
              <a:rPr sz="1400" dirty="0">
                <a:latin typeface="Verdana"/>
                <a:cs typeface="Verdana"/>
              </a:rPr>
              <a:t>use</a:t>
            </a:r>
            <a:r>
              <a:rPr sz="1400" spc="-30" dirty="0">
                <a:latin typeface="Verdana"/>
                <a:cs typeface="Verdana"/>
              </a:rPr>
              <a:t> </a:t>
            </a:r>
            <a:r>
              <a:rPr sz="1400" dirty="0">
                <a:latin typeface="Verdana"/>
                <a:cs typeface="Verdana"/>
              </a:rPr>
              <a:t>relevant</a:t>
            </a:r>
            <a:r>
              <a:rPr sz="1400" spc="-30" dirty="0">
                <a:latin typeface="Verdana"/>
                <a:cs typeface="Verdana"/>
              </a:rPr>
              <a:t> </a:t>
            </a:r>
            <a:r>
              <a:rPr lang="en-US" sz="1400" dirty="0">
                <a:latin typeface="Verdana"/>
                <a:cs typeface="Verdana"/>
              </a:rPr>
              <a:t>keywords</a:t>
            </a:r>
            <a:r>
              <a:rPr sz="1400" spc="-25" dirty="0">
                <a:latin typeface="Verdana"/>
                <a:cs typeface="Verdana"/>
              </a:rPr>
              <a:t>. </a:t>
            </a:r>
            <a:r>
              <a:rPr sz="1400" dirty="0">
                <a:latin typeface="Verdana"/>
                <a:cs typeface="Verdana"/>
              </a:rPr>
              <a:t>If</a:t>
            </a:r>
            <a:r>
              <a:rPr sz="1400" spc="-35" dirty="0">
                <a:latin typeface="Verdana"/>
                <a:cs typeface="Verdana"/>
              </a:rPr>
              <a:t> </a:t>
            </a:r>
            <a:r>
              <a:rPr sz="1400" dirty="0">
                <a:latin typeface="Verdana"/>
                <a:cs typeface="Verdana"/>
              </a:rPr>
              <a:t>you</a:t>
            </a:r>
            <a:r>
              <a:rPr sz="1400" spc="-35" dirty="0">
                <a:latin typeface="Verdana"/>
                <a:cs typeface="Verdana"/>
              </a:rPr>
              <a:t> </a:t>
            </a:r>
            <a:r>
              <a:rPr sz="1400" dirty="0">
                <a:latin typeface="Verdana"/>
                <a:cs typeface="Verdana"/>
              </a:rPr>
              <a:t>use</a:t>
            </a:r>
            <a:r>
              <a:rPr sz="1400" spc="-30" dirty="0">
                <a:latin typeface="Verdana"/>
                <a:cs typeface="Verdana"/>
              </a:rPr>
              <a:t> </a:t>
            </a:r>
            <a:r>
              <a:rPr sz="1400" dirty="0">
                <a:latin typeface="Verdana"/>
                <a:cs typeface="Verdana"/>
              </a:rPr>
              <a:t>more</a:t>
            </a:r>
            <a:r>
              <a:rPr sz="1400" spc="-35" dirty="0">
                <a:latin typeface="Verdana"/>
                <a:cs typeface="Verdana"/>
              </a:rPr>
              <a:t> </a:t>
            </a:r>
            <a:r>
              <a:rPr sz="1400" dirty="0">
                <a:latin typeface="Verdana"/>
                <a:cs typeface="Verdana"/>
              </a:rPr>
              <a:t>than</a:t>
            </a:r>
            <a:r>
              <a:rPr sz="1400" spc="-35" dirty="0">
                <a:latin typeface="Verdana"/>
                <a:cs typeface="Verdana"/>
              </a:rPr>
              <a:t> </a:t>
            </a:r>
            <a:r>
              <a:rPr sz="1400" dirty="0">
                <a:latin typeface="Verdana"/>
                <a:cs typeface="Verdana"/>
              </a:rPr>
              <a:t>60</a:t>
            </a:r>
            <a:r>
              <a:rPr sz="1400" spc="-35" dirty="0">
                <a:latin typeface="Verdana"/>
                <a:cs typeface="Verdana"/>
              </a:rPr>
              <a:t> </a:t>
            </a:r>
            <a:r>
              <a:rPr sz="1400" dirty="0">
                <a:latin typeface="Verdana"/>
                <a:cs typeface="Verdana"/>
              </a:rPr>
              <a:t>characters,</a:t>
            </a:r>
            <a:r>
              <a:rPr sz="1400" spc="-30" dirty="0">
                <a:latin typeface="Verdana"/>
                <a:cs typeface="Verdana"/>
              </a:rPr>
              <a:t> </a:t>
            </a:r>
            <a:r>
              <a:rPr lang="en-US" sz="1400" dirty="0">
                <a:latin typeface="Verdana"/>
                <a:cs typeface="Verdana"/>
              </a:rPr>
              <a:t>you</a:t>
            </a:r>
            <a:r>
              <a:rPr sz="1400" spc="-35" dirty="0">
                <a:latin typeface="Verdana"/>
                <a:cs typeface="Verdana"/>
              </a:rPr>
              <a:t> </a:t>
            </a:r>
            <a:r>
              <a:rPr sz="1400" spc="-20" dirty="0">
                <a:latin typeface="Verdana"/>
                <a:cs typeface="Verdana"/>
              </a:rPr>
              <a:t>risk </a:t>
            </a:r>
            <a:r>
              <a:rPr sz="1400" dirty="0">
                <a:latin typeface="Verdana"/>
                <a:cs typeface="Verdana"/>
              </a:rPr>
              <a:t>getting</a:t>
            </a:r>
            <a:r>
              <a:rPr sz="1400" spc="-40" dirty="0">
                <a:latin typeface="Verdana"/>
                <a:cs typeface="Verdana"/>
              </a:rPr>
              <a:t> </a:t>
            </a:r>
            <a:r>
              <a:rPr sz="1400" dirty="0">
                <a:latin typeface="Verdana"/>
                <a:cs typeface="Verdana"/>
              </a:rPr>
              <a:t>your</a:t>
            </a:r>
            <a:r>
              <a:rPr sz="1400" spc="-35" dirty="0">
                <a:latin typeface="Verdana"/>
                <a:cs typeface="Verdana"/>
              </a:rPr>
              <a:t> </a:t>
            </a:r>
            <a:r>
              <a:rPr sz="1400" dirty="0">
                <a:latin typeface="Verdana"/>
                <a:cs typeface="Verdana"/>
              </a:rPr>
              <a:t>title</a:t>
            </a:r>
            <a:r>
              <a:rPr sz="1400" spc="-35" dirty="0">
                <a:latin typeface="Verdana"/>
                <a:cs typeface="Verdana"/>
              </a:rPr>
              <a:t> </a:t>
            </a:r>
            <a:r>
              <a:rPr sz="1400" dirty="0">
                <a:latin typeface="Verdana"/>
                <a:cs typeface="Verdana"/>
              </a:rPr>
              <a:t>tag</a:t>
            </a:r>
            <a:r>
              <a:rPr sz="1400" spc="-40" dirty="0">
                <a:latin typeface="Verdana"/>
                <a:cs typeface="Verdana"/>
              </a:rPr>
              <a:t> </a:t>
            </a:r>
            <a:r>
              <a:rPr sz="1400" dirty="0">
                <a:latin typeface="Verdana"/>
                <a:cs typeface="Verdana"/>
              </a:rPr>
              <a:t>cut</a:t>
            </a:r>
            <a:r>
              <a:rPr sz="1400" spc="-35" dirty="0">
                <a:latin typeface="Verdana"/>
                <a:cs typeface="Verdana"/>
              </a:rPr>
              <a:t> </a:t>
            </a:r>
            <a:r>
              <a:rPr sz="1400" dirty="0">
                <a:latin typeface="Verdana"/>
                <a:cs typeface="Verdana"/>
              </a:rPr>
              <a:t>off</a:t>
            </a:r>
            <a:r>
              <a:rPr sz="1400" spc="-35" dirty="0">
                <a:latin typeface="Verdana"/>
                <a:cs typeface="Verdana"/>
              </a:rPr>
              <a:t> </a:t>
            </a:r>
            <a:r>
              <a:rPr sz="1400" dirty="0">
                <a:latin typeface="Verdana"/>
                <a:cs typeface="Verdana"/>
              </a:rPr>
              <a:t>by</a:t>
            </a:r>
            <a:r>
              <a:rPr sz="1400" spc="-35" dirty="0">
                <a:latin typeface="Verdana"/>
                <a:cs typeface="Verdana"/>
              </a:rPr>
              <a:t> </a:t>
            </a:r>
            <a:r>
              <a:rPr sz="1400" spc="-10" dirty="0">
                <a:latin typeface="Verdana"/>
                <a:cs typeface="Verdana"/>
              </a:rPr>
              <a:t>Google.</a:t>
            </a:r>
            <a:endParaRPr sz="1400" dirty="0">
              <a:latin typeface="Verdana"/>
              <a:cs typeface="Verdana"/>
            </a:endParaRPr>
          </a:p>
          <a:p>
            <a:pPr marL="469900" marR="546735" algn="ctr">
              <a:lnSpc>
                <a:spcPct val="175200"/>
              </a:lnSpc>
            </a:pPr>
            <a:r>
              <a:rPr lang="en-US" sz="1400" b="1" dirty="0" smtClean="0">
                <a:latin typeface="Verdana"/>
                <a:cs typeface="Verdana"/>
              </a:rPr>
              <a:t>5</a:t>
            </a:r>
            <a:r>
              <a:rPr sz="1400" b="1" spc="-45" dirty="0" smtClean="0">
                <a:latin typeface="Verdana"/>
                <a:cs typeface="Verdana"/>
              </a:rPr>
              <a:t> </a:t>
            </a:r>
            <a:r>
              <a:rPr sz="1400" b="1" dirty="0">
                <a:latin typeface="Verdana"/>
                <a:cs typeface="Verdana"/>
              </a:rPr>
              <a:t>meta</a:t>
            </a:r>
            <a:r>
              <a:rPr sz="1400" b="1" spc="-45" dirty="0">
                <a:latin typeface="Verdana"/>
                <a:cs typeface="Verdana"/>
              </a:rPr>
              <a:t> </a:t>
            </a:r>
            <a:r>
              <a:rPr sz="1400" b="1" dirty="0">
                <a:latin typeface="Verdana"/>
                <a:cs typeface="Verdana"/>
              </a:rPr>
              <a:t>titles</a:t>
            </a:r>
            <a:r>
              <a:rPr sz="1400" b="1" spc="-40" dirty="0">
                <a:latin typeface="Verdana"/>
                <a:cs typeface="Verdana"/>
              </a:rPr>
              <a:t> </a:t>
            </a:r>
            <a:r>
              <a:rPr lang="en-US" sz="1400" b="1" spc="-40" dirty="0">
                <a:latin typeface="Verdana"/>
                <a:cs typeface="Verdana"/>
              </a:rPr>
              <a:t>were </a:t>
            </a:r>
            <a:r>
              <a:rPr sz="1400" b="1" spc="-10" dirty="0">
                <a:latin typeface="Verdana"/>
                <a:cs typeface="Verdana"/>
              </a:rPr>
              <a:t>found. </a:t>
            </a:r>
            <a:endParaRPr lang="en-US" sz="1400" b="1" spc="-10" dirty="0" smtClean="0">
              <a:latin typeface="Verdana"/>
              <a:cs typeface="Verdana"/>
            </a:endParaRPr>
          </a:p>
          <a:p>
            <a:pPr marL="469900" marR="546735" algn="ctr">
              <a:lnSpc>
                <a:spcPct val="175200"/>
              </a:lnSpc>
            </a:pPr>
            <a:r>
              <a:rPr lang="en-US" sz="1400" b="1" dirty="0" smtClean="0">
                <a:latin typeface="Verdana"/>
                <a:cs typeface="Verdana"/>
              </a:rPr>
              <a:t>5</a:t>
            </a:r>
            <a:r>
              <a:rPr lang="en-US" sz="1400" b="1" spc="-45" dirty="0" smtClean="0">
                <a:latin typeface="Verdana"/>
                <a:cs typeface="Verdana"/>
              </a:rPr>
              <a:t> duplicate </a:t>
            </a:r>
            <a:r>
              <a:rPr lang="en-US" sz="1400" b="1" dirty="0" smtClean="0">
                <a:latin typeface="Verdana"/>
                <a:cs typeface="Verdana"/>
              </a:rPr>
              <a:t>meta</a:t>
            </a:r>
            <a:r>
              <a:rPr lang="en-US" sz="1400" b="1" spc="-45" dirty="0" smtClean="0">
                <a:latin typeface="Verdana"/>
                <a:cs typeface="Verdana"/>
              </a:rPr>
              <a:t> </a:t>
            </a:r>
            <a:r>
              <a:rPr lang="en-US" sz="1400" b="1" dirty="0" smtClean="0">
                <a:latin typeface="Verdana"/>
                <a:cs typeface="Verdana"/>
              </a:rPr>
              <a:t>titles</a:t>
            </a:r>
            <a:r>
              <a:rPr lang="en-US" sz="1400" b="1" spc="-40" dirty="0" smtClean="0">
                <a:latin typeface="Verdana"/>
                <a:cs typeface="Verdana"/>
              </a:rPr>
              <a:t> were </a:t>
            </a:r>
            <a:r>
              <a:rPr lang="en-US" sz="1400" b="1" spc="-10" dirty="0" smtClean="0">
                <a:latin typeface="Verdana"/>
                <a:cs typeface="Verdana"/>
              </a:rPr>
              <a:t>found. </a:t>
            </a:r>
          </a:p>
        </p:txBody>
      </p:sp>
      <p:pic>
        <p:nvPicPr>
          <p:cNvPr id="5" name="Picture 4"/>
          <p:cNvPicPr>
            <a:picLocks noChangeAspect="1"/>
          </p:cNvPicPr>
          <p:nvPr/>
        </p:nvPicPr>
        <p:blipFill>
          <a:blip r:embed="rId2"/>
          <a:stretch>
            <a:fillRect/>
          </a:stretch>
        </p:blipFill>
        <p:spPr>
          <a:xfrm>
            <a:off x="6383625" y="895350"/>
            <a:ext cx="2531775" cy="4125595"/>
          </a:xfrm>
          <a:prstGeom prst="rect">
            <a:avLst/>
          </a:prstGeom>
          <a:ln w="28575">
            <a:solidFill>
              <a:schemeClr val="tx1"/>
            </a:solidFill>
          </a:ln>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12700" rIns="0" bIns="0" rtlCol="0">
            <a:spAutoFit/>
          </a:bodyPr>
          <a:lstStyle/>
          <a:p>
            <a:pPr marL="2917190">
              <a:lnSpc>
                <a:spcPct val="100000"/>
              </a:lnSpc>
              <a:spcBef>
                <a:spcPts val="100"/>
              </a:spcBef>
            </a:pPr>
            <a:r>
              <a:rPr dirty="0"/>
              <a:t>Meta</a:t>
            </a:r>
            <a:r>
              <a:rPr spc="-20" dirty="0"/>
              <a:t> </a:t>
            </a:r>
            <a:r>
              <a:rPr spc="-10" dirty="0"/>
              <a:t>Description</a:t>
            </a:r>
          </a:p>
        </p:txBody>
      </p:sp>
      <p:sp>
        <p:nvSpPr>
          <p:cNvPr id="3" name="object 3"/>
          <p:cNvSpPr/>
          <p:nvPr/>
        </p:nvSpPr>
        <p:spPr>
          <a:xfrm>
            <a:off x="231887" y="690737"/>
            <a:ext cx="8623300" cy="46355"/>
          </a:xfrm>
          <a:custGeom>
            <a:avLst/>
            <a:gdLst/>
            <a:ahLst/>
            <a:cxnLst/>
            <a:rect l="l" t="t" r="r" b="b"/>
            <a:pathLst>
              <a:path w="8623300" h="46354">
                <a:moveTo>
                  <a:pt x="8623199" y="45899"/>
                </a:moveTo>
                <a:lnTo>
                  <a:pt x="0" y="45899"/>
                </a:lnTo>
                <a:lnTo>
                  <a:pt x="0" y="0"/>
                </a:lnTo>
                <a:lnTo>
                  <a:pt x="8623199" y="0"/>
                </a:lnTo>
                <a:lnTo>
                  <a:pt x="8623199" y="45899"/>
                </a:lnTo>
                <a:close/>
              </a:path>
            </a:pathLst>
          </a:custGeom>
          <a:solidFill>
            <a:srgbClr val="7030A0"/>
          </a:solidFill>
        </p:spPr>
        <p:txBody>
          <a:bodyPr wrap="square" lIns="0" tIns="0" rIns="0" bIns="0" rtlCol="0"/>
          <a:lstStyle/>
          <a:p>
            <a:endParaRPr/>
          </a:p>
        </p:txBody>
      </p:sp>
      <p:sp>
        <p:nvSpPr>
          <p:cNvPr id="4" name="object 4"/>
          <p:cNvSpPr txBox="1"/>
          <p:nvPr/>
        </p:nvSpPr>
        <p:spPr>
          <a:xfrm>
            <a:off x="786809" y="1399494"/>
            <a:ext cx="4199255" cy="1391285"/>
          </a:xfrm>
          <a:prstGeom prst="rect">
            <a:avLst/>
          </a:prstGeom>
        </p:spPr>
        <p:txBody>
          <a:bodyPr vert="horz" wrap="square" lIns="0" tIns="36830" rIns="0" bIns="0" rtlCol="0">
            <a:spAutoFit/>
          </a:bodyPr>
          <a:lstStyle/>
          <a:p>
            <a:pPr marL="12700" marR="5080" algn="just">
              <a:lnSpc>
                <a:spcPts val="1510"/>
              </a:lnSpc>
              <a:spcBef>
                <a:spcPts val="290"/>
              </a:spcBef>
            </a:pPr>
            <a:r>
              <a:rPr sz="1400" dirty="0">
                <a:latin typeface="Verdana"/>
                <a:cs typeface="Verdana"/>
              </a:rPr>
              <a:t>Meta</a:t>
            </a:r>
            <a:r>
              <a:rPr sz="1400" spc="140" dirty="0">
                <a:latin typeface="Verdana"/>
                <a:cs typeface="Verdana"/>
              </a:rPr>
              <a:t>  </a:t>
            </a:r>
            <a:r>
              <a:rPr sz="1400" dirty="0">
                <a:latin typeface="Verdana"/>
                <a:cs typeface="Verdana"/>
              </a:rPr>
              <a:t>description</a:t>
            </a:r>
            <a:r>
              <a:rPr sz="1400" spc="145" dirty="0">
                <a:latin typeface="Verdana"/>
                <a:cs typeface="Verdana"/>
              </a:rPr>
              <a:t>  </a:t>
            </a:r>
            <a:r>
              <a:rPr sz="1400" dirty="0">
                <a:latin typeface="Verdana"/>
                <a:cs typeface="Verdana"/>
              </a:rPr>
              <a:t>works</a:t>
            </a:r>
            <a:r>
              <a:rPr sz="1400" spc="145" dirty="0">
                <a:latin typeface="Verdana"/>
                <a:cs typeface="Verdana"/>
              </a:rPr>
              <a:t>  </a:t>
            </a:r>
            <a:r>
              <a:rPr sz="1400" dirty="0">
                <a:latin typeface="Verdana"/>
                <a:cs typeface="Verdana"/>
              </a:rPr>
              <a:t>as</a:t>
            </a:r>
            <a:r>
              <a:rPr sz="1400" spc="145" dirty="0">
                <a:latin typeface="Verdana"/>
                <a:cs typeface="Verdana"/>
              </a:rPr>
              <a:t>  </a:t>
            </a:r>
            <a:r>
              <a:rPr sz="1400" dirty="0">
                <a:latin typeface="Verdana"/>
                <a:cs typeface="Verdana"/>
              </a:rPr>
              <a:t>an</a:t>
            </a:r>
            <a:r>
              <a:rPr sz="1400" spc="145" dirty="0">
                <a:latin typeface="Verdana"/>
                <a:cs typeface="Verdana"/>
              </a:rPr>
              <a:t>  </a:t>
            </a:r>
            <a:r>
              <a:rPr sz="1400" spc="-10" dirty="0">
                <a:latin typeface="Verdana"/>
                <a:cs typeface="Verdana"/>
              </a:rPr>
              <a:t>advertising </a:t>
            </a:r>
            <a:r>
              <a:rPr sz="1400" dirty="0">
                <a:latin typeface="Verdana"/>
                <a:cs typeface="Verdana"/>
              </a:rPr>
              <a:t>Copy,</a:t>
            </a:r>
            <a:r>
              <a:rPr sz="1400" spc="215" dirty="0">
                <a:latin typeface="Verdana"/>
                <a:cs typeface="Verdana"/>
              </a:rPr>
              <a:t> </a:t>
            </a:r>
            <a:r>
              <a:rPr sz="1400" dirty="0">
                <a:latin typeface="Verdana"/>
                <a:cs typeface="Verdana"/>
              </a:rPr>
              <a:t>and</a:t>
            </a:r>
            <a:r>
              <a:rPr sz="1400" spc="220" dirty="0">
                <a:latin typeface="Verdana"/>
                <a:cs typeface="Verdana"/>
              </a:rPr>
              <a:t> </a:t>
            </a:r>
            <a:r>
              <a:rPr sz="1400" dirty="0">
                <a:latin typeface="Verdana"/>
                <a:cs typeface="Verdana"/>
              </a:rPr>
              <a:t>draws</a:t>
            </a:r>
            <a:r>
              <a:rPr sz="1400" spc="220" dirty="0">
                <a:latin typeface="Verdana"/>
                <a:cs typeface="Verdana"/>
              </a:rPr>
              <a:t> </a:t>
            </a:r>
            <a:r>
              <a:rPr sz="1400" dirty="0">
                <a:latin typeface="Verdana"/>
                <a:cs typeface="Verdana"/>
              </a:rPr>
              <a:t>the</a:t>
            </a:r>
            <a:r>
              <a:rPr sz="1400" spc="220" dirty="0">
                <a:latin typeface="Verdana"/>
                <a:cs typeface="Verdana"/>
              </a:rPr>
              <a:t> </a:t>
            </a:r>
            <a:r>
              <a:rPr sz="1400" dirty="0">
                <a:latin typeface="Verdana"/>
                <a:cs typeface="Verdana"/>
              </a:rPr>
              <a:t>readers</a:t>
            </a:r>
            <a:r>
              <a:rPr sz="1400" spc="220" dirty="0">
                <a:latin typeface="Verdana"/>
                <a:cs typeface="Verdana"/>
              </a:rPr>
              <a:t> </a:t>
            </a:r>
            <a:r>
              <a:rPr sz="1400" dirty="0">
                <a:latin typeface="Verdana"/>
                <a:cs typeface="Verdana"/>
              </a:rPr>
              <a:t>to</a:t>
            </a:r>
            <a:r>
              <a:rPr sz="1400" spc="215" dirty="0">
                <a:latin typeface="Verdana"/>
                <a:cs typeface="Verdana"/>
              </a:rPr>
              <a:t> </a:t>
            </a:r>
            <a:r>
              <a:rPr sz="1400" dirty="0">
                <a:latin typeface="Verdana"/>
                <a:cs typeface="Verdana"/>
              </a:rPr>
              <a:t>the</a:t>
            </a:r>
            <a:r>
              <a:rPr sz="1400" spc="220" dirty="0">
                <a:latin typeface="Verdana"/>
                <a:cs typeface="Verdana"/>
              </a:rPr>
              <a:t> </a:t>
            </a:r>
            <a:r>
              <a:rPr sz="1400" spc="-10" dirty="0">
                <a:latin typeface="Verdana"/>
                <a:cs typeface="Verdana"/>
              </a:rPr>
              <a:t>website </a:t>
            </a:r>
            <a:r>
              <a:rPr sz="1400" dirty="0">
                <a:latin typeface="Verdana"/>
                <a:cs typeface="Verdana"/>
              </a:rPr>
              <a:t>from</a:t>
            </a:r>
            <a:r>
              <a:rPr sz="1400" spc="125" dirty="0">
                <a:latin typeface="Verdana"/>
                <a:cs typeface="Verdana"/>
              </a:rPr>
              <a:t> </a:t>
            </a:r>
            <a:r>
              <a:rPr sz="1400" dirty="0">
                <a:latin typeface="Verdana"/>
                <a:cs typeface="Verdana"/>
              </a:rPr>
              <a:t>the</a:t>
            </a:r>
            <a:r>
              <a:rPr sz="1400" spc="125" dirty="0">
                <a:latin typeface="Verdana"/>
                <a:cs typeface="Verdana"/>
              </a:rPr>
              <a:t> </a:t>
            </a:r>
            <a:r>
              <a:rPr sz="1400" dirty="0">
                <a:latin typeface="Verdana"/>
                <a:cs typeface="Verdana"/>
              </a:rPr>
              <a:t>SERP.</a:t>
            </a:r>
            <a:r>
              <a:rPr sz="1400" spc="125" dirty="0">
                <a:latin typeface="Verdana"/>
                <a:cs typeface="Verdana"/>
              </a:rPr>
              <a:t>  </a:t>
            </a:r>
            <a:r>
              <a:rPr sz="1400" dirty="0">
                <a:latin typeface="Verdana"/>
                <a:cs typeface="Verdana"/>
              </a:rPr>
              <a:t>keep</a:t>
            </a:r>
            <a:r>
              <a:rPr sz="1400" spc="125" dirty="0">
                <a:latin typeface="Verdana"/>
                <a:cs typeface="Verdana"/>
              </a:rPr>
              <a:t> </a:t>
            </a:r>
            <a:r>
              <a:rPr sz="1400" dirty="0">
                <a:latin typeface="Verdana"/>
                <a:cs typeface="Verdana"/>
              </a:rPr>
              <a:t>your</a:t>
            </a:r>
            <a:r>
              <a:rPr sz="1400" spc="125" dirty="0">
                <a:latin typeface="Verdana"/>
                <a:cs typeface="Verdana"/>
              </a:rPr>
              <a:t> </a:t>
            </a:r>
            <a:r>
              <a:rPr sz="1400" dirty="0">
                <a:latin typeface="Verdana"/>
                <a:cs typeface="Verdana"/>
              </a:rPr>
              <a:t>description</a:t>
            </a:r>
            <a:r>
              <a:rPr sz="1400" spc="125" dirty="0">
                <a:latin typeface="Verdana"/>
                <a:cs typeface="Verdana"/>
              </a:rPr>
              <a:t> </a:t>
            </a:r>
            <a:r>
              <a:rPr sz="1400" spc="-10" dirty="0">
                <a:latin typeface="Verdana"/>
                <a:cs typeface="Verdana"/>
              </a:rPr>
              <a:t>under </a:t>
            </a:r>
            <a:r>
              <a:rPr sz="1400" dirty="0">
                <a:latin typeface="Verdana"/>
                <a:cs typeface="Verdana"/>
              </a:rPr>
              <a:t>120</a:t>
            </a:r>
            <a:r>
              <a:rPr sz="1400" spc="-55" dirty="0">
                <a:latin typeface="Verdana"/>
                <a:cs typeface="Verdana"/>
              </a:rPr>
              <a:t> </a:t>
            </a:r>
            <a:r>
              <a:rPr sz="1400" dirty="0">
                <a:latin typeface="Verdana"/>
                <a:cs typeface="Verdana"/>
              </a:rPr>
              <a:t>characters</a:t>
            </a:r>
            <a:r>
              <a:rPr sz="1400" spc="-55" dirty="0">
                <a:latin typeface="Verdana"/>
                <a:cs typeface="Verdana"/>
              </a:rPr>
              <a:t> </a:t>
            </a:r>
            <a:r>
              <a:rPr sz="1400" dirty="0">
                <a:latin typeface="Verdana"/>
                <a:cs typeface="Verdana"/>
              </a:rPr>
              <a:t>and</a:t>
            </a:r>
            <a:r>
              <a:rPr sz="1400" spc="-55" dirty="0">
                <a:latin typeface="Verdana"/>
                <a:cs typeface="Verdana"/>
              </a:rPr>
              <a:t> </a:t>
            </a:r>
            <a:r>
              <a:rPr sz="1400" dirty="0">
                <a:latin typeface="Verdana"/>
                <a:cs typeface="Verdana"/>
              </a:rPr>
              <a:t>use</a:t>
            </a:r>
            <a:r>
              <a:rPr sz="1400" spc="-55" dirty="0">
                <a:latin typeface="Verdana"/>
                <a:cs typeface="Verdana"/>
              </a:rPr>
              <a:t> </a:t>
            </a:r>
            <a:r>
              <a:rPr sz="1400" dirty="0">
                <a:latin typeface="Verdana"/>
                <a:cs typeface="Verdana"/>
              </a:rPr>
              <a:t>relevant</a:t>
            </a:r>
            <a:r>
              <a:rPr sz="1400" spc="-55" dirty="0">
                <a:latin typeface="Verdana"/>
                <a:cs typeface="Verdana"/>
              </a:rPr>
              <a:t> </a:t>
            </a:r>
            <a:r>
              <a:rPr sz="1400" dirty="0">
                <a:latin typeface="Verdana"/>
                <a:cs typeface="Verdana"/>
              </a:rPr>
              <a:t>keyword</a:t>
            </a:r>
            <a:r>
              <a:rPr sz="1400" spc="-55" dirty="0">
                <a:latin typeface="Verdana"/>
                <a:cs typeface="Verdana"/>
              </a:rPr>
              <a:t> </a:t>
            </a:r>
            <a:r>
              <a:rPr sz="1400" dirty="0">
                <a:latin typeface="Verdana"/>
                <a:cs typeface="Verdana"/>
              </a:rPr>
              <a:t>in</a:t>
            </a:r>
            <a:r>
              <a:rPr sz="1400" spc="-40" dirty="0">
                <a:latin typeface="Verdana"/>
                <a:cs typeface="Verdana"/>
              </a:rPr>
              <a:t> </a:t>
            </a:r>
            <a:r>
              <a:rPr sz="1400" spc="-25" dirty="0">
                <a:latin typeface="Verdana"/>
                <a:cs typeface="Verdana"/>
              </a:rPr>
              <a:t>it. </a:t>
            </a:r>
            <a:r>
              <a:rPr sz="1400" dirty="0">
                <a:latin typeface="Verdana"/>
                <a:cs typeface="Verdana"/>
              </a:rPr>
              <a:t>This</a:t>
            </a:r>
            <a:r>
              <a:rPr sz="1400" spc="204" dirty="0">
                <a:latin typeface="Verdana"/>
                <a:cs typeface="Verdana"/>
              </a:rPr>
              <a:t> </a:t>
            </a:r>
            <a:r>
              <a:rPr sz="1400" dirty="0">
                <a:latin typeface="Verdana"/>
                <a:cs typeface="Verdana"/>
              </a:rPr>
              <a:t>need</a:t>
            </a:r>
            <a:r>
              <a:rPr sz="1400" spc="210" dirty="0">
                <a:latin typeface="Verdana"/>
                <a:cs typeface="Verdana"/>
              </a:rPr>
              <a:t> </a:t>
            </a:r>
            <a:r>
              <a:rPr sz="1400" dirty="0">
                <a:latin typeface="Verdana"/>
                <a:cs typeface="Verdana"/>
              </a:rPr>
              <a:t>to</a:t>
            </a:r>
            <a:r>
              <a:rPr sz="1400" spc="210" dirty="0">
                <a:latin typeface="Verdana"/>
                <a:cs typeface="Verdana"/>
              </a:rPr>
              <a:t> </a:t>
            </a:r>
            <a:r>
              <a:rPr sz="1400" dirty="0">
                <a:latin typeface="Verdana"/>
                <a:cs typeface="Verdana"/>
              </a:rPr>
              <a:t>be</a:t>
            </a:r>
            <a:r>
              <a:rPr sz="1400" spc="204" dirty="0">
                <a:latin typeface="Verdana"/>
                <a:cs typeface="Verdana"/>
              </a:rPr>
              <a:t> </a:t>
            </a:r>
            <a:r>
              <a:rPr sz="1400" dirty="0">
                <a:latin typeface="Verdana"/>
                <a:cs typeface="Verdana"/>
              </a:rPr>
              <a:t>updated,</a:t>
            </a:r>
            <a:r>
              <a:rPr sz="1400" spc="210" dirty="0">
                <a:latin typeface="Verdana"/>
                <a:cs typeface="Verdana"/>
              </a:rPr>
              <a:t> </a:t>
            </a:r>
            <a:r>
              <a:rPr sz="1400" dirty="0">
                <a:latin typeface="Verdana"/>
                <a:cs typeface="Verdana"/>
              </a:rPr>
              <a:t>as</a:t>
            </a:r>
            <a:r>
              <a:rPr sz="1400" spc="210" dirty="0">
                <a:latin typeface="Verdana"/>
                <a:cs typeface="Verdana"/>
              </a:rPr>
              <a:t> </a:t>
            </a:r>
            <a:r>
              <a:rPr sz="1400" dirty="0">
                <a:latin typeface="Verdana"/>
                <a:cs typeface="Verdana"/>
              </a:rPr>
              <a:t>it</a:t>
            </a:r>
            <a:r>
              <a:rPr sz="1400" spc="204" dirty="0">
                <a:latin typeface="Verdana"/>
                <a:cs typeface="Verdana"/>
              </a:rPr>
              <a:t> </a:t>
            </a:r>
            <a:r>
              <a:rPr sz="1400" dirty="0">
                <a:latin typeface="Verdana"/>
                <a:cs typeface="Verdana"/>
              </a:rPr>
              <a:t>improves</a:t>
            </a:r>
            <a:r>
              <a:rPr sz="1400" spc="210" dirty="0">
                <a:latin typeface="Verdana"/>
                <a:cs typeface="Verdana"/>
              </a:rPr>
              <a:t> </a:t>
            </a:r>
            <a:r>
              <a:rPr sz="1400" spc="-25" dirty="0">
                <a:latin typeface="Verdana"/>
                <a:cs typeface="Verdana"/>
              </a:rPr>
              <a:t>the </a:t>
            </a:r>
            <a:r>
              <a:rPr sz="1400" dirty="0">
                <a:latin typeface="Verdana"/>
                <a:cs typeface="Verdana"/>
              </a:rPr>
              <a:t>Direct</a:t>
            </a:r>
            <a:r>
              <a:rPr sz="1400" spc="165" dirty="0">
                <a:latin typeface="Verdana"/>
                <a:cs typeface="Verdana"/>
              </a:rPr>
              <a:t>  </a:t>
            </a:r>
            <a:r>
              <a:rPr sz="1400" dirty="0">
                <a:latin typeface="Verdana"/>
                <a:cs typeface="Verdana"/>
              </a:rPr>
              <a:t>Click</a:t>
            </a:r>
            <a:r>
              <a:rPr sz="1400" spc="170" dirty="0">
                <a:latin typeface="Verdana"/>
                <a:cs typeface="Verdana"/>
              </a:rPr>
              <a:t>  </a:t>
            </a:r>
            <a:r>
              <a:rPr sz="1400" dirty="0">
                <a:latin typeface="Verdana"/>
                <a:cs typeface="Verdana"/>
              </a:rPr>
              <a:t>Through</a:t>
            </a:r>
            <a:r>
              <a:rPr sz="1400" spc="165" dirty="0">
                <a:latin typeface="Verdana"/>
                <a:cs typeface="Verdana"/>
              </a:rPr>
              <a:t>  </a:t>
            </a:r>
            <a:r>
              <a:rPr sz="1400" dirty="0">
                <a:latin typeface="Verdana"/>
                <a:cs typeface="Verdana"/>
              </a:rPr>
              <a:t>Rate,</a:t>
            </a:r>
            <a:r>
              <a:rPr sz="1400" spc="170" dirty="0">
                <a:latin typeface="Verdana"/>
                <a:cs typeface="Verdana"/>
              </a:rPr>
              <a:t>  </a:t>
            </a:r>
            <a:r>
              <a:rPr sz="1400" dirty="0">
                <a:latin typeface="Verdana"/>
                <a:cs typeface="Verdana"/>
              </a:rPr>
              <a:t>which</a:t>
            </a:r>
            <a:r>
              <a:rPr sz="1400" spc="165" dirty="0">
                <a:latin typeface="Verdana"/>
                <a:cs typeface="Verdana"/>
              </a:rPr>
              <a:t>  </a:t>
            </a:r>
            <a:r>
              <a:rPr sz="1400" dirty="0">
                <a:latin typeface="Verdana"/>
                <a:cs typeface="Verdana"/>
              </a:rPr>
              <a:t>is</a:t>
            </a:r>
            <a:r>
              <a:rPr sz="1400" spc="170" dirty="0">
                <a:latin typeface="Verdana"/>
                <a:cs typeface="Verdana"/>
              </a:rPr>
              <a:t>  </a:t>
            </a:r>
            <a:r>
              <a:rPr sz="1400" spc="-25" dirty="0">
                <a:latin typeface="Verdana"/>
                <a:cs typeface="Verdana"/>
              </a:rPr>
              <a:t>key </a:t>
            </a:r>
            <a:r>
              <a:rPr sz="1400" dirty="0">
                <a:latin typeface="Verdana"/>
                <a:cs typeface="Verdana"/>
              </a:rPr>
              <a:t>ranking</a:t>
            </a:r>
            <a:r>
              <a:rPr sz="1400" spc="-110" dirty="0">
                <a:latin typeface="Verdana"/>
                <a:cs typeface="Verdana"/>
              </a:rPr>
              <a:t> </a:t>
            </a:r>
            <a:r>
              <a:rPr sz="1400" spc="-10" dirty="0">
                <a:latin typeface="Verdana"/>
                <a:cs typeface="Verdana"/>
              </a:rPr>
              <a:t>factor.</a:t>
            </a:r>
            <a:endParaRPr sz="1400" dirty="0">
              <a:latin typeface="Verdana"/>
              <a:cs typeface="Verdana"/>
            </a:endParaRPr>
          </a:p>
        </p:txBody>
      </p:sp>
      <p:sp>
        <p:nvSpPr>
          <p:cNvPr id="5" name="object 5"/>
          <p:cNvSpPr txBox="1"/>
          <p:nvPr/>
        </p:nvSpPr>
        <p:spPr>
          <a:xfrm>
            <a:off x="1066800" y="3153650"/>
            <a:ext cx="4086225" cy="456535"/>
          </a:xfrm>
          <a:prstGeom prst="rect">
            <a:avLst/>
          </a:prstGeom>
        </p:spPr>
        <p:txBody>
          <a:bodyPr vert="horz" wrap="square" lIns="0" tIns="12700" rIns="0" bIns="0" rtlCol="0">
            <a:spAutoFit/>
          </a:bodyPr>
          <a:lstStyle/>
          <a:p>
            <a:pPr marL="12700">
              <a:lnSpc>
                <a:spcPct val="100000"/>
              </a:lnSpc>
              <a:spcBef>
                <a:spcPts val="100"/>
              </a:spcBef>
            </a:pPr>
            <a:r>
              <a:rPr lang="en-US" sz="1400" b="1" dirty="0" smtClean="0">
                <a:latin typeface="Verdana"/>
                <a:cs typeface="Verdana"/>
              </a:rPr>
              <a:t>5</a:t>
            </a:r>
            <a:r>
              <a:rPr sz="1400" b="1" spc="-50" dirty="0" smtClean="0">
                <a:latin typeface="Verdana"/>
                <a:cs typeface="Verdana"/>
              </a:rPr>
              <a:t> </a:t>
            </a:r>
            <a:r>
              <a:rPr sz="1400" b="1" dirty="0" smtClean="0">
                <a:latin typeface="Verdana"/>
                <a:cs typeface="Verdana"/>
              </a:rPr>
              <a:t>meta</a:t>
            </a:r>
            <a:r>
              <a:rPr sz="1400" b="1" spc="-45" dirty="0" smtClean="0">
                <a:latin typeface="Verdana"/>
                <a:cs typeface="Verdana"/>
              </a:rPr>
              <a:t> </a:t>
            </a:r>
            <a:r>
              <a:rPr sz="1400" b="1" spc="-10" dirty="0">
                <a:latin typeface="Verdana"/>
                <a:cs typeface="Verdana"/>
              </a:rPr>
              <a:t>descriptions</a:t>
            </a:r>
            <a:r>
              <a:rPr lang="en-US" sz="1400" b="1" spc="-10" dirty="0">
                <a:latin typeface="Verdana"/>
                <a:cs typeface="Verdana"/>
              </a:rPr>
              <a:t> were found</a:t>
            </a:r>
            <a:r>
              <a:rPr lang="en-US" sz="1400" b="1" spc="-10" dirty="0" smtClean="0">
                <a:latin typeface="Verdana"/>
                <a:cs typeface="Verdana"/>
              </a:rPr>
              <a:t>.</a:t>
            </a:r>
          </a:p>
          <a:p>
            <a:pPr marL="12700">
              <a:spcBef>
                <a:spcPts val="100"/>
              </a:spcBef>
            </a:pPr>
            <a:r>
              <a:rPr lang="en-US" sz="1400" b="1" dirty="0" smtClean="0">
                <a:latin typeface="Verdana"/>
                <a:cs typeface="Verdana"/>
              </a:rPr>
              <a:t>5</a:t>
            </a:r>
            <a:r>
              <a:rPr lang="en-US" sz="1400" b="1" spc="-50" dirty="0" smtClean="0">
                <a:latin typeface="Verdana"/>
                <a:cs typeface="Verdana"/>
              </a:rPr>
              <a:t> missing </a:t>
            </a:r>
            <a:r>
              <a:rPr lang="en-US" sz="1400" b="1" dirty="0" smtClean="0">
                <a:latin typeface="Verdana"/>
                <a:cs typeface="Verdana"/>
              </a:rPr>
              <a:t>meta</a:t>
            </a:r>
            <a:r>
              <a:rPr lang="en-US" sz="1400" b="1" spc="-45" dirty="0" smtClean="0">
                <a:latin typeface="Verdana"/>
                <a:cs typeface="Verdana"/>
              </a:rPr>
              <a:t> </a:t>
            </a:r>
            <a:r>
              <a:rPr lang="en-US" sz="1400" b="1" spc="-10" dirty="0" smtClean="0">
                <a:latin typeface="Verdana"/>
                <a:cs typeface="Verdana"/>
              </a:rPr>
              <a:t>descriptions were found.</a:t>
            </a:r>
            <a:endParaRPr lang="en-US" sz="1400" dirty="0" smtClean="0">
              <a:latin typeface="Verdana"/>
              <a:cs typeface="Verdana"/>
            </a:endParaRPr>
          </a:p>
        </p:txBody>
      </p:sp>
      <p:pic>
        <p:nvPicPr>
          <p:cNvPr id="6" name="Picture 5"/>
          <p:cNvPicPr>
            <a:picLocks noChangeAspect="1"/>
          </p:cNvPicPr>
          <p:nvPr/>
        </p:nvPicPr>
        <p:blipFill>
          <a:blip r:embed="rId2"/>
          <a:stretch>
            <a:fillRect/>
          </a:stretch>
        </p:blipFill>
        <p:spPr>
          <a:xfrm>
            <a:off x="6019800" y="819150"/>
            <a:ext cx="2562225" cy="4169895"/>
          </a:xfrm>
          <a:prstGeom prst="rect">
            <a:avLst/>
          </a:prstGeom>
          <a:ln w="28575">
            <a:solidFill>
              <a:schemeClr val="tx1"/>
            </a:solidFill>
          </a:ln>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12700" rIns="0" bIns="0" rtlCol="0">
            <a:spAutoFit/>
          </a:bodyPr>
          <a:lstStyle/>
          <a:p>
            <a:pPr marL="3294379">
              <a:lnSpc>
                <a:spcPct val="100000"/>
              </a:lnSpc>
              <a:spcBef>
                <a:spcPts val="100"/>
              </a:spcBef>
            </a:pPr>
            <a:r>
              <a:rPr dirty="0"/>
              <a:t>Header</a:t>
            </a:r>
            <a:r>
              <a:rPr spc="-130" dirty="0"/>
              <a:t> </a:t>
            </a:r>
            <a:r>
              <a:rPr spc="-20" dirty="0"/>
              <a:t>Tags</a:t>
            </a:r>
          </a:p>
        </p:txBody>
      </p:sp>
      <p:sp>
        <p:nvSpPr>
          <p:cNvPr id="3" name="object 3"/>
          <p:cNvSpPr/>
          <p:nvPr/>
        </p:nvSpPr>
        <p:spPr>
          <a:xfrm>
            <a:off x="260350" y="762000"/>
            <a:ext cx="8623300" cy="46355"/>
          </a:xfrm>
          <a:custGeom>
            <a:avLst/>
            <a:gdLst/>
            <a:ahLst/>
            <a:cxnLst/>
            <a:rect l="l" t="t" r="r" b="b"/>
            <a:pathLst>
              <a:path w="8623300" h="46354">
                <a:moveTo>
                  <a:pt x="8623199" y="45899"/>
                </a:moveTo>
                <a:lnTo>
                  <a:pt x="0" y="45899"/>
                </a:lnTo>
                <a:lnTo>
                  <a:pt x="0" y="0"/>
                </a:lnTo>
                <a:lnTo>
                  <a:pt x="8623199" y="0"/>
                </a:lnTo>
                <a:lnTo>
                  <a:pt x="8623199" y="45899"/>
                </a:lnTo>
                <a:close/>
              </a:path>
            </a:pathLst>
          </a:custGeom>
          <a:solidFill>
            <a:srgbClr val="7030A0"/>
          </a:solidFill>
        </p:spPr>
        <p:txBody>
          <a:bodyPr wrap="square" lIns="0" tIns="0" rIns="0" bIns="0" rtlCol="0"/>
          <a:lstStyle/>
          <a:p>
            <a:endParaRPr/>
          </a:p>
        </p:txBody>
      </p:sp>
      <p:sp>
        <p:nvSpPr>
          <p:cNvPr id="4" name="object 4"/>
          <p:cNvSpPr txBox="1"/>
          <p:nvPr/>
        </p:nvSpPr>
        <p:spPr>
          <a:xfrm>
            <a:off x="457200" y="1581150"/>
            <a:ext cx="4873075" cy="1967205"/>
          </a:xfrm>
          <a:prstGeom prst="rect">
            <a:avLst/>
          </a:prstGeom>
        </p:spPr>
        <p:txBody>
          <a:bodyPr vert="horz" wrap="square" lIns="0" tIns="12700" rIns="0" bIns="0" rtlCol="0">
            <a:spAutoFit/>
          </a:bodyPr>
          <a:lstStyle/>
          <a:p>
            <a:pPr marL="12700" marR="6350" algn="just">
              <a:lnSpc>
                <a:spcPct val="100000"/>
              </a:lnSpc>
              <a:spcBef>
                <a:spcPts val="100"/>
              </a:spcBef>
            </a:pPr>
            <a:r>
              <a:rPr sz="1400" dirty="0">
                <a:latin typeface="Verdana"/>
                <a:cs typeface="Verdana"/>
              </a:rPr>
              <a:t>A</a:t>
            </a:r>
            <a:r>
              <a:rPr sz="1400" spc="160" dirty="0">
                <a:latin typeface="Verdana"/>
                <a:cs typeface="Verdana"/>
              </a:rPr>
              <a:t> </a:t>
            </a:r>
            <a:r>
              <a:rPr sz="1400" dirty="0">
                <a:latin typeface="Verdana"/>
                <a:cs typeface="Verdana"/>
              </a:rPr>
              <a:t>page’s</a:t>
            </a:r>
            <a:r>
              <a:rPr sz="1400" spc="165" dirty="0">
                <a:latin typeface="Verdana"/>
                <a:cs typeface="Verdana"/>
              </a:rPr>
              <a:t> </a:t>
            </a:r>
            <a:r>
              <a:rPr sz="1400" dirty="0">
                <a:latin typeface="Verdana"/>
                <a:cs typeface="Verdana"/>
              </a:rPr>
              <a:t>Header</a:t>
            </a:r>
            <a:r>
              <a:rPr sz="1400" spc="160" dirty="0">
                <a:latin typeface="Verdana"/>
                <a:cs typeface="Verdana"/>
              </a:rPr>
              <a:t> </a:t>
            </a:r>
            <a:r>
              <a:rPr sz="1400" dirty="0">
                <a:latin typeface="Verdana"/>
                <a:cs typeface="Verdana"/>
              </a:rPr>
              <a:t>tag</a:t>
            </a:r>
            <a:r>
              <a:rPr sz="1400" spc="165" dirty="0">
                <a:latin typeface="Verdana"/>
                <a:cs typeface="Verdana"/>
              </a:rPr>
              <a:t> </a:t>
            </a:r>
            <a:r>
              <a:rPr sz="1400" dirty="0">
                <a:latin typeface="Verdana"/>
                <a:cs typeface="Verdana"/>
              </a:rPr>
              <a:t>is</a:t>
            </a:r>
            <a:r>
              <a:rPr sz="1400" spc="165" dirty="0">
                <a:latin typeface="Verdana"/>
                <a:cs typeface="Verdana"/>
              </a:rPr>
              <a:t> </a:t>
            </a:r>
            <a:r>
              <a:rPr sz="1400" dirty="0">
                <a:latin typeface="Verdana"/>
                <a:cs typeface="Verdana"/>
              </a:rPr>
              <a:t>a</a:t>
            </a:r>
            <a:r>
              <a:rPr sz="1400" spc="160" dirty="0">
                <a:latin typeface="Verdana"/>
                <a:cs typeface="Verdana"/>
              </a:rPr>
              <a:t> </a:t>
            </a:r>
            <a:r>
              <a:rPr sz="1400" dirty="0">
                <a:latin typeface="Verdana"/>
                <a:cs typeface="Verdana"/>
              </a:rPr>
              <a:t>chance</a:t>
            </a:r>
            <a:r>
              <a:rPr sz="1400" spc="165" dirty="0">
                <a:latin typeface="Verdana"/>
                <a:cs typeface="Verdana"/>
              </a:rPr>
              <a:t> </a:t>
            </a:r>
            <a:r>
              <a:rPr sz="1400" dirty="0">
                <a:latin typeface="Verdana"/>
                <a:cs typeface="Verdana"/>
              </a:rPr>
              <a:t>for</a:t>
            </a:r>
            <a:r>
              <a:rPr sz="1400" spc="160" dirty="0">
                <a:latin typeface="Verdana"/>
                <a:cs typeface="Verdana"/>
              </a:rPr>
              <a:t> </a:t>
            </a:r>
            <a:r>
              <a:rPr sz="1400" dirty="0">
                <a:latin typeface="Verdana"/>
                <a:cs typeface="Verdana"/>
              </a:rPr>
              <a:t>a</a:t>
            </a:r>
            <a:r>
              <a:rPr sz="1400" spc="165" dirty="0">
                <a:latin typeface="Verdana"/>
                <a:cs typeface="Verdana"/>
              </a:rPr>
              <a:t> </a:t>
            </a:r>
            <a:r>
              <a:rPr sz="1400" spc="-10" dirty="0">
                <a:latin typeface="Verdana"/>
                <a:cs typeface="Verdana"/>
              </a:rPr>
              <a:t>second </a:t>
            </a:r>
            <a:r>
              <a:rPr sz="1400" dirty="0">
                <a:latin typeface="Verdana"/>
                <a:cs typeface="Verdana"/>
              </a:rPr>
              <a:t>less</a:t>
            </a:r>
            <a:r>
              <a:rPr lang="en-US" sz="1400" spc="125" dirty="0">
                <a:latin typeface="Verdana"/>
                <a:cs typeface="Verdana"/>
              </a:rPr>
              <a:t> </a:t>
            </a:r>
            <a:r>
              <a:rPr sz="1400" dirty="0">
                <a:latin typeface="Verdana"/>
                <a:cs typeface="Verdana"/>
              </a:rPr>
              <a:t>important</a:t>
            </a:r>
            <a:r>
              <a:rPr lang="en-US" sz="1400" spc="125" dirty="0">
                <a:latin typeface="Verdana"/>
                <a:cs typeface="Verdana"/>
              </a:rPr>
              <a:t> </a:t>
            </a:r>
            <a:r>
              <a:rPr sz="1400" dirty="0">
                <a:latin typeface="Verdana"/>
                <a:cs typeface="Verdana"/>
              </a:rPr>
              <a:t>title</a:t>
            </a:r>
            <a:r>
              <a:rPr lang="en-US" sz="1400" spc="125" dirty="0">
                <a:latin typeface="Verdana"/>
                <a:cs typeface="Verdana"/>
              </a:rPr>
              <a:t> </a:t>
            </a:r>
            <a:r>
              <a:rPr sz="1400" dirty="0">
                <a:latin typeface="Verdana"/>
                <a:cs typeface="Verdana"/>
              </a:rPr>
              <a:t>tag.</a:t>
            </a:r>
            <a:r>
              <a:rPr sz="1400" spc="130" dirty="0">
                <a:latin typeface="Verdana"/>
                <a:cs typeface="Verdana"/>
              </a:rPr>
              <a:t>  </a:t>
            </a:r>
            <a:r>
              <a:rPr sz="1400" dirty="0">
                <a:latin typeface="Verdana"/>
                <a:cs typeface="Verdana"/>
              </a:rPr>
              <a:t>This</a:t>
            </a:r>
            <a:r>
              <a:rPr sz="1400" spc="125" dirty="0">
                <a:latin typeface="Verdana"/>
                <a:cs typeface="Verdana"/>
              </a:rPr>
              <a:t> </a:t>
            </a:r>
            <a:r>
              <a:rPr lang="en-US" sz="1400" dirty="0">
                <a:latin typeface="Verdana"/>
                <a:cs typeface="Verdana"/>
              </a:rPr>
              <a:t>needs</a:t>
            </a:r>
            <a:r>
              <a:rPr lang="en-US" sz="1400" spc="125" dirty="0">
                <a:latin typeface="Verdana"/>
                <a:cs typeface="Verdana"/>
              </a:rPr>
              <a:t> </a:t>
            </a:r>
            <a:r>
              <a:rPr sz="1400" dirty="0">
                <a:latin typeface="Verdana"/>
                <a:cs typeface="Verdana"/>
              </a:rPr>
              <a:t>to</a:t>
            </a:r>
            <a:r>
              <a:rPr lang="en-US" sz="1400" spc="130" dirty="0">
                <a:latin typeface="Verdana"/>
                <a:cs typeface="Verdana"/>
              </a:rPr>
              <a:t> </a:t>
            </a:r>
            <a:r>
              <a:rPr sz="1400" spc="-25" dirty="0">
                <a:latin typeface="Verdana"/>
                <a:cs typeface="Verdana"/>
              </a:rPr>
              <a:t>be </a:t>
            </a:r>
            <a:r>
              <a:rPr sz="1400" dirty="0">
                <a:latin typeface="Verdana"/>
                <a:cs typeface="Verdana"/>
              </a:rPr>
              <a:t>updated</a:t>
            </a:r>
            <a:r>
              <a:rPr sz="1400" spc="-85" dirty="0">
                <a:latin typeface="Verdana"/>
                <a:cs typeface="Verdana"/>
              </a:rPr>
              <a:t> </a:t>
            </a:r>
            <a:r>
              <a:rPr sz="1400" dirty="0">
                <a:latin typeface="Verdana"/>
                <a:cs typeface="Verdana"/>
              </a:rPr>
              <a:t>with</a:t>
            </a:r>
            <a:r>
              <a:rPr sz="1400" spc="-80" dirty="0">
                <a:latin typeface="Verdana"/>
                <a:cs typeface="Verdana"/>
              </a:rPr>
              <a:t> </a:t>
            </a:r>
            <a:r>
              <a:rPr sz="1400" dirty="0">
                <a:latin typeface="Verdana"/>
                <a:cs typeface="Verdana"/>
              </a:rPr>
              <a:t>targeted</a:t>
            </a:r>
            <a:r>
              <a:rPr sz="1400" spc="-80" dirty="0">
                <a:latin typeface="Verdana"/>
                <a:cs typeface="Verdana"/>
              </a:rPr>
              <a:t> </a:t>
            </a:r>
            <a:r>
              <a:rPr sz="1400" spc="-10" dirty="0">
                <a:latin typeface="Verdana"/>
                <a:cs typeface="Verdana"/>
              </a:rPr>
              <a:t>Keywords.</a:t>
            </a:r>
            <a:endParaRPr lang="en-US" sz="1400" spc="-10" dirty="0">
              <a:latin typeface="Verdana"/>
              <a:cs typeface="Verdana"/>
            </a:endParaRPr>
          </a:p>
          <a:p>
            <a:pPr marL="12700" marR="6350" algn="just">
              <a:lnSpc>
                <a:spcPct val="100000"/>
              </a:lnSpc>
              <a:spcBef>
                <a:spcPts val="100"/>
              </a:spcBef>
            </a:pPr>
            <a:endParaRPr sz="1400" dirty="0">
              <a:latin typeface="Verdana"/>
              <a:cs typeface="Verdana"/>
            </a:endParaRPr>
          </a:p>
          <a:p>
            <a:pPr marL="12700" marR="22225" algn="just">
              <a:lnSpc>
                <a:spcPct val="100000"/>
              </a:lnSpc>
            </a:pPr>
            <a:r>
              <a:rPr sz="1400" dirty="0">
                <a:latin typeface="Verdana"/>
                <a:cs typeface="Verdana"/>
              </a:rPr>
              <a:t>We</a:t>
            </a:r>
            <a:r>
              <a:rPr sz="1400" spc="210" dirty="0">
                <a:latin typeface="Verdana"/>
                <a:cs typeface="Verdana"/>
              </a:rPr>
              <a:t>  </a:t>
            </a:r>
            <a:r>
              <a:rPr sz="1400" dirty="0">
                <a:latin typeface="Verdana"/>
                <a:cs typeface="Verdana"/>
              </a:rPr>
              <a:t>observed</a:t>
            </a:r>
            <a:r>
              <a:rPr sz="1400" spc="215" dirty="0">
                <a:latin typeface="Verdana"/>
                <a:cs typeface="Verdana"/>
              </a:rPr>
              <a:t>  </a:t>
            </a:r>
            <a:r>
              <a:rPr sz="1400" dirty="0">
                <a:latin typeface="Verdana"/>
                <a:cs typeface="Verdana"/>
              </a:rPr>
              <a:t>Keywords</a:t>
            </a:r>
            <a:r>
              <a:rPr sz="1400" spc="215" dirty="0">
                <a:latin typeface="Verdana"/>
                <a:cs typeface="Verdana"/>
              </a:rPr>
              <a:t>  </a:t>
            </a:r>
            <a:r>
              <a:rPr sz="1400" dirty="0">
                <a:latin typeface="Verdana"/>
                <a:cs typeface="Verdana"/>
              </a:rPr>
              <a:t>rich</a:t>
            </a:r>
            <a:r>
              <a:rPr sz="1400" spc="215" dirty="0">
                <a:latin typeface="Verdana"/>
                <a:cs typeface="Verdana"/>
              </a:rPr>
              <a:t>  </a:t>
            </a:r>
            <a:r>
              <a:rPr sz="1400" dirty="0">
                <a:latin typeface="Verdana"/>
                <a:cs typeface="Verdana"/>
              </a:rPr>
              <a:t>header</a:t>
            </a:r>
            <a:r>
              <a:rPr sz="1400" spc="215" dirty="0">
                <a:latin typeface="Verdana"/>
                <a:cs typeface="Verdana"/>
              </a:rPr>
              <a:t>  </a:t>
            </a:r>
            <a:r>
              <a:rPr sz="1400" spc="-20" dirty="0">
                <a:latin typeface="Verdana"/>
                <a:cs typeface="Verdana"/>
              </a:rPr>
              <a:t>tags </a:t>
            </a:r>
            <a:r>
              <a:rPr sz="1400" spc="-10" dirty="0">
                <a:latin typeface="Verdana"/>
                <a:cs typeface="Verdana"/>
              </a:rPr>
              <a:t>optimization</a:t>
            </a:r>
            <a:r>
              <a:rPr sz="1400" spc="-20" dirty="0">
                <a:latin typeface="Verdana"/>
                <a:cs typeface="Verdana"/>
              </a:rPr>
              <a:t> </a:t>
            </a:r>
            <a:r>
              <a:rPr sz="1400" dirty="0">
                <a:latin typeface="Verdana"/>
                <a:cs typeface="Verdana"/>
              </a:rPr>
              <a:t>is</a:t>
            </a:r>
            <a:r>
              <a:rPr sz="1400" spc="-20" dirty="0">
                <a:latin typeface="Verdana"/>
                <a:cs typeface="Verdana"/>
              </a:rPr>
              <a:t> </a:t>
            </a:r>
            <a:r>
              <a:rPr sz="1400" spc="-10" dirty="0">
                <a:latin typeface="Verdana"/>
                <a:cs typeface="Verdana"/>
              </a:rPr>
              <a:t>required</a:t>
            </a:r>
            <a:endParaRPr sz="1400" dirty="0">
              <a:latin typeface="Verdana"/>
              <a:cs typeface="Verdana"/>
            </a:endParaRPr>
          </a:p>
          <a:p>
            <a:pPr marL="12700" marR="5080" algn="just">
              <a:lnSpc>
                <a:spcPct val="100000"/>
              </a:lnSpc>
              <a:spcBef>
                <a:spcPts val="1680"/>
              </a:spcBef>
            </a:pPr>
            <a:r>
              <a:rPr sz="1400" b="1" dirty="0">
                <a:latin typeface="Verdana"/>
                <a:cs typeface="Verdana"/>
              </a:rPr>
              <a:t>We</a:t>
            </a:r>
            <a:r>
              <a:rPr sz="1400" b="1" spc="55" dirty="0">
                <a:latin typeface="Verdana"/>
                <a:cs typeface="Verdana"/>
              </a:rPr>
              <a:t>  </a:t>
            </a:r>
            <a:r>
              <a:rPr sz="1400" b="1" dirty="0">
                <a:latin typeface="Verdana"/>
                <a:cs typeface="Verdana"/>
              </a:rPr>
              <a:t>observed</a:t>
            </a:r>
            <a:r>
              <a:rPr sz="1400" b="1" spc="55" dirty="0">
                <a:latin typeface="Verdana"/>
                <a:cs typeface="Verdana"/>
              </a:rPr>
              <a:t>  </a:t>
            </a:r>
            <a:r>
              <a:rPr lang="en-US" sz="1400" b="1" dirty="0">
                <a:latin typeface="Verdana"/>
                <a:cs typeface="Verdana"/>
              </a:rPr>
              <a:t>2</a:t>
            </a:r>
            <a:r>
              <a:rPr sz="1400" b="1" spc="55" dirty="0" smtClean="0">
                <a:latin typeface="Verdana"/>
                <a:cs typeface="Verdana"/>
              </a:rPr>
              <a:t>  </a:t>
            </a:r>
            <a:r>
              <a:rPr lang="en-US" sz="1400" b="1" dirty="0" smtClean="0">
                <a:latin typeface="Verdana"/>
                <a:cs typeface="Verdana"/>
              </a:rPr>
              <a:t>duplicate</a:t>
            </a:r>
            <a:r>
              <a:rPr sz="1400" b="1" spc="60" dirty="0" smtClean="0">
                <a:latin typeface="Verdana"/>
                <a:cs typeface="Verdana"/>
              </a:rPr>
              <a:t>  </a:t>
            </a:r>
            <a:r>
              <a:rPr sz="1400" b="1" dirty="0">
                <a:latin typeface="Verdana"/>
                <a:cs typeface="Verdana"/>
              </a:rPr>
              <a:t>H1</a:t>
            </a:r>
            <a:r>
              <a:rPr sz="1400" b="1" spc="55" dirty="0">
                <a:latin typeface="Verdana"/>
                <a:cs typeface="Verdana"/>
              </a:rPr>
              <a:t>  </a:t>
            </a:r>
            <a:r>
              <a:rPr sz="1400" b="1" dirty="0">
                <a:latin typeface="Verdana"/>
                <a:cs typeface="Verdana"/>
              </a:rPr>
              <a:t>tags</a:t>
            </a:r>
            <a:r>
              <a:rPr sz="1400" b="1" spc="55" dirty="0">
                <a:latin typeface="Verdana"/>
                <a:cs typeface="Verdana"/>
              </a:rPr>
              <a:t>  </a:t>
            </a:r>
            <a:r>
              <a:rPr sz="1400" b="1" spc="-25" dirty="0">
                <a:latin typeface="Verdana"/>
                <a:cs typeface="Verdana"/>
              </a:rPr>
              <a:t>are </a:t>
            </a:r>
            <a:r>
              <a:rPr sz="1400" b="1" dirty="0">
                <a:latin typeface="Verdana"/>
                <a:cs typeface="Verdana"/>
              </a:rPr>
              <a:t>present</a:t>
            </a:r>
            <a:r>
              <a:rPr sz="1400" b="1" spc="-30" dirty="0">
                <a:latin typeface="Verdana"/>
                <a:cs typeface="Verdana"/>
              </a:rPr>
              <a:t> </a:t>
            </a:r>
            <a:r>
              <a:rPr sz="1400" b="1" dirty="0">
                <a:latin typeface="Verdana"/>
                <a:cs typeface="Verdana"/>
              </a:rPr>
              <a:t>on</a:t>
            </a:r>
            <a:r>
              <a:rPr sz="1400" b="1" spc="-25" dirty="0">
                <a:latin typeface="Verdana"/>
                <a:cs typeface="Verdana"/>
              </a:rPr>
              <a:t> </a:t>
            </a:r>
            <a:r>
              <a:rPr sz="1400" b="1" dirty="0">
                <a:latin typeface="Verdana"/>
                <a:cs typeface="Verdana"/>
              </a:rPr>
              <a:t>the</a:t>
            </a:r>
            <a:r>
              <a:rPr sz="1400" b="1" spc="-25" dirty="0">
                <a:latin typeface="Verdana"/>
                <a:cs typeface="Verdana"/>
              </a:rPr>
              <a:t> </a:t>
            </a:r>
            <a:r>
              <a:rPr sz="1400" b="1" spc="-10" dirty="0">
                <a:latin typeface="Verdana"/>
                <a:cs typeface="Verdana"/>
              </a:rPr>
              <a:t>website</a:t>
            </a:r>
            <a:endParaRPr sz="1400" dirty="0">
              <a:latin typeface="Verdana"/>
              <a:cs typeface="Verdana"/>
            </a:endParaRPr>
          </a:p>
        </p:txBody>
      </p:sp>
      <p:pic>
        <p:nvPicPr>
          <p:cNvPr id="5" name="Picture 4"/>
          <p:cNvPicPr>
            <a:picLocks noChangeAspect="1"/>
          </p:cNvPicPr>
          <p:nvPr/>
        </p:nvPicPr>
        <p:blipFill>
          <a:blip r:embed="rId2"/>
          <a:stretch>
            <a:fillRect/>
          </a:stretch>
        </p:blipFill>
        <p:spPr>
          <a:xfrm>
            <a:off x="6248400" y="953819"/>
            <a:ext cx="2669886" cy="4110789"/>
          </a:xfrm>
          <a:prstGeom prst="rect">
            <a:avLst/>
          </a:prstGeom>
          <a:ln w="28575">
            <a:solidFill>
              <a:schemeClr val="tx1"/>
            </a:solidFill>
          </a:ln>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12700" rIns="0" bIns="0" rtlCol="0">
            <a:spAutoFit/>
          </a:bodyPr>
          <a:lstStyle/>
          <a:p>
            <a:pPr marL="3169285">
              <a:lnSpc>
                <a:spcPct val="100000"/>
              </a:lnSpc>
              <a:spcBef>
                <a:spcPts val="100"/>
              </a:spcBef>
            </a:pPr>
            <a:r>
              <a:rPr dirty="0"/>
              <a:t>Canonical</a:t>
            </a:r>
            <a:r>
              <a:rPr spc="-180" dirty="0"/>
              <a:t> </a:t>
            </a:r>
            <a:r>
              <a:rPr spc="-25" dirty="0"/>
              <a:t>Tag</a:t>
            </a:r>
          </a:p>
        </p:txBody>
      </p:sp>
      <p:sp>
        <p:nvSpPr>
          <p:cNvPr id="3" name="object 3"/>
          <p:cNvSpPr/>
          <p:nvPr/>
        </p:nvSpPr>
        <p:spPr>
          <a:xfrm>
            <a:off x="260350" y="762000"/>
            <a:ext cx="8623300" cy="46355"/>
          </a:xfrm>
          <a:custGeom>
            <a:avLst/>
            <a:gdLst/>
            <a:ahLst/>
            <a:cxnLst/>
            <a:rect l="l" t="t" r="r" b="b"/>
            <a:pathLst>
              <a:path w="8623300" h="46354">
                <a:moveTo>
                  <a:pt x="8623199" y="45899"/>
                </a:moveTo>
                <a:lnTo>
                  <a:pt x="0" y="45899"/>
                </a:lnTo>
                <a:lnTo>
                  <a:pt x="0" y="0"/>
                </a:lnTo>
                <a:lnTo>
                  <a:pt x="8623199" y="0"/>
                </a:lnTo>
                <a:lnTo>
                  <a:pt x="8623199" y="45899"/>
                </a:lnTo>
                <a:close/>
              </a:path>
            </a:pathLst>
          </a:custGeom>
          <a:solidFill>
            <a:srgbClr val="7030A0"/>
          </a:solidFill>
        </p:spPr>
        <p:txBody>
          <a:bodyPr wrap="square" lIns="0" tIns="0" rIns="0" bIns="0" rtlCol="0"/>
          <a:lstStyle/>
          <a:p>
            <a:endParaRPr/>
          </a:p>
        </p:txBody>
      </p:sp>
      <p:sp>
        <p:nvSpPr>
          <p:cNvPr id="4" name="object 4"/>
          <p:cNvSpPr txBox="1"/>
          <p:nvPr/>
        </p:nvSpPr>
        <p:spPr>
          <a:xfrm>
            <a:off x="533400" y="1504950"/>
            <a:ext cx="4926330" cy="2037080"/>
          </a:xfrm>
          <a:prstGeom prst="rect">
            <a:avLst/>
          </a:prstGeom>
        </p:spPr>
        <p:txBody>
          <a:bodyPr vert="horz" wrap="square" lIns="0" tIns="12700" rIns="0" bIns="0" rtlCol="0">
            <a:spAutoFit/>
          </a:bodyPr>
          <a:lstStyle/>
          <a:p>
            <a:pPr marL="12700" marR="5080">
              <a:lnSpc>
                <a:spcPct val="100000"/>
              </a:lnSpc>
              <a:spcBef>
                <a:spcPts val="100"/>
              </a:spcBef>
            </a:pPr>
            <a:r>
              <a:rPr sz="1600" dirty="0">
                <a:latin typeface="Verdana"/>
                <a:cs typeface="Verdana"/>
              </a:rPr>
              <a:t>A</a:t>
            </a:r>
            <a:r>
              <a:rPr sz="1600" spc="-40" dirty="0">
                <a:latin typeface="Verdana"/>
                <a:cs typeface="Verdana"/>
              </a:rPr>
              <a:t> </a:t>
            </a:r>
            <a:r>
              <a:rPr sz="1600" dirty="0">
                <a:latin typeface="Verdana"/>
                <a:cs typeface="Verdana"/>
              </a:rPr>
              <a:t>canonical</a:t>
            </a:r>
            <a:r>
              <a:rPr sz="1600" spc="-40" dirty="0">
                <a:latin typeface="Verdana"/>
                <a:cs typeface="Verdana"/>
              </a:rPr>
              <a:t> </a:t>
            </a:r>
            <a:r>
              <a:rPr sz="1600" dirty="0">
                <a:latin typeface="Verdana"/>
                <a:cs typeface="Verdana"/>
              </a:rPr>
              <a:t>tag</a:t>
            </a:r>
            <a:r>
              <a:rPr sz="1600" spc="-40" dirty="0">
                <a:latin typeface="Verdana"/>
                <a:cs typeface="Verdana"/>
              </a:rPr>
              <a:t> </a:t>
            </a:r>
            <a:r>
              <a:rPr sz="1600" dirty="0">
                <a:latin typeface="Verdana"/>
                <a:cs typeface="Verdana"/>
              </a:rPr>
              <a:t>is</a:t>
            </a:r>
            <a:r>
              <a:rPr sz="1600" spc="-40" dirty="0">
                <a:latin typeface="Verdana"/>
                <a:cs typeface="Verdana"/>
              </a:rPr>
              <a:t> </a:t>
            </a:r>
            <a:r>
              <a:rPr sz="1600" dirty="0">
                <a:latin typeface="Verdana"/>
                <a:cs typeface="Verdana"/>
              </a:rPr>
              <a:t>a</a:t>
            </a:r>
            <a:r>
              <a:rPr sz="1600" spc="-40" dirty="0">
                <a:latin typeface="Verdana"/>
                <a:cs typeface="Verdana"/>
              </a:rPr>
              <a:t> </a:t>
            </a:r>
            <a:r>
              <a:rPr sz="1600" dirty="0">
                <a:latin typeface="Verdana"/>
                <a:cs typeface="Verdana"/>
              </a:rPr>
              <a:t>way</a:t>
            </a:r>
            <a:r>
              <a:rPr sz="1600" spc="-40" dirty="0">
                <a:latin typeface="Verdana"/>
                <a:cs typeface="Verdana"/>
              </a:rPr>
              <a:t> </a:t>
            </a:r>
            <a:r>
              <a:rPr sz="1600" dirty="0">
                <a:latin typeface="Verdana"/>
                <a:cs typeface="Verdana"/>
              </a:rPr>
              <a:t>of</a:t>
            </a:r>
            <a:r>
              <a:rPr sz="1600" spc="-40" dirty="0">
                <a:latin typeface="Verdana"/>
                <a:cs typeface="Verdana"/>
              </a:rPr>
              <a:t> </a:t>
            </a:r>
            <a:r>
              <a:rPr sz="1600" dirty="0">
                <a:latin typeface="Verdana"/>
                <a:cs typeface="Verdana"/>
              </a:rPr>
              <a:t>telling</a:t>
            </a:r>
            <a:r>
              <a:rPr sz="1600" spc="-40" dirty="0">
                <a:latin typeface="Verdana"/>
                <a:cs typeface="Verdana"/>
              </a:rPr>
              <a:t> </a:t>
            </a:r>
            <a:r>
              <a:rPr sz="1600" spc="-10" dirty="0">
                <a:latin typeface="Verdana"/>
                <a:cs typeface="Verdana"/>
              </a:rPr>
              <a:t>search </a:t>
            </a:r>
            <a:r>
              <a:rPr sz="1600" dirty="0">
                <a:latin typeface="Verdana"/>
                <a:cs typeface="Verdana"/>
              </a:rPr>
              <a:t>engines</a:t>
            </a:r>
            <a:r>
              <a:rPr sz="1600" spc="-60" dirty="0">
                <a:latin typeface="Verdana"/>
                <a:cs typeface="Verdana"/>
              </a:rPr>
              <a:t> </a:t>
            </a:r>
            <a:r>
              <a:rPr sz="1600" dirty="0">
                <a:latin typeface="Verdana"/>
                <a:cs typeface="Verdana"/>
              </a:rPr>
              <a:t>that</a:t>
            </a:r>
            <a:r>
              <a:rPr sz="1600" spc="-60" dirty="0">
                <a:latin typeface="Verdana"/>
                <a:cs typeface="Verdana"/>
              </a:rPr>
              <a:t> </a:t>
            </a:r>
            <a:r>
              <a:rPr sz="1600" dirty="0">
                <a:latin typeface="Verdana"/>
                <a:cs typeface="Verdana"/>
              </a:rPr>
              <a:t>a</a:t>
            </a:r>
            <a:r>
              <a:rPr sz="1600" spc="-60" dirty="0">
                <a:latin typeface="Verdana"/>
                <a:cs typeface="Verdana"/>
              </a:rPr>
              <a:t> </a:t>
            </a:r>
            <a:r>
              <a:rPr sz="1600" dirty="0">
                <a:latin typeface="Verdana"/>
                <a:cs typeface="Verdana"/>
              </a:rPr>
              <a:t>specific</a:t>
            </a:r>
            <a:r>
              <a:rPr sz="1600" spc="-55" dirty="0">
                <a:latin typeface="Verdana"/>
                <a:cs typeface="Verdana"/>
              </a:rPr>
              <a:t> </a:t>
            </a:r>
            <a:r>
              <a:rPr sz="1600" dirty="0">
                <a:latin typeface="Verdana"/>
                <a:cs typeface="Verdana"/>
              </a:rPr>
              <a:t>URL</a:t>
            </a:r>
            <a:r>
              <a:rPr sz="1600" spc="-60" dirty="0">
                <a:latin typeface="Verdana"/>
                <a:cs typeface="Verdana"/>
              </a:rPr>
              <a:t> </a:t>
            </a:r>
            <a:r>
              <a:rPr sz="1600" dirty="0">
                <a:latin typeface="Verdana"/>
                <a:cs typeface="Verdana"/>
              </a:rPr>
              <a:t>represents</a:t>
            </a:r>
            <a:r>
              <a:rPr sz="1600" spc="-60" dirty="0">
                <a:latin typeface="Verdana"/>
                <a:cs typeface="Verdana"/>
              </a:rPr>
              <a:t> </a:t>
            </a:r>
            <a:r>
              <a:rPr sz="1600" spc="-25" dirty="0">
                <a:latin typeface="Verdana"/>
                <a:cs typeface="Verdana"/>
              </a:rPr>
              <a:t>the </a:t>
            </a:r>
            <a:r>
              <a:rPr sz="1600" dirty="0">
                <a:latin typeface="Verdana"/>
                <a:cs typeface="Verdana"/>
              </a:rPr>
              <a:t>master</a:t>
            </a:r>
            <a:r>
              <a:rPr sz="1600" spc="-60" dirty="0">
                <a:latin typeface="Verdana"/>
                <a:cs typeface="Verdana"/>
              </a:rPr>
              <a:t> </a:t>
            </a:r>
            <a:r>
              <a:rPr sz="1600" dirty="0">
                <a:latin typeface="Verdana"/>
                <a:cs typeface="Verdana"/>
              </a:rPr>
              <a:t>copy</a:t>
            </a:r>
            <a:r>
              <a:rPr sz="1600" spc="-55" dirty="0">
                <a:latin typeface="Verdana"/>
                <a:cs typeface="Verdana"/>
              </a:rPr>
              <a:t> </a:t>
            </a:r>
            <a:r>
              <a:rPr sz="1600" dirty="0">
                <a:latin typeface="Verdana"/>
                <a:cs typeface="Verdana"/>
              </a:rPr>
              <a:t>of</a:t>
            </a:r>
            <a:r>
              <a:rPr sz="1600" spc="-60" dirty="0">
                <a:latin typeface="Verdana"/>
                <a:cs typeface="Verdana"/>
              </a:rPr>
              <a:t> </a:t>
            </a:r>
            <a:r>
              <a:rPr sz="1600" dirty="0">
                <a:latin typeface="Verdana"/>
                <a:cs typeface="Verdana"/>
              </a:rPr>
              <a:t>a</a:t>
            </a:r>
            <a:r>
              <a:rPr sz="1600" spc="-55" dirty="0">
                <a:latin typeface="Verdana"/>
                <a:cs typeface="Verdana"/>
              </a:rPr>
              <a:t> </a:t>
            </a:r>
            <a:r>
              <a:rPr sz="1600" dirty="0">
                <a:latin typeface="Verdana"/>
                <a:cs typeface="Verdana"/>
              </a:rPr>
              <a:t>page.</a:t>
            </a:r>
            <a:r>
              <a:rPr sz="1600" spc="-60" dirty="0">
                <a:latin typeface="Verdana"/>
                <a:cs typeface="Verdana"/>
              </a:rPr>
              <a:t> </a:t>
            </a:r>
            <a:r>
              <a:rPr sz="1600" dirty="0">
                <a:latin typeface="Verdana"/>
                <a:cs typeface="Verdana"/>
              </a:rPr>
              <a:t>Using</a:t>
            </a:r>
            <a:r>
              <a:rPr sz="1600" spc="-55" dirty="0">
                <a:latin typeface="Verdana"/>
                <a:cs typeface="Verdana"/>
              </a:rPr>
              <a:t> </a:t>
            </a:r>
            <a:r>
              <a:rPr sz="1600" dirty="0">
                <a:latin typeface="Verdana"/>
                <a:cs typeface="Verdana"/>
              </a:rPr>
              <a:t>the</a:t>
            </a:r>
            <a:r>
              <a:rPr sz="1600" spc="-60" dirty="0">
                <a:latin typeface="Verdana"/>
                <a:cs typeface="Verdana"/>
              </a:rPr>
              <a:t> </a:t>
            </a:r>
            <a:r>
              <a:rPr sz="1600" dirty="0">
                <a:latin typeface="Verdana"/>
                <a:cs typeface="Verdana"/>
              </a:rPr>
              <a:t>canonical</a:t>
            </a:r>
            <a:r>
              <a:rPr sz="1600" spc="-55" dirty="0">
                <a:latin typeface="Verdana"/>
                <a:cs typeface="Verdana"/>
              </a:rPr>
              <a:t> </a:t>
            </a:r>
            <a:r>
              <a:rPr sz="1600" spc="-25" dirty="0">
                <a:latin typeface="Verdana"/>
                <a:cs typeface="Verdana"/>
              </a:rPr>
              <a:t>tag </a:t>
            </a:r>
            <a:r>
              <a:rPr sz="1600" dirty="0">
                <a:latin typeface="Verdana"/>
                <a:cs typeface="Verdana"/>
              </a:rPr>
              <a:t>prevents</a:t>
            </a:r>
            <a:r>
              <a:rPr sz="1600" spc="-75" dirty="0">
                <a:latin typeface="Verdana"/>
                <a:cs typeface="Verdana"/>
              </a:rPr>
              <a:t> </a:t>
            </a:r>
            <a:r>
              <a:rPr sz="1600" dirty="0">
                <a:latin typeface="Verdana"/>
                <a:cs typeface="Verdana"/>
              </a:rPr>
              <a:t>problems</a:t>
            </a:r>
            <a:r>
              <a:rPr sz="1600" spc="-70" dirty="0">
                <a:latin typeface="Verdana"/>
                <a:cs typeface="Verdana"/>
              </a:rPr>
              <a:t> </a:t>
            </a:r>
            <a:r>
              <a:rPr sz="1600" dirty="0">
                <a:latin typeface="Verdana"/>
                <a:cs typeface="Verdana"/>
              </a:rPr>
              <a:t>caused</a:t>
            </a:r>
            <a:r>
              <a:rPr sz="1600" spc="-75" dirty="0">
                <a:latin typeface="Verdana"/>
                <a:cs typeface="Verdana"/>
              </a:rPr>
              <a:t> </a:t>
            </a:r>
            <a:r>
              <a:rPr sz="1600" dirty="0">
                <a:latin typeface="Verdana"/>
                <a:cs typeface="Verdana"/>
              </a:rPr>
              <a:t>by</a:t>
            </a:r>
            <a:r>
              <a:rPr sz="1600" spc="-70" dirty="0">
                <a:latin typeface="Verdana"/>
                <a:cs typeface="Verdana"/>
              </a:rPr>
              <a:t> </a:t>
            </a:r>
            <a:r>
              <a:rPr sz="1600" dirty="0">
                <a:latin typeface="Verdana"/>
                <a:cs typeface="Verdana"/>
              </a:rPr>
              <a:t>identical</a:t>
            </a:r>
            <a:r>
              <a:rPr sz="1600" spc="-75" dirty="0">
                <a:latin typeface="Verdana"/>
                <a:cs typeface="Verdana"/>
              </a:rPr>
              <a:t> </a:t>
            </a:r>
            <a:r>
              <a:rPr sz="1600" spc="-25" dirty="0">
                <a:latin typeface="Verdana"/>
                <a:cs typeface="Verdana"/>
              </a:rPr>
              <a:t>or </a:t>
            </a:r>
            <a:r>
              <a:rPr sz="1600" spc="-10" dirty="0">
                <a:latin typeface="Verdana"/>
                <a:cs typeface="Verdana"/>
              </a:rPr>
              <a:t>"duplicate"</a:t>
            </a:r>
            <a:r>
              <a:rPr sz="1600" spc="-55" dirty="0">
                <a:latin typeface="Verdana"/>
                <a:cs typeface="Verdana"/>
              </a:rPr>
              <a:t> </a:t>
            </a:r>
            <a:r>
              <a:rPr sz="1600" dirty="0">
                <a:latin typeface="Verdana"/>
                <a:cs typeface="Verdana"/>
              </a:rPr>
              <a:t>content</a:t>
            </a:r>
            <a:r>
              <a:rPr sz="1600" spc="-50" dirty="0">
                <a:latin typeface="Verdana"/>
                <a:cs typeface="Verdana"/>
              </a:rPr>
              <a:t> </a:t>
            </a:r>
            <a:r>
              <a:rPr sz="1600" dirty="0">
                <a:latin typeface="Verdana"/>
                <a:cs typeface="Verdana"/>
              </a:rPr>
              <a:t>appearing</a:t>
            </a:r>
            <a:r>
              <a:rPr sz="1600" spc="-55" dirty="0">
                <a:latin typeface="Verdana"/>
                <a:cs typeface="Verdana"/>
              </a:rPr>
              <a:t> </a:t>
            </a:r>
            <a:r>
              <a:rPr sz="1600" dirty="0">
                <a:latin typeface="Verdana"/>
                <a:cs typeface="Verdana"/>
              </a:rPr>
              <a:t>on</a:t>
            </a:r>
            <a:r>
              <a:rPr sz="1600" spc="-50" dirty="0">
                <a:latin typeface="Verdana"/>
                <a:cs typeface="Verdana"/>
              </a:rPr>
              <a:t> </a:t>
            </a:r>
            <a:r>
              <a:rPr sz="1600" dirty="0">
                <a:latin typeface="Verdana"/>
                <a:cs typeface="Verdana"/>
              </a:rPr>
              <a:t>multiple</a:t>
            </a:r>
            <a:r>
              <a:rPr sz="1600" spc="-55" dirty="0">
                <a:latin typeface="Verdana"/>
                <a:cs typeface="Verdana"/>
              </a:rPr>
              <a:t> </a:t>
            </a:r>
            <a:r>
              <a:rPr sz="1600" spc="-10" dirty="0">
                <a:latin typeface="Verdana"/>
                <a:cs typeface="Verdana"/>
              </a:rPr>
              <a:t>URLs.</a:t>
            </a:r>
            <a:endParaRPr sz="1600" dirty="0">
              <a:latin typeface="Verdana"/>
              <a:cs typeface="Verdana"/>
            </a:endParaRPr>
          </a:p>
          <a:p>
            <a:pPr>
              <a:lnSpc>
                <a:spcPct val="100000"/>
              </a:lnSpc>
            </a:pPr>
            <a:endParaRPr sz="1600" dirty="0">
              <a:latin typeface="Verdana"/>
              <a:cs typeface="Verdana"/>
            </a:endParaRPr>
          </a:p>
          <a:p>
            <a:pPr>
              <a:lnSpc>
                <a:spcPct val="100000"/>
              </a:lnSpc>
              <a:spcBef>
                <a:spcPts val="430"/>
              </a:spcBef>
            </a:pPr>
            <a:endParaRPr sz="1600" dirty="0">
              <a:latin typeface="Verdana"/>
              <a:cs typeface="Verdana"/>
            </a:endParaRPr>
          </a:p>
          <a:p>
            <a:pPr marL="12700">
              <a:lnSpc>
                <a:spcPct val="100000"/>
              </a:lnSpc>
            </a:pPr>
            <a:r>
              <a:rPr lang="en-US" sz="1600" b="1" dirty="0" smtClean="0">
                <a:latin typeface="Verdana"/>
                <a:cs typeface="Verdana"/>
              </a:rPr>
              <a:t>3</a:t>
            </a:r>
            <a:r>
              <a:rPr sz="1600" b="1" spc="-60" dirty="0" smtClean="0">
                <a:latin typeface="Verdana"/>
                <a:cs typeface="Verdana"/>
              </a:rPr>
              <a:t> </a:t>
            </a:r>
            <a:r>
              <a:rPr sz="1600" b="1" dirty="0">
                <a:latin typeface="Verdana"/>
                <a:cs typeface="Verdana"/>
              </a:rPr>
              <a:t>missing</a:t>
            </a:r>
            <a:r>
              <a:rPr sz="1600" b="1" spc="-60" dirty="0">
                <a:latin typeface="Verdana"/>
                <a:cs typeface="Verdana"/>
              </a:rPr>
              <a:t> </a:t>
            </a:r>
            <a:r>
              <a:rPr sz="1600" b="1" dirty="0">
                <a:latin typeface="Verdana"/>
                <a:cs typeface="Verdana"/>
              </a:rPr>
              <a:t>canonical</a:t>
            </a:r>
            <a:r>
              <a:rPr sz="1600" b="1" spc="-55" dirty="0">
                <a:latin typeface="Verdana"/>
                <a:cs typeface="Verdana"/>
              </a:rPr>
              <a:t> </a:t>
            </a:r>
            <a:r>
              <a:rPr sz="1600" b="1" dirty="0">
                <a:latin typeface="Verdana"/>
                <a:cs typeface="Verdana"/>
              </a:rPr>
              <a:t>found</a:t>
            </a:r>
            <a:r>
              <a:rPr sz="1600" b="1" spc="-60" dirty="0">
                <a:latin typeface="Verdana"/>
                <a:cs typeface="Verdana"/>
              </a:rPr>
              <a:t> </a:t>
            </a:r>
            <a:r>
              <a:rPr sz="1600" b="1" dirty="0">
                <a:latin typeface="Verdana"/>
                <a:cs typeface="Verdana"/>
              </a:rPr>
              <a:t>on</a:t>
            </a:r>
            <a:r>
              <a:rPr sz="1600" b="1" spc="-55" dirty="0">
                <a:latin typeface="Verdana"/>
                <a:cs typeface="Verdana"/>
              </a:rPr>
              <a:t> </a:t>
            </a:r>
            <a:r>
              <a:rPr sz="1600" b="1" dirty="0">
                <a:latin typeface="Verdana"/>
                <a:cs typeface="Verdana"/>
              </a:rPr>
              <a:t>the</a:t>
            </a:r>
            <a:r>
              <a:rPr sz="1600" b="1" spc="-60" dirty="0">
                <a:latin typeface="Verdana"/>
                <a:cs typeface="Verdana"/>
              </a:rPr>
              <a:t> </a:t>
            </a:r>
            <a:r>
              <a:rPr sz="1600" b="1" spc="-10" dirty="0">
                <a:latin typeface="Verdana"/>
                <a:cs typeface="Verdana"/>
              </a:rPr>
              <a:t>website</a:t>
            </a:r>
            <a:endParaRPr sz="1600" dirty="0">
              <a:latin typeface="Verdana"/>
              <a:cs typeface="Verdana"/>
            </a:endParaRPr>
          </a:p>
        </p:txBody>
      </p:sp>
      <p:pic>
        <p:nvPicPr>
          <p:cNvPr id="5" name="Picture 4"/>
          <p:cNvPicPr>
            <a:picLocks noChangeAspect="1"/>
          </p:cNvPicPr>
          <p:nvPr/>
        </p:nvPicPr>
        <p:blipFill>
          <a:blip r:embed="rId2"/>
          <a:stretch>
            <a:fillRect/>
          </a:stretch>
        </p:blipFill>
        <p:spPr>
          <a:xfrm>
            <a:off x="6324600" y="895350"/>
            <a:ext cx="2480076" cy="4103016"/>
          </a:xfrm>
          <a:prstGeom prst="rect">
            <a:avLst/>
          </a:prstGeom>
          <a:ln w="28575">
            <a:solidFill>
              <a:schemeClr val="tx1"/>
            </a:solidFill>
          </a:ln>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12700" rIns="0" bIns="0" rtlCol="0">
            <a:spAutoFit/>
          </a:bodyPr>
          <a:lstStyle/>
          <a:p>
            <a:pPr marL="2162175">
              <a:lnSpc>
                <a:spcPct val="100000"/>
              </a:lnSpc>
              <a:spcBef>
                <a:spcPts val="100"/>
              </a:spcBef>
            </a:pPr>
            <a:r>
              <a:rPr dirty="0"/>
              <a:t>Schema(Structured</a:t>
            </a:r>
            <a:r>
              <a:rPr spc="-95" dirty="0"/>
              <a:t> </a:t>
            </a:r>
            <a:r>
              <a:rPr spc="-10" dirty="0"/>
              <a:t>Data)</a:t>
            </a:r>
          </a:p>
        </p:txBody>
      </p:sp>
      <p:sp>
        <p:nvSpPr>
          <p:cNvPr id="3" name="object 3"/>
          <p:cNvSpPr/>
          <p:nvPr/>
        </p:nvSpPr>
        <p:spPr>
          <a:xfrm>
            <a:off x="260350" y="762000"/>
            <a:ext cx="8623300" cy="46355"/>
          </a:xfrm>
          <a:custGeom>
            <a:avLst/>
            <a:gdLst/>
            <a:ahLst/>
            <a:cxnLst/>
            <a:rect l="l" t="t" r="r" b="b"/>
            <a:pathLst>
              <a:path w="8623300" h="46354">
                <a:moveTo>
                  <a:pt x="8623199" y="45899"/>
                </a:moveTo>
                <a:lnTo>
                  <a:pt x="0" y="45899"/>
                </a:lnTo>
                <a:lnTo>
                  <a:pt x="0" y="0"/>
                </a:lnTo>
                <a:lnTo>
                  <a:pt x="8623199" y="0"/>
                </a:lnTo>
                <a:lnTo>
                  <a:pt x="8623199" y="45899"/>
                </a:lnTo>
                <a:close/>
              </a:path>
            </a:pathLst>
          </a:custGeom>
          <a:solidFill>
            <a:srgbClr val="7030A0"/>
          </a:solidFill>
        </p:spPr>
        <p:txBody>
          <a:bodyPr wrap="square" lIns="0" tIns="0" rIns="0" bIns="0" rtlCol="0"/>
          <a:lstStyle/>
          <a:p>
            <a:endParaRPr/>
          </a:p>
        </p:txBody>
      </p:sp>
      <p:sp>
        <p:nvSpPr>
          <p:cNvPr id="4" name="object 4"/>
          <p:cNvSpPr txBox="1"/>
          <p:nvPr/>
        </p:nvSpPr>
        <p:spPr>
          <a:xfrm>
            <a:off x="625779" y="1278890"/>
            <a:ext cx="5417098" cy="2585720"/>
          </a:xfrm>
          <a:prstGeom prst="rect">
            <a:avLst/>
          </a:prstGeom>
        </p:spPr>
        <p:txBody>
          <a:bodyPr vert="horz" wrap="square" lIns="0" tIns="12700" rIns="0" bIns="0" rtlCol="0">
            <a:spAutoFit/>
          </a:bodyPr>
          <a:lstStyle/>
          <a:p>
            <a:pPr marL="12700">
              <a:lnSpc>
                <a:spcPct val="100000"/>
              </a:lnSpc>
              <a:spcBef>
                <a:spcPts val="100"/>
              </a:spcBef>
            </a:pPr>
            <a:r>
              <a:rPr sz="1600" dirty="0">
                <a:latin typeface="Verdana"/>
                <a:cs typeface="Verdana"/>
              </a:rPr>
              <a:t>Schema</a:t>
            </a:r>
            <a:r>
              <a:rPr sz="1600" spc="-55" dirty="0">
                <a:latin typeface="Verdana"/>
                <a:cs typeface="Verdana"/>
              </a:rPr>
              <a:t> </a:t>
            </a:r>
            <a:r>
              <a:rPr sz="1600" dirty="0">
                <a:latin typeface="Verdana"/>
                <a:cs typeface="Verdana"/>
              </a:rPr>
              <a:t>markup</a:t>
            </a:r>
            <a:r>
              <a:rPr sz="1600" spc="-55" dirty="0">
                <a:latin typeface="Verdana"/>
                <a:cs typeface="Verdana"/>
              </a:rPr>
              <a:t> </a:t>
            </a:r>
            <a:r>
              <a:rPr sz="1600" dirty="0">
                <a:latin typeface="Verdana"/>
                <a:cs typeface="Verdana"/>
              </a:rPr>
              <a:t>not</a:t>
            </a:r>
            <a:r>
              <a:rPr sz="1600" spc="-50" dirty="0">
                <a:latin typeface="Verdana"/>
                <a:cs typeface="Verdana"/>
              </a:rPr>
              <a:t> </a:t>
            </a:r>
            <a:r>
              <a:rPr sz="1600" dirty="0">
                <a:latin typeface="Verdana"/>
                <a:cs typeface="Verdana"/>
              </a:rPr>
              <a:t>present</a:t>
            </a:r>
            <a:r>
              <a:rPr sz="1600" spc="-55" dirty="0">
                <a:latin typeface="Verdana"/>
                <a:cs typeface="Verdana"/>
              </a:rPr>
              <a:t> </a:t>
            </a:r>
            <a:r>
              <a:rPr sz="1600" dirty="0">
                <a:latin typeface="Verdana"/>
                <a:cs typeface="Verdana"/>
              </a:rPr>
              <a:t>on</a:t>
            </a:r>
            <a:r>
              <a:rPr sz="1600" spc="-55" dirty="0">
                <a:latin typeface="Verdana"/>
                <a:cs typeface="Verdana"/>
              </a:rPr>
              <a:t> </a:t>
            </a:r>
            <a:r>
              <a:rPr lang="en-US" sz="1600" spc="-55" dirty="0">
                <a:latin typeface="Verdana"/>
                <a:cs typeface="Verdana"/>
              </a:rPr>
              <a:t>the </a:t>
            </a:r>
            <a:r>
              <a:rPr sz="1600" spc="-10" dirty="0">
                <a:latin typeface="Verdana"/>
                <a:cs typeface="Verdana"/>
              </a:rPr>
              <a:t>website.</a:t>
            </a:r>
            <a:endParaRPr sz="1600" dirty="0">
              <a:latin typeface="Verdana"/>
              <a:cs typeface="Verdana"/>
            </a:endParaRPr>
          </a:p>
          <a:p>
            <a:pPr marL="12700" marR="5080">
              <a:lnSpc>
                <a:spcPct val="100000"/>
              </a:lnSpc>
              <a:spcBef>
                <a:spcPts val="1200"/>
              </a:spcBef>
            </a:pPr>
            <a:r>
              <a:rPr sz="1600" dirty="0">
                <a:latin typeface="Verdana"/>
                <a:cs typeface="Verdana"/>
              </a:rPr>
              <a:t>Schema</a:t>
            </a:r>
            <a:r>
              <a:rPr sz="1600" spc="-65" dirty="0">
                <a:latin typeface="Verdana"/>
                <a:cs typeface="Verdana"/>
              </a:rPr>
              <a:t> </a:t>
            </a:r>
            <a:r>
              <a:rPr sz="1600" dirty="0">
                <a:latin typeface="Verdana"/>
                <a:cs typeface="Verdana"/>
              </a:rPr>
              <a:t>markup</a:t>
            </a:r>
            <a:r>
              <a:rPr sz="1600" spc="-65" dirty="0">
                <a:latin typeface="Verdana"/>
                <a:cs typeface="Verdana"/>
              </a:rPr>
              <a:t> </a:t>
            </a:r>
            <a:r>
              <a:rPr lang="en-US" sz="1600" dirty="0">
                <a:latin typeface="Verdana"/>
                <a:cs typeface="Verdana"/>
              </a:rPr>
              <a:t>helps</a:t>
            </a:r>
            <a:r>
              <a:rPr sz="1600" spc="-65" dirty="0">
                <a:latin typeface="Verdana"/>
                <a:cs typeface="Verdana"/>
              </a:rPr>
              <a:t> </a:t>
            </a:r>
            <a:r>
              <a:rPr sz="1600" dirty="0">
                <a:latin typeface="Verdana"/>
                <a:cs typeface="Verdana"/>
              </a:rPr>
              <a:t>search</a:t>
            </a:r>
            <a:r>
              <a:rPr sz="1600" spc="-65" dirty="0">
                <a:latin typeface="Verdana"/>
                <a:cs typeface="Verdana"/>
              </a:rPr>
              <a:t> </a:t>
            </a:r>
            <a:r>
              <a:rPr sz="1600" dirty="0">
                <a:latin typeface="Verdana"/>
                <a:cs typeface="Verdana"/>
              </a:rPr>
              <a:t>engines</a:t>
            </a:r>
            <a:r>
              <a:rPr sz="1600" spc="-65" dirty="0">
                <a:latin typeface="Verdana"/>
                <a:cs typeface="Verdana"/>
              </a:rPr>
              <a:t> </a:t>
            </a:r>
            <a:r>
              <a:rPr sz="1600" spc="-10" dirty="0">
                <a:latin typeface="Verdana"/>
                <a:cs typeface="Verdana"/>
              </a:rPr>
              <a:t>understand </a:t>
            </a:r>
            <a:r>
              <a:rPr sz="1600" dirty="0">
                <a:latin typeface="Verdana"/>
                <a:cs typeface="Verdana"/>
              </a:rPr>
              <a:t>your</a:t>
            </a:r>
            <a:r>
              <a:rPr sz="1600" spc="-45" dirty="0">
                <a:latin typeface="Verdana"/>
                <a:cs typeface="Verdana"/>
              </a:rPr>
              <a:t> </a:t>
            </a:r>
            <a:r>
              <a:rPr sz="1600" dirty="0">
                <a:latin typeface="Verdana"/>
                <a:cs typeface="Verdana"/>
              </a:rPr>
              <a:t>site's</a:t>
            </a:r>
            <a:r>
              <a:rPr sz="1600" spc="-45" dirty="0">
                <a:latin typeface="Verdana"/>
                <a:cs typeface="Verdana"/>
              </a:rPr>
              <a:t> </a:t>
            </a:r>
            <a:r>
              <a:rPr sz="1600" dirty="0">
                <a:latin typeface="Verdana"/>
                <a:cs typeface="Verdana"/>
              </a:rPr>
              <a:t>content</a:t>
            </a:r>
            <a:r>
              <a:rPr sz="1600" spc="-45" dirty="0">
                <a:latin typeface="Verdana"/>
                <a:cs typeface="Verdana"/>
              </a:rPr>
              <a:t> </a:t>
            </a:r>
            <a:r>
              <a:rPr sz="1600" spc="-10" dirty="0">
                <a:latin typeface="Verdana"/>
                <a:cs typeface="Verdana"/>
              </a:rPr>
              <a:t>better.</a:t>
            </a:r>
            <a:endParaRPr sz="1600" dirty="0">
              <a:latin typeface="Verdana"/>
              <a:cs typeface="Verdana"/>
            </a:endParaRPr>
          </a:p>
          <a:p>
            <a:pPr marL="12700" marR="239395">
              <a:lnSpc>
                <a:spcPct val="100000"/>
              </a:lnSpc>
              <a:spcBef>
                <a:spcPts val="1200"/>
              </a:spcBef>
            </a:pPr>
            <a:r>
              <a:rPr sz="1600" dirty="0">
                <a:latin typeface="Verdana"/>
                <a:cs typeface="Verdana"/>
              </a:rPr>
              <a:t>Improve</a:t>
            </a:r>
            <a:r>
              <a:rPr sz="1600" spc="-65" dirty="0">
                <a:latin typeface="Verdana"/>
                <a:cs typeface="Verdana"/>
              </a:rPr>
              <a:t> </a:t>
            </a:r>
            <a:r>
              <a:rPr sz="1600" dirty="0">
                <a:latin typeface="Verdana"/>
                <a:cs typeface="Verdana"/>
              </a:rPr>
              <a:t>brand</a:t>
            </a:r>
            <a:r>
              <a:rPr sz="1600" spc="-65" dirty="0">
                <a:latin typeface="Verdana"/>
                <a:cs typeface="Verdana"/>
              </a:rPr>
              <a:t> </a:t>
            </a:r>
            <a:r>
              <a:rPr sz="1600" dirty="0">
                <a:latin typeface="Verdana"/>
                <a:cs typeface="Verdana"/>
              </a:rPr>
              <a:t>presence</a:t>
            </a:r>
            <a:r>
              <a:rPr sz="1600" spc="-60" dirty="0">
                <a:latin typeface="Verdana"/>
                <a:cs typeface="Verdana"/>
              </a:rPr>
              <a:t> </a:t>
            </a:r>
            <a:r>
              <a:rPr sz="1600" dirty="0">
                <a:latin typeface="Verdana"/>
                <a:cs typeface="Verdana"/>
              </a:rPr>
              <a:t>with</a:t>
            </a:r>
            <a:r>
              <a:rPr sz="1600" spc="-65" dirty="0">
                <a:latin typeface="Verdana"/>
                <a:cs typeface="Verdana"/>
              </a:rPr>
              <a:t> </a:t>
            </a:r>
            <a:r>
              <a:rPr sz="1600" dirty="0">
                <a:latin typeface="Verdana"/>
                <a:cs typeface="Verdana"/>
              </a:rPr>
              <a:t>a</a:t>
            </a:r>
            <a:r>
              <a:rPr sz="1600" spc="-60" dirty="0">
                <a:latin typeface="Verdana"/>
                <a:cs typeface="Verdana"/>
              </a:rPr>
              <a:t> </a:t>
            </a:r>
            <a:r>
              <a:rPr sz="1600" dirty="0">
                <a:latin typeface="Verdana"/>
                <a:cs typeface="Verdana"/>
              </a:rPr>
              <a:t>full</a:t>
            </a:r>
            <a:r>
              <a:rPr sz="1600" spc="-65" dirty="0">
                <a:latin typeface="Verdana"/>
                <a:cs typeface="Verdana"/>
              </a:rPr>
              <a:t> </a:t>
            </a:r>
            <a:r>
              <a:rPr sz="1600" spc="-10" dirty="0">
                <a:latin typeface="Verdana"/>
                <a:cs typeface="Verdana"/>
              </a:rPr>
              <a:t>Knowledge Graph.</a:t>
            </a:r>
            <a:endParaRPr sz="1600" dirty="0">
              <a:latin typeface="Verdana"/>
              <a:cs typeface="Verdana"/>
            </a:endParaRPr>
          </a:p>
          <a:p>
            <a:pPr marL="12700" marR="269240">
              <a:lnSpc>
                <a:spcPct val="100000"/>
              </a:lnSpc>
              <a:spcBef>
                <a:spcPts val="1200"/>
              </a:spcBef>
            </a:pPr>
            <a:r>
              <a:rPr sz="1600" dirty="0">
                <a:latin typeface="Verdana"/>
                <a:cs typeface="Verdana"/>
              </a:rPr>
              <a:t>Get</a:t>
            </a:r>
            <a:r>
              <a:rPr sz="1600" spc="-50" dirty="0">
                <a:latin typeface="Verdana"/>
                <a:cs typeface="Verdana"/>
              </a:rPr>
              <a:t> </a:t>
            </a:r>
            <a:r>
              <a:rPr sz="1600" spc="-10" dirty="0">
                <a:latin typeface="Verdana"/>
                <a:cs typeface="Verdana"/>
              </a:rPr>
              <a:t>attention-</a:t>
            </a:r>
            <a:r>
              <a:rPr sz="1600" dirty="0">
                <a:latin typeface="Verdana"/>
                <a:cs typeface="Verdana"/>
              </a:rPr>
              <a:t>grabbing</a:t>
            </a:r>
            <a:r>
              <a:rPr sz="1600" spc="-45" dirty="0">
                <a:latin typeface="Verdana"/>
                <a:cs typeface="Verdana"/>
              </a:rPr>
              <a:t> </a:t>
            </a:r>
            <a:r>
              <a:rPr sz="1600" dirty="0">
                <a:latin typeface="Verdana"/>
                <a:cs typeface="Verdana"/>
              </a:rPr>
              <a:t>rich</a:t>
            </a:r>
            <a:r>
              <a:rPr sz="1600" spc="-45" dirty="0">
                <a:latin typeface="Verdana"/>
                <a:cs typeface="Verdana"/>
              </a:rPr>
              <a:t> </a:t>
            </a:r>
            <a:r>
              <a:rPr sz="1600" dirty="0">
                <a:latin typeface="Verdana"/>
                <a:cs typeface="Verdana"/>
              </a:rPr>
              <a:t>results</a:t>
            </a:r>
            <a:r>
              <a:rPr sz="1600" spc="-50" dirty="0">
                <a:latin typeface="Verdana"/>
                <a:cs typeface="Verdana"/>
              </a:rPr>
              <a:t> </a:t>
            </a:r>
            <a:r>
              <a:rPr sz="1600" dirty="0">
                <a:latin typeface="Verdana"/>
                <a:cs typeface="Verdana"/>
              </a:rPr>
              <a:t>to</a:t>
            </a:r>
            <a:r>
              <a:rPr sz="1600" spc="-45" dirty="0">
                <a:latin typeface="Verdana"/>
                <a:cs typeface="Verdana"/>
              </a:rPr>
              <a:t> </a:t>
            </a:r>
            <a:r>
              <a:rPr sz="1600" spc="-10" dirty="0">
                <a:latin typeface="Verdana"/>
                <a:cs typeface="Verdana"/>
              </a:rPr>
              <a:t>increase </a:t>
            </a:r>
            <a:r>
              <a:rPr sz="1600" spc="-20" dirty="0">
                <a:latin typeface="Verdana"/>
                <a:cs typeface="Verdana"/>
              </a:rPr>
              <a:t>CTR.</a:t>
            </a:r>
            <a:endParaRPr sz="1600" dirty="0">
              <a:latin typeface="Verdana"/>
              <a:cs typeface="Verdana"/>
            </a:endParaRPr>
          </a:p>
          <a:p>
            <a:pPr marL="192405">
              <a:lnSpc>
                <a:spcPct val="100000"/>
              </a:lnSpc>
              <a:spcBef>
                <a:spcPts val="1200"/>
              </a:spcBef>
              <a:tabLst>
                <a:tab pos="469265" algn="l"/>
              </a:tabLst>
            </a:pPr>
            <a:r>
              <a:rPr sz="1600" b="1" spc="-50" dirty="0">
                <a:latin typeface="Arial"/>
                <a:cs typeface="Arial"/>
              </a:rPr>
              <a:t>-</a:t>
            </a:r>
            <a:r>
              <a:rPr sz="1600" b="1" dirty="0">
                <a:latin typeface="Arial"/>
                <a:cs typeface="Arial"/>
              </a:rPr>
              <a:t>	</a:t>
            </a:r>
            <a:r>
              <a:rPr lang="en-US" sz="1600" b="1" dirty="0">
                <a:latin typeface="Verdana"/>
                <a:cs typeface="Arial"/>
              </a:rPr>
              <a:t>No</a:t>
            </a:r>
            <a:r>
              <a:rPr sz="1600" b="1" spc="-50" dirty="0">
                <a:latin typeface="Verdana"/>
                <a:cs typeface="Verdana"/>
              </a:rPr>
              <a:t> </a:t>
            </a:r>
            <a:r>
              <a:rPr sz="1600" b="1" dirty="0">
                <a:latin typeface="Verdana"/>
                <a:cs typeface="Verdana"/>
              </a:rPr>
              <a:t>pages</a:t>
            </a:r>
            <a:r>
              <a:rPr sz="1600" b="1" spc="-50" dirty="0">
                <a:latin typeface="Verdana"/>
                <a:cs typeface="Verdana"/>
              </a:rPr>
              <a:t> </a:t>
            </a:r>
            <a:r>
              <a:rPr sz="1600" b="1" dirty="0">
                <a:latin typeface="Verdana"/>
                <a:cs typeface="Verdana"/>
              </a:rPr>
              <a:t>have</a:t>
            </a:r>
            <a:r>
              <a:rPr sz="1600" b="1" spc="-45" dirty="0">
                <a:latin typeface="Verdana"/>
                <a:cs typeface="Verdana"/>
              </a:rPr>
              <a:t> </a:t>
            </a:r>
            <a:r>
              <a:rPr lang="en-US" sz="1600" b="1" spc="-10" dirty="0">
                <a:latin typeface="Verdana"/>
                <a:cs typeface="Verdana"/>
              </a:rPr>
              <a:t>structured data.</a:t>
            </a:r>
            <a:endParaRPr sz="1600" dirty="0">
              <a:latin typeface="Verdana"/>
              <a:cs typeface="Verdana"/>
            </a:endParaRPr>
          </a:p>
        </p:txBody>
      </p:sp>
      <p:pic>
        <p:nvPicPr>
          <p:cNvPr id="5" name="Picture 4"/>
          <p:cNvPicPr>
            <a:picLocks noChangeAspect="1"/>
          </p:cNvPicPr>
          <p:nvPr/>
        </p:nvPicPr>
        <p:blipFill>
          <a:blip r:embed="rId2"/>
          <a:stretch>
            <a:fillRect/>
          </a:stretch>
        </p:blipFill>
        <p:spPr>
          <a:xfrm>
            <a:off x="6400800" y="988596"/>
            <a:ext cx="2475923" cy="4040762"/>
          </a:xfrm>
          <a:prstGeom prst="rect">
            <a:avLst/>
          </a:prstGeom>
          <a:ln w="28575">
            <a:solidFill>
              <a:schemeClr val="tx1"/>
            </a:solidFill>
          </a:ln>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643173" y="1797802"/>
            <a:ext cx="7833359" cy="452120"/>
          </a:xfrm>
          <a:prstGeom prst="rect">
            <a:avLst/>
          </a:prstGeom>
        </p:spPr>
        <p:txBody>
          <a:bodyPr vert="horz" wrap="square" lIns="0" tIns="12700" rIns="0" bIns="0" rtlCol="0">
            <a:spAutoFit/>
          </a:bodyPr>
          <a:lstStyle/>
          <a:p>
            <a:pPr marL="12700">
              <a:lnSpc>
                <a:spcPct val="100000"/>
              </a:lnSpc>
              <a:spcBef>
                <a:spcPts val="100"/>
              </a:spcBef>
            </a:pPr>
            <a:r>
              <a:rPr sz="2800" dirty="0"/>
              <a:t>Our</a:t>
            </a:r>
            <a:r>
              <a:rPr sz="2800" spc="-90" dirty="0"/>
              <a:t> </a:t>
            </a:r>
            <a:r>
              <a:rPr sz="2800" dirty="0"/>
              <a:t>Strategic</a:t>
            </a:r>
            <a:r>
              <a:rPr sz="2800" spc="-90" dirty="0"/>
              <a:t> </a:t>
            </a:r>
            <a:r>
              <a:rPr sz="2800" dirty="0"/>
              <a:t>Approach</a:t>
            </a:r>
            <a:r>
              <a:rPr sz="2800" spc="-90" dirty="0"/>
              <a:t> </a:t>
            </a:r>
            <a:r>
              <a:rPr sz="2800" dirty="0"/>
              <a:t>to</a:t>
            </a:r>
            <a:r>
              <a:rPr sz="2800" spc="-90" dirty="0"/>
              <a:t> </a:t>
            </a:r>
            <a:r>
              <a:rPr sz="2800" dirty="0"/>
              <a:t>SEO</a:t>
            </a:r>
            <a:r>
              <a:rPr sz="2800" spc="-90" dirty="0"/>
              <a:t> </a:t>
            </a:r>
            <a:r>
              <a:rPr sz="2800" spc="-10" dirty="0"/>
              <a:t>Content</a:t>
            </a:r>
            <a:endParaRPr sz="2800"/>
          </a:p>
        </p:txBody>
      </p:sp>
      <p:pic>
        <p:nvPicPr>
          <p:cNvPr id="4" name="Picture 3">
            <a:extLst>
              <a:ext uri="{FF2B5EF4-FFF2-40B4-BE49-F238E27FC236}">
                <a16:creationId xmlns:a16="http://schemas.microsoft.com/office/drawing/2014/main" id="{11FA3655-D42B-D69B-C2F7-2F84EAA71042}"/>
              </a:ext>
            </a:extLst>
          </p:cNvPr>
          <p:cNvPicPr>
            <a:picLocks noChangeAspect="1"/>
          </p:cNvPicPr>
          <p:nvPr/>
        </p:nvPicPr>
        <p:blipFill>
          <a:blip r:embed="rId2"/>
          <a:stretch>
            <a:fillRect/>
          </a:stretch>
        </p:blipFill>
        <p:spPr>
          <a:xfrm>
            <a:off x="7049801" y="-19050"/>
            <a:ext cx="2115315" cy="490855"/>
          </a:xfrm>
          <a:prstGeom prst="rect">
            <a:avLst/>
          </a:prstGeom>
          <a:solidFill>
            <a:schemeClr val="tx1"/>
          </a:solidFill>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12700" rIns="0" bIns="0" rtlCol="0">
            <a:spAutoFit/>
          </a:bodyPr>
          <a:lstStyle/>
          <a:p>
            <a:pPr marL="2134870">
              <a:lnSpc>
                <a:spcPct val="100000"/>
              </a:lnSpc>
              <a:spcBef>
                <a:spcPts val="100"/>
              </a:spcBef>
            </a:pPr>
            <a:r>
              <a:rPr dirty="0"/>
              <a:t>Search</a:t>
            </a:r>
            <a:r>
              <a:rPr spc="-35" dirty="0"/>
              <a:t> </a:t>
            </a:r>
            <a:r>
              <a:rPr dirty="0"/>
              <a:t>Areas</a:t>
            </a:r>
            <a:r>
              <a:rPr spc="-20" dirty="0"/>
              <a:t> </a:t>
            </a:r>
            <a:r>
              <a:rPr dirty="0"/>
              <a:t>to</a:t>
            </a:r>
            <a:r>
              <a:rPr spc="-20" dirty="0"/>
              <a:t> </a:t>
            </a:r>
            <a:r>
              <a:rPr spc="-10" dirty="0"/>
              <a:t>Dominate</a:t>
            </a:r>
          </a:p>
        </p:txBody>
      </p:sp>
      <p:sp>
        <p:nvSpPr>
          <p:cNvPr id="3" name="object 3"/>
          <p:cNvSpPr/>
          <p:nvPr/>
        </p:nvSpPr>
        <p:spPr>
          <a:xfrm>
            <a:off x="260350" y="762000"/>
            <a:ext cx="8623300" cy="46355"/>
          </a:xfrm>
          <a:custGeom>
            <a:avLst/>
            <a:gdLst/>
            <a:ahLst/>
            <a:cxnLst/>
            <a:rect l="l" t="t" r="r" b="b"/>
            <a:pathLst>
              <a:path w="8623300" h="46354">
                <a:moveTo>
                  <a:pt x="8623199" y="45899"/>
                </a:moveTo>
                <a:lnTo>
                  <a:pt x="0" y="45899"/>
                </a:lnTo>
                <a:lnTo>
                  <a:pt x="0" y="0"/>
                </a:lnTo>
                <a:lnTo>
                  <a:pt x="8623199" y="0"/>
                </a:lnTo>
                <a:lnTo>
                  <a:pt x="8623199" y="45899"/>
                </a:lnTo>
                <a:close/>
              </a:path>
            </a:pathLst>
          </a:custGeom>
          <a:solidFill>
            <a:srgbClr val="7030A0"/>
          </a:solidFill>
        </p:spPr>
        <p:txBody>
          <a:bodyPr wrap="square" lIns="0" tIns="0" rIns="0" bIns="0" rtlCol="0"/>
          <a:lstStyle/>
          <a:p>
            <a:endParaRPr/>
          </a:p>
        </p:txBody>
      </p:sp>
      <p:sp>
        <p:nvSpPr>
          <p:cNvPr id="4" name="object 4"/>
          <p:cNvSpPr txBox="1"/>
          <p:nvPr/>
        </p:nvSpPr>
        <p:spPr>
          <a:xfrm>
            <a:off x="384723" y="1004697"/>
            <a:ext cx="8338820" cy="1244600"/>
          </a:xfrm>
          <a:prstGeom prst="rect">
            <a:avLst/>
          </a:prstGeom>
        </p:spPr>
        <p:txBody>
          <a:bodyPr vert="horz" wrap="square" lIns="0" tIns="12700" rIns="0" bIns="0" rtlCol="0">
            <a:spAutoFit/>
          </a:bodyPr>
          <a:lstStyle/>
          <a:p>
            <a:pPr marL="12700" marR="5080">
              <a:lnSpc>
                <a:spcPct val="100000"/>
              </a:lnSpc>
              <a:spcBef>
                <a:spcPts val="100"/>
              </a:spcBef>
            </a:pPr>
            <a:r>
              <a:rPr sz="1600" dirty="0">
                <a:latin typeface="Verdana"/>
                <a:cs typeface="Verdana"/>
              </a:rPr>
              <a:t>The</a:t>
            </a:r>
            <a:r>
              <a:rPr sz="1600" spc="-55" dirty="0">
                <a:latin typeface="Verdana"/>
                <a:cs typeface="Verdana"/>
              </a:rPr>
              <a:t> </a:t>
            </a:r>
            <a:r>
              <a:rPr sz="1600" dirty="0">
                <a:latin typeface="Verdana"/>
                <a:cs typeface="Verdana"/>
              </a:rPr>
              <a:t>following</a:t>
            </a:r>
            <a:r>
              <a:rPr sz="1600" spc="-50" dirty="0">
                <a:latin typeface="Verdana"/>
                <a:cs typeface="Verdana"/>
              </a:rPr>
              <a:t> </a:t>
            </a:r>
            <a:r>
              <a:rPr sz="1600" dirty="0">
                <a:latin typeface="Verdana"/>
                <a:cs typeface="Verdana"/>
              </a:rPr>
              <a:t>SERP</a:t>
            </a:r>
            <a:r>
              <a:rPr sz="1600" spc="-50" dirty="0">
                <a:latin typeface="Verdana"/>
                <a:cs typeface="Verdana"/>
              </a:rPr>
              <a:t> </a:t>
            </a:r>
            <a:r>
              <a:rPr sz="1600" dirty="0">
                <a:latin typeface="Verdana"/>
                <a:cs typeface="Verdana"/>
              </a:rPr>
              <a:t>features</a:t>
            </a:r>
            <a:r>
              <a:rPr sz="1600" spc="-50" dirty="0">
                <a:latin typeface="Verdana"/>
                <a:cs typeface="Verdana"/>
              </a:rPr>
              <a:t> </a:t>
            </a:r>
            <a:r>
              <a:rPr sz="1600" dirty="0">
                <a:latin typeface="Verdana"/>
                <a:cs typeface="Verdana"/>
              </a:rPr>
              <a:t>needs</a:t>
            </a:r>
            <a:r>
              <a:rPr sz="1600" spc="-50" dirty="0">
                <a:latin typeface="Verdana"/>
                <a:cs typeface="Verdana"/>
              </a:rPr>
              <a:t> </a:t>
            </a:r>
            <a:r>
              <a:rPr sz="1600" dirty="0">
                <a:latin typeface="Verdana"/>
                <a:cs typeface="Verdana"/>
              </a:rPr>
              <a:t>to</a:t>
            </a:r>
            <a:r>
              <a:rPr sz="1600" spc="-50" dirty="0">
                <a:latin typeface="Verdana"/>
                <a:cs typeface="Verdana"/>
              </a:rPr>
              <a:t> </a:t>
            </a:r>
            <a:r>
              <a:rPr sz="1600" dirty="0">
                <a:latin typeface="Verdana"/>
                <a:cs typeface="Verdana"/>
              </a:rPr>
              <a:t>be</a:t>
            </a:r>
            <a:r>
              <a:rPr sz="1600" spc="-50" dirty="0">
                <a:latin typeface="Verdana"/>
                <a:cs typeface="Verdana"/>
              </a:rPr>
              <a:t> </a:t>
            </a:r>
            <a:r>
              <a:rPr sz="1600" dirty="0">
                <a:latin typeface="Verdana"/>
                <a:cs typeface="Verdana"/>
              </a:rPr>
              <a:t>dominated</a:t>
            </a:r>
            <a:r>
              <a:rPr sz="1600" spc="-50" dirty="0">
                <a:latin typeface="Verdana"/>
                <a:cs typeface="Verdana"/>
              </a:rPr>
              <a:t> </a:t>
            </a:r>
            <a:r>
              <a:rPr sz="1600" dirty="0">
                <a:latin typeface="Verdana"/>
                <a:cs typeface="Verdana"/>
              </a:rPr>
              <a:t>for</a:t>
            </a:r>
            <a:r>
              <a:rPr sz="1600" spc="-50" dirty="0">
                <a:latin typeface="Verdana"/>
                <a:cs typeface="Verdana"/>
              </a:rPr>
              <a:t> </a:t>
            </a:r>
            <a:r>
              <a:rPr sz="1600" dirty="0">
                <a:latin typeface="Verdana"/>
                <a:cs typeface="Verdana"/>
              </a:rPr>
              <a:t>the</a:t>
            </a:r>
            <a:r>
              <a:rPr sz="1600" spc="-50" dirty="0">
                <a:latin typeface="Verdana"/>
                <a:cs typeface="Verdana"/>
              </a:rPr>
              <a:t> </a:t>
            </a:r>
            <a:r>
              <a:rPr sz="1600" dirty="0">
                <a:latin typeface="Verdana"/>
                <a:cs typeface="Verdana"/>
              </a:rPr>
              <a:t>keywords</a:t>
            </a:r>
            <a:r>
              <a:rPr sz="1600" spc="-50" dirty="0">
                <a:latin typeface="Verdana"/>
                <a:cs typeface="Verdana"/>
              </a:rPr>
              <a:t> </a:t>
            </a:r>
            <a:r>
              <a:rPr sz="1600" dirty="0">
                <a:latin typeface="Verdana"/>
                <a:cs typeface="Verdana"/>
              </a:rPr>
              <a:t>that</a:t>
            </a:r>
            <a:r>
              <a:rPr sz="1600" spc="-50" dirty="0">
                <a:latin typeface="Verdana"/>
                <a:cs typeface="Verdana"/>
              </a:rPr>
              <a:t> </a:t>
            </a:r>
            <a:r>
              <a:rPr sz="1600" dirty="0">
                <a:latin typeface="Verdana"/>
                <a:cs typeface="Verdana"/>
              </a:rPr>
              <a:t>we</a:t>
            </a:r>
            <a:r>
              <a:rPr sz="1600" spc="-50" dirty="0">
                <a:latin typeface="Verdana"/>
                <a:cs typeface="Verdana"/>
              </a:rPr>
              <a:t> </a:t>
            </a:r>
            <a:r>
              <a:rPr sz="1600" spc="-25" dirty="0">
                <a:latin typeface="Verdana"/>
                <a:cs typeface="Verdana"/>
              </a:rPr>
              <a:t>are </a:t>
            </a:r>
            <a:r>
              <a:rPr sz="1600" dirty="0">
                <a:latin typeface="Verdana"/>
                <a:cs typeface="Verdana"/>
              </a:rPr>
              <a:t>targeting.</a:t>
            </a:r>
            <a:r>
              <a:rPr sz="1600" spc="-70" dirty="0">
                <a:latin typeface="Verdana"/>
                <a:cs typeface="Verdana"/>
              </a:rPr>
              <a:t> </a:t>
            </a:r>
            <a:r>
              <a:rPr sz="1600" dirty="0">
                <a:latin typeface="Verdana"/>
                <a:cs typeface="Verdana"/>
              </a:rPr>
              <a:t>Optimizing</a:t>
            </a:r>
            <a:r>
              <a:rPr sz="1600" spc="-70" dirty="0">
                <a:latin typeface="Verdana"/>
                <a:cs typeface="Verdana"/>
              </a:rPr>
              <a:t> </a:t>
            </a:r>
            <a:r>
              <a:rPr sz="1600" dirty="0">
                <a:latin typeface="Verdana"/>
                <a:cs typeface="Verdana"/>
              </a:rPr>
              <a:t>the</a:t>
            </a:r>
            <a:r>
              <a:rPr sz="1600" spc="-70" dirty="0">
                <a:latin typeface="Verdana"/>
                <a:cs typeface="Verdana"/>
              </a:rPr>
              <a:t> </a:t>
            </a:r>
            <a:r>
              <a:rPr sz="1600" dirty="0">
                <a:latin typeface="Verdana"/>
                <a:cs typeface="Verdana"/>
              </a:rPr>
              <a:t>website</a:t>
            </a:r>
            <a:r>
              <a:rPr sz="1600" spc="-65" dirty="0">
                <a:latin typeface="Verdana"/>
                <a:cs typeface="Verdana"/>
              </a:rPr>
              <a:t> </a:t>
            </a:r>
            <a:r>
              <a:rPr sz="1600" dirty="0">
                <a:latin typeface="Verdana"/>
                <a:cs typeface="Verdana"/>
              </a:rPr>
              <a:t>with</a:t>
            </a:r>
            <a:r>
              <a:rPr sz="1600" spc="-70" dirty="0">
                <a:latin typeface="Verdana"/>
                <a:cs typeface="Verdana"/>
              </a:rPr>
              <a:t> </a:t>
            </a:r>
            <a:r>
              <a:rPr sz="1600" dirty="0">
                <a:latin typeface="Verdana"/>
                <a:cs typeface="Verdana"/>
              </a:rPr>
              <a:t>relevant</a:t>
            </a:r>
            <a:r>
              <a:rPr sz="1600" spc="-70" dirty="0">
                <a:latin typeface="Verdana"/>
                <a:cs typeface="Verdana"/>
              </a:rPr>
              <a:t> </a:t>
            </a:r>
            <a:r>
              <a:rPr sz="1600" dirty="0">
                <a:latin typeface="Verdana"/>
                <a:cs typeface="Verdana"/>
              </a:rPr>
              <a:t>keywords</a:t>
            </a:r>
            <a:r>
              <a:rPr sz="1600" spc="-65" dirty="0">
                <a:latin typeface="Verdana"/>
                <a:cs typeface="Verdana"/>
              </a:rPr>
              <a:t> </a:t>
            </a:r>
            <a:r>
              <a:rPr sz="1600" dirty="0">
                <a:latin typeface="Verdana"/>
                <a:cs typeface="Verdana"/>
              </a:rPr>
              <a:t>and</a:t>
            </a:r>
            <a:r>
              <a:rPr sz="1600" spc="-70" dirty="0">
                <a:latin typeface="Verdana"/>
                <a:cs typeface="Verdana"/>
              </a:rPr>
              <a:t> </a:t>
            </a:r>
            <a:r>
              <a:rPr sz="1600" dirty="0">
                <a:latin typeface="Verdana"/>
                <a:cs typeface="Verdana"/>
              </a:rPr>
              <a:t>content</a:t>
            </a:r>
            <a:r>
              <a:rPr sz="1600" spc="-70" dirty="0">
                <a:latin typeface="Verdana"/>
                <a:cs typeface="Verdana"/>
              </a:rPr>
              <a:t> </a:t>
            </a:r>
            <a:r>
              <a:rPr sz="1600" spc="-10" dirty="0">
                <a:latin typeface="Verdana"/>
                <a:cs typeface="Verdana"/>
              </a:rPr>
              <a:t>types </a:t>
            </a:r>
            <a:r>
              <a:rPr sz="1600" dirty="0">
                <a:latin typeface="Verdana"/>
                <a:cs typeface="Verdana"/>
              </a:rPr>
              <a:t>would</a:t>
            </a:r>
            <a:r>
              <a:rPr sz="1600" spc="-55" dirty="0">
                <a:latin typeface="Verdana"/>
                <a:cs typeface="Verdana"/>
              </a:rPr>
              <a:t> </a:t>
            </a:r>
            <a:r>
              <a:rPr sz="1600" dirty="0">
                <a:latin typeface="Verdana"/>
                <a:cs typeface="Verdana"/>
              </a:rPr>
              <a:t>help</a:t>
            </a:r>
            <a:r>
              <a:rPr sz="1600" spc="-50" dirty="0">
                <a:latin typeface="Verdana"/>
                <a:cs typeface="Verdana"/>
              </a:rPr>
              <a:t> </a:t>
            </a:r>
            <a:r>
              <a:rPr sz="1600" dirty="0">
                <a:latin typeface="Verdana"/>
                <a:cs typeface="Verdana"/>
              </a:rPr>
              <a:t>us</a:t>
            </a:r>
            <a:r>
              <a:rPr sz="1600" spc="-55" dirty="0">
                <a:latin typeface="Verdana"/>
                <a:cs typeface="Verdana"/>
              </a:rPr>
              <a:t> </a:t>
            </a:r>
            <a:r>
              <a:rPr sz="1600" dirty="0">
                <a:latin typeface="Verdana"/>
                <a:cs typeface="Verdana"/>
              </a:rPr>
              <a:t>dominate</a:t>
            </a:r>
            <a:r>
              <a:rPr sz="1600" spc="-50" dirty="0">
                <a:latin typeface="Verdana"/>
                <a:cs typeface="Verdana"/>
              </a:rPr>
              <a:t> </a:t>
            </a:r>
            <a:r>
              <a:rPr sz="1600" dirty="0">
                <a:latin typeface="Verdana"/>
                <a:cs typeface="Verdana"/>
              </a:rPr>
              <a:t>these</a:t>
            </a:r>
            <a:r>
              <a:rPr sz="1600" spc="-55" dirty="0">
                <a:latin typeface="Verdana"/>
                <a:cs typeface="Verdana"/>
              </a:rPr>
              <a:t> </a:t>
            </a:r>
            <a:r>
              <a:rPr sz="1600" spc="-10" dirty="0">
                <a:latin typeface="Verdana"/>
                <a:cs typeface="Verdana"/>
              </a:rPr>
              <a:t>areas.</a:t>
            </a:r>
            <a:endParaRPr sz="1600">
              <a:latin typeface="Verdana"/>
              <a:cs typeface="Verdana"/>
            </a:endParaRPr>
          </a:p>
          <a:p>
            <a:pPr marL="12700" marR="13970">
              <a:lnSpc>
                <a:spcPct val="100000"/>
              </a:lnSpc>
            </a:pPr>
            <a:r>
              <a:rPr sz="1600" spc="-10" dirty="0">
                <a:latin typeface="Verdana"/>
                <a:cs typeface="Verdana"/>
              </a:rPr>
              <a:t>Dominating</a:t>
            </a:r>
            <a:r>
              <a:rPr sz="1600" spc="-50" dirty="0">
                <a:latin typeface="Verdana"/>
                <a:cs typeface="Verdana"/>
              </a:rPr>
              <a:t> </a:t>
            </a:r>
            <a:r>
              <a:rPr sz="1600" dirty="0">
                <a:latin typeface="Verdana"/>
                <a:cs typeface="Verdana"/>
              </a:rPr>
              <a:t>these</a:t>
            </a:r>
            <a:r>
              <a:rPr sz="1600" spc="-50" dirty="0">
                <a:latin typeface="Verdana"/>
                <a:cs typeface="Verdana"/>
              </a:rPr>
              <a:t> </a:t>
            </a:r>
            <a:r>
              <a:rPr sz="1600" dirty="0">
                <a:latin typeface="Verdana"/>
                <a:cs typeface="Verdana"/>
              </a:rPr>
              <a:t>areas</a:t>
            </a:r>
            <a:r>
              <a:rPr sz="1600" spc="-50" dirty="0">
                <a:latin typeface="Verdana"/>
                <a:cs typeface="Verdana"/>
              </a:rPr>
              <a:t> </a:t>
            </a:r>
            <a:r>
              <a:rPr sz="1600" dirty="0">
                <a:latin typeface="Verdana"/>
                <a:cs typeface="Verdana"/>
              </a:rPr>
              <a:t>will</a:t>
            </a:r>
            <a:r>
              <a:rPr sz="1600" spc="-45" dirty="0">
                <a:latin typeface="Verdana"/>
                <a:cs typeface="Verdana"/>
              </a:rPr>
              <a:t> </a:t>
            </a:r>
            <a:r>
              <a:rPr sz="1600" dirty="0">
                <a:latin typeface="Verdana"/>
                <a:cs typeface="Verdana"/>
              </a:rPr>
              <a:t>help</a:t>
            </a:r>
            <a:r>
              <a:rPr sz="1600" spc="-50" dirty="0">
                <a:latin typeface="Verdana"/>
                <a:cs typeface="Verdana"/>
              </a:rPr>
              <a:t> </a:t>
            </a:r>
            <a:r>
              <a:rPr sz="1600" dirty="0">
                <a:latin typeface="Verdana"/>
                <a:cs typeface="Verdana"/>
              </a:rPr>
              <a:t>in</a:t>
            </a:r>
            <a:r>
              <a:rPr sz="1600" spc="-50" dirty="0">
                <a:latin typeface="Verdana"/>
                <a:cs typeface="Verdana"/>
              </a:rPr>
              <a:t> </a:t>
            </a:r>
            <a:r>
              <a:rPr sz="1600" dirty="0">
                <a:latin typeface="Verdana"/>
                <a:cs typeface="Verdana"/>
              </a:rPr>
              <a:t>better</a:t>
            </a:r>
            <a:r>
              <a:rPr sz="1600" spc="-50" dirty="0">
                <a:latin typeface="Verdana"/>
                <a:cs typeface="Verdana"/>
              </a:rPr>
              <a:t> </a:t>
            </a:r>
            <a:r>
              <a:rPr sz="1600" dirty="0">
                <a:latin typeface="Verdana"/>
                <a:cs typeface="Verdana"/>
              </a:rPr>
              <a:t>keyword</a:t>
            </a:r>
            <a:r>
              <a:rPr sz="1600" spc="-45" dirty="0">
                <a:latin typeface="Verdana"/>
                <a:cs typeface="Verdana"/>
              </a:rPr>
              <a:t> </a:t>
            </a:r>
            <a:r>
              <a:rPr sz="1600" dirty="0">
                <a:latin typeface="Verdana"/>
                <a:cs typeface="Verdana"/>
              </a:rPr>
              <a:t>ranking,</a:t>
            </a:r>
            <a:r>
              <a:rPr sz="1600" spc="-50" dirty="0">
                <a:latin typeface="Verdana"/>
                <a:cs typeface="Verdana"/>
              </a:rPr>
              <a:t> </a:t>
            </a:r>
            <a:r>
              <a:rPr sz="1600" dirty="0">
                <a:latin typeface="Verdana"/>
                <a:cs typeface="Verdana"/>
              </a:rPr>
              <a:t>traffic</a:t>
            </a:r>
            <a:r>
              <a:rPr sz="1600" spc="-50" dirty="0">
                <a:latin typeface="Verdana"/>
                <a:cs typeface="Verdana"/>
              </a:rPr>
              <a:t> </a:t>
            </a:r>
            <a:r>
              <a:rPr sz="1600" dirty="0">
                <a:latin typeface="Verdana"/>
                <a:cs typeface="Verdana"/>
              </a:rPr>
              <a:t>to</a:t>
            </a:r>
            <a:r>
              <a:rPr sz="1600" spc="-50" dirty="0">
                <a:latin typeface="Verdana"/>
                <a:cs typeface="Verdana"/>
              </a:rPr>
              <a:t> </a:t>
            </a:r>
            <a:r>
              <a:rPr sz="1600" dirty="0">
                <a:latin typeface="Verdana"/>
                <a:cs typeface="Verdana"/>
              </a:rPr>
              <a:t>the</a:t>
            </a:r>
            <a:r>
              <a:rPr sz="1600" spc="-45" dirty="0">
                <a:latin typeface="Verdana"/>
                <a:cs typeface="Verdana"/>
              </a:rPr>
              <a:t> </a:t>
            </a:r>
            <a:r>
              <a:rPr sz="1600" spc="-10" dirty="0">
                <a:latin typeface="Verdana"/>
                <a:cs typeface="Verdana"/>
              </a:rPr>
              <a:t>website </a:t>
            </a:r>
            <a:r>
              <a:rPr sz="1600" dirty="0">
                <a:latin typeface="Verdana"/>
                <a:cs typeface="Verdana"/>
              </a:rPr>
              <a:t>and</a:t>
            </a:r>
            <a:r>
              <a:rPr sz="1600" spc="-45" dirty="0">
                <a:latin typeface="Verdana"/>
                <a:cs typeface="Verdana"/>
              </a:rPr>
              <a:t> </a:t>
            </a:r>
            <a:r>
              <a:rPr sz="1600" spc="-20" dirty="0">
                <a:latin typeface="Verdana"/>
                <a:cs typeface="Verdana"/>
              </a:rPr>
              <a:t>CTR.</a:t>
            </a:r>
            <a:endParaRPr sz="1600">
              <a:latin typeface="Verdana"/>
              <a:cs typeface="Verdana"/>
            </a:endParaRPr>
          </a:p>
        </p:txBody>
      </p:sp>
      <p:grpSp>
        <p:nvGrpSpPr>
          <p:cNvPr id="5" name="object 5"/>
          <p:cNvGrpSpPr/>
          <p:nvPr/>
        </p:nvGrpSpPr>
        <p:grpSpPr>
          <a:xfrm>
            <a:off x="425712" y="3164187"/>
            <a:ext cx="1701800" cy="1281430"/>
            <a:chOff x="425712" y="3164187"/>
            <a:chExt cx="1701800" cy="1281430"/>
          </a:xfrm>
        </p:grpSpPr>
        <p:sp>
          <p:nvSpPr>
            <p:cNvPr id="6" name="object 6"/>
            <p:cNvSpPr/>
            <p:nvPr/>
          </p:nvSpPr>
          <p:spPr>
            <a:xfrm>
              <a:off x="430474" y="3168949"/>
              <a:ext cx="1692275" cy="1271905"/>
            </a:xfrm>
            <a:custGeom>
              <a:avLst/>
              <a:gdLst/>
              <a:ahLst/>
              <a:cxnLst/>
              <a:rect l="l" t="t" r="r" b="b"/>
              <a:pathLst>
                <a:path w="1692275" h="1271904">
                  <a:moveTo>
                    <a:pt x="845849" y="1271699"/>
                  </a:moveTo>
                  <a:lnTo>
                    <a:pt x="790235" y="1270347"/>
                  </a:lnTo>
                  <a:lnTo>
                    <a:pt x="735580" y="1266345"/>
                  </a:lnTo>
                  <a:lnTo>
                    <a:pt x="681998" y="1259778"/>
                  </a:lnTo>
                  <a:lnTo>
                    <a:pt x="629599" y="1250730"/>
                  </a:lnTo>
                  <a:lnTo>
                    <a:pt x="578495" y="1239283"/>
                  </a:lnTo>
                  <a:lnTo>
                    <a:pt x="528798" y="1225523"/>
                  </a:lnTo>
                  <a:lnTo>
                    <a:pt x="480618" y="1209533"/>
                  </a:lnTo>
                  <a:lnTo>
                    <a:pt x="434068" y="1191395"/>
                  </a:lnTo>
                  <a:lnTo>
                    <a:pt x="389259" y="1171196"/>
                  </a:lnTo>
                  <a:lnTo>
                    <a:pt x="346301" y="1149017"/>
                  </a:lnTo>
                  <a:lnTo>
                    <a:pt x="305308" y="1124944"/>
                  </a:lnTo>
                  <a:lnTo>
                    <a:pt x="266389" y="1099059"/>
                  </a:lnTo>
                  <a:lnTo>
                    <a:pt x="229658" y="1071446"/>
                  </a:lnTo>
                  <a:lnTo>
                    <a:pt x="195224" y="1042190"/>
                  </a:lnTo>
                  <a:lnTo>
                    <a:pt x="163199" y="1011374"/>
                  </a:lnTo>
                  <a:lnTo>
                    <a:pt x="133696" y="979082"/>
                  </a:lnTo>
                  <a:lnTo>
                    <a:pt x="106825" y="945397"/>
                  </a:lnTo>
                  <a:lnTo>
                    <a:pt x="82698" y="910404"/>
                  </a:lnTo>
                  <a:lnTo>
                    <a:pt x="61426" y="874186"/>
                  </a:lnTo>
                  <a:lnTo>
                    <a:pt x="43121" y="836827"/>
                  </a:lnTo>
                  <a:lnTo>
                    <a:pt x="27895" y="798411"/>
                  </a:lnTo>
                  <a:lnTo>
                    <a:pt x="15858" y="759021"/>
                  </a:lnTo>
                  <a:lnTo>
                    <a:pt x="7122" y="718742"/>
                  </a:lnTo>
                  <a:lnTo>
                    <a:pt x="1799" y="677657"/>
                  </a:lnTo>
                  <a:lnTo>
                    <a:pt x="0" y="635849"/>
                  </a:lnTo>
                  <a:lnTo>
                    <a:pt x="1799" y="594042"/>
                  </a:lnTo>
                  <a:lnTo>
                    <a:pt x="7122" y="552957"/>
                  </a:lnTo>
                  <a:lnTo>
                    <a:pt x="15858" y="512678"/>
                  </a:lnTo>
                  <a:lnTo>
                    <a:pt x="27895" y="473288"/>
                  </a:lnTo>
                  <a:lnTo>
                    <a:pt x="43121" y="434872"/>
                  </a:lnTo>
                  <a:lnTo>
                    <a:pt x="61426" y="397513"/>
                  </a:lnTo>
                  <a:lnTo>
                    <a:pt x="82698" y="361295"/>
                  </a:lnTo>
                  <a:lnTo>
                    <a:pt x="106825" y="326302"/>
                  </a:lnTo>
                  <a:lnTo>
                    <a:pt x="133696" y="292617"/>
                  </a:lnTo>
                  <a:lnTo>
                    <a:pt x="163199" y="260325"/>
                  </a:lnTo>
                  <a:lnTo>
                    <a:pt x="195224" y="229509"/>
                  </a:lnTo>
                  <a:lnTo>
                    <a:pt x="229658" y="200253"/>
                  </a:lnTo>
                  <a:lnTo>
                    <a:pt x="266389" y="172640"/>
                  </a:lnTo>
                  <a:lnTo>
                    <a:pt x="305308" y="146755"/>
                  </a:lnTo>
                  <a:lnTo>
                    <a:pt x="346301" y="122682"/>
                  </a:lnTo>
                  <a:lnTo>
                    <a:pt x="389259" y="100503"/>
                  </a:lnTo>
                  <a:lnTo>
                    <a:pt x="434068" y="80303"/>
                  </a:lnTo>
                  <a:lnTo>
                    <a:pt x="480618" y="62166"/>
                  </a:lnTo>
                  <a:lnTo>
                    <a:pt x="528798" y="46176"/>
                  </a:lnTo>
                  <a:lnTo>
                    <a:pt x="578495" y="32416"/>
                  </a:lnTo>
                  <a:lnTo>
                    <a:pt x="629599" y="20969"/>
                  </a:lnTo>
                  <a:lnTo>
                    <a:pt x="681998" y="11921"/>
                  </a:lnTo>
                  <a:lnTo>
                    <a:pt x="735580" y="5354"/>
                  </a:lnTo>
                  <a:lnTo>
                    <a:pt x="790235" y="1352"/>
                  </a:lnTo>
                  <a:lnTo>
                    <a:pt x="845849" y="0"/>
                  </a:lnTo>
                  <a:lnTo>
                    <a:pt x="901464" y="1352"/>
                  </a:lnTo>
                  <a:lnTo>
                    <a:pt x="956119" y="5354"/>
                  </a:lnTo>
                  <a:lnTo>
                    <a:pt x="1009701" y="11921"/>
                  </a:lnTo>
                  <a:lnTo>
                    <a:pt x="1062100" y="20969"/>
                  </a:lnTo>
                  <a:lnTo>
                    <a:pt x="1113203" y="32416"/>
                  </a:lnTo>
                  <a:lnTo>
                    <a:pt x="1162901" y="46176"/>
                  </a:lnTo>
                  <a:lnTo>
                    <a:pt x="1211080" y="62166"/>
                  </a:lnTo>
                  <a:lnTo>
                    <a:pt x="1257631" y="80303"/>
                  </a:lnTo>
                  <a:lnTo>
                    <a:pt x="1302440" y="100503"/>
                  </a:lnTo>
                  <a:lnTo>
                    <a:pt x="1345397" y="122682"/>
                  </a:lnTo>
                  <a:lnTo>
                    <a:pt x="1386391" y="146755"/>
                  </a:lnTo>
                  <a:lnTo>
                    <a:pt x="1425310" y="172640"/>
                  </a:lnTo>
                  <a:lnTo>
                    <a:pt x="1462041" y="200253"/>
                  </a:lnTo>
                  <a:lnTo>
                    <a:pt x="1496475" y="229509"/>
                  </a:lnTo>
                  <a:lnTo>
                    <a:pt x="1528499" y="260325"/>
                  </a:lnTo>
                  <a:lnTo>
                    <a:pt x="1558003" y="292617"/>
                  </a:lnTo>
                  <a:lnTo>
                    <a:pt x="1584874" y="326302"/>
                  </a:lnTo>
                  <a:lnTo>
                    <a:pt x="1609001" y="361295"/>
                  </a:lnTo>
                  <a:lnTo>
                    <a:pt x="1630273" y="397513"/>
                  </a:lnTo>
                  <a:lnTo>
                    <a:pt x="1648577" y="434872"/>
                  </a:lnTo>
                  <a:lnTo>
                    <a:pt x="1663804" y="473288"/>
                  </a:lnTo>
                  <a:lnTo>
                    <a:pt x="1675841" y="512678"/>
                  </a:lnTo>
                  <a:lnTo>
                    <a:pt x="1684577" y="552957"/>
                  </a:lnTo>
                  <a:lnTo>
                    <a:pt x="1689900" y="594042"/>
                  </a:lnTo>
                  <a:lnTo>
                    <a:pt x="1691699" y="635849"/>
                  </a:lnTo>
                  <a:lnTo>
                    <a:pt x="1689900" y="677657"/>
                  </a:lnTo>
                  <a:lnTo>
                    <a:pt x="1684577" y="718742"/>
                  </a:lnTo>
                  <a:lnTo>
                    <a:pt x="1675841" y="759021"/>
                  </a:lnTo>
                  <a:lnTo>
                    <a:pt x="1663804" y="798411"/>
                  </a:lnTo>
                  <a:lnTo>
                    <a:pt x="1648577" y="836827"/>
                  </a:lnTo>
                  <a:lnTo>
                    <a:pt x="1630273" y="874186"/>
                  </a:lnTo>
                  <a:lnTo>
                    <a:pt x="1609001" y="910404"/>
                  </a:lnTo>
                  <a:lnTo>
                    <a:pt x="1584874" y="945397"/>
                  </a:lnTo>
                  <a:lnTo>
                    <a:pt x="1558003" y="979082"/>
                  </a:lnTo>
                  <a:lnTo>
                    <a:pt x="1528499" y="1011374"/>
                  </a:lnTo>
                  <a:lnTo>
                    <a:pt x="1496475" y="1042190"/>
                  </a:lnTo>
                  <a:lnTo>
                    <a:pt x="1462041" y="1071446"/>
                  </a:lnTo>
                  <a:lnTo>
                    <a:pt x="1425310" y="1099059"/>
                  </a:lnTo>
                  <a:lnTo>
                    <a:pt x="1386391" y="1124944"/>
                  </a:lnTo>
                  <a:lnTo>
                    <a:pt x="1345397" y="1149017"/>
                  </a:lnTo>
                  <a:lnTo>
                    <a:pt x="1302440" y="1171196"/>
                  </a:lnTo>
                  <a:lnTo>
                    <a:pt x="1257631" y="1191395"/>
                  </a:lnTo>
                  <a:lnTo>
                    <a:pt x="1211080" y="1209533"/>
                  </a:lnTo>
                  <a:lnTo>
                    <a:pt x="1162901" y="1225523"/>
                  </a:lnTo>
                  <a:lnTo>
                    <a:pt x="1113203" y="1239283"/>
                  </a:lnTo>
                  <a:lnTo>
                    <a:pt x="1062100" y="1250730"/>
                  </a:lnTo>
                  <a:lnTo>
                    <a:pt x="1009701" y="1259778"/>
                  </a:lnTo>
                  <a:lnTo>
                    <a:pt x="956119" y="1266345"/>
                  </a:lnTo>
                  <a:lnTo>
                    <a:pt x="901464" y="1270347"/>
                  </a:lnTo>
                  <a:lnTo>
                    <a:pt x="845849" y="1271699"/>
                  </a:lnTo>
                  <a:close/>
                </a:path>
              </a:pathLst>
            </a:custGeom>
            <a:solidFill>
              <a:srgbClr val="EEEEEE"/>
            </a:solidFill>
          </p:spPr>
          <p:txBody>
            <a:bodyPr wrap="square" lIns="0" tIns="0" rIns="0" bIns="0" rtlCol="0"/>
            <a:lstStyle/>
            <a:p>
              <a:endParaRPr/>
            </a:p>
          </p:txBody>
        </p:sp>
        <p:sp>
          <p:nvSpPr>
            <p:cNvPr id="7" name="object 7"/>
            <p:cNvSpPr/>
            <p:nvPr/>
          </p:nvSpPr>
          <p:spPr>
            <a:xfrm>
              <a:off x="430474" y="3168949"/>
              <a:ext cx="1692275" cy="1271905"/>
            </a:xfrm>
            <a:custGeom>
              <a:avLst/>
              <a:gdLst/>
              <a:ahLst/>
              <a:cxnLst/>
              <a:rect l="l" t="t" r="r" b="b"/>
              <a:pathLst>
                <a:path w="1692275" h="1271904">
                  <a:moveTo>
                    <a:pt x="0" y="635849"/>
                  </a:moveTo>
                  <a:lnTo>
                    <a:pt x="1799" y="594042"/>
                  </a:lnTo>
                  <a:lnTo>
                    <a:pt x="7122" y="552957"/>
                  </a:lnTo>
                  <a:lnTo>
                    <a:pt x="15858" y="512678"/>
                  </a:lnTo>
                  <a:lnTo>
                    <a:pt x="27895" y="473288"/>
                  </a:lnTo>
                  <a:lnTo>
                    <a:pt x="43121" y="434872"/>
                  </a:lnTo>
                  <a:lnTo>
                    <a:pt x="61426" y="397513"/>
                  </a:lnTo>
                  <a:lnTo>
                    <a:pt x="82698" y="361295"/>
                  </a:lnTo>
                  <a:lnTo>
                    <a:pt x="106825" y="326302"/>
                  </a:lnTo>
                  <a:lnTo>
                    <a:pt x="133696" y="292617"/>
                  </a:lnTo>
                  <a:lnTo>
                    <a:pt x="163199" y="260325"/>
                  </a:lnTo>
                  <a:lnTo>
                    <a:pt x="195224" y="229509"/>
                  </a:lnTo>
                  <a:lnTo>
                    <a:pt x="229658" y="200253"/>
                  </a:lnTo>
                  <a:lnTo>
                    <a:pt x="266389" y="172640"/>
                  </a:lnTo>
                  <a:lnTo>
                    <a:pt x="305308" y="146755"/>
                  </a:lnTo>
                  <a:lnTo>
                    <a:pt x="346301" y="122682"/>
                  </a:lnTo>
                  <a:lnTo>
                    <a:pt x="389259" y="100503"/>
                  </a:lnTo>
                  <a:lnTo>
                    <a:pt x="434068" y="80303"/>
                  </a:lnTo>
                  <a:lnTo>
                    <a:pt x="480618" y="62166"/>
                  </a:lnTo>
                  <a:lnTo>
                    <a:pt x="528798" y="46176"/>
                  </a:lnTo>
                  <a:lnTo>
                    <a:pt x="578495" y="32416"/>
                  </a:lnTo>
                  <a:lnTo>
                    <a:pt x="629599" y="20969"/>
                  </a:lnTo>
                  <a:lnTo>
                    <a:pt x="681998" y="11921"/>
                  </a:lnTo>
                  <a:lnTo>
                    <a:pt x="735580" y="5354"/>
                  </a:lnTo>
                  <a:lnTo>
                    <a:pt x="790235" y="1352"/>
                  </a:lnTo>
                  <a:lnTo>
                    <a:pt x="845849" y="0"/>
                  </a:lnTo>
                  <a:lnTo>
                    <a:pt x="901464" y="1352"/>
                  </a:lnTo>
                  <a:lnTo>
                    <a:pt x="956119" y="5354"/>
                  </a:lnTo>
                  <a:lnTo>
                    <a:pt x="1009701" y="11921"/>
                  </a:lnTo>
                  <a:lnTo>
                    <a:pt x="1062100" y="20969"/>
                  </a:lnTo>
                  <a:lnTo>
                    <a:pt x="1113203" y="32416"/>
                  </a:lnTo>
                  <a:lnTo>
                    <a:pt x="1162901" y="46176"/>
                  </a:lnTo>
                  <a:lnTo>
                    <a:pt x="1211080" y="62166"/>
                  </a:lnTo>
                  <a:lnTo>
                    <a:pt x="1257631" y="80303"/>
                  </a:lnTo>
                  <a:lnTo>
                    <a:pt x="1302440" y="100503"/>
                  </a:lnTo>
                  <a:lnTo>
                    <a:pt x="1345397" y="122682"/>
                  </a:lnTo>
                  <a:lnTo>
                    <a:pt x="1386391" y="146755"/>
                  </a:lnTo>
                  <a:lnTo>
                    <a:pt x="1425310" y="172640"/>
                  </a:lnTo>
                  <a:lnTo>
                    <a:pt x="1462041" y="200253"/>
                  </a:lnTo>
                  <a:lnTo>
                    <a:pt x="1496475" y="229509"/>
                  </a:lnTo>
                  <a:lnTo>
                    <a:pt x="1528499" y="260325"/>
                  </a:lnTo>
                  <a:lnTo>
                    <a:pt x="1558003" y="292617"/>
                  </a:lnTo>
                  <a:lnTo>
                    <a:pt x="1584874" y="326302"/>
                  </a:lnTo>
                  <a:lnTo>
                    <a:pt x="1609001" y="361295"/>
                  </a:lnTo>
                  <a:lnTo>
                    <a:pt x="1630273" y="397513"/>
                  </a:lnTo>
                  <a:lnTo>
                    <a:pt x="1648577" y="434872"/>
                  </a:lnTo>
                  <a:lnTo>
                    <a:pt x="1663804" y="473288"/>
                  </a:lnTo>
                  <a:lnTo>
                    <a:pt x="1675841" y="512678"/>
                  </a:lnTo>
                  <a:lnTo>
                    <a:pt x="1684577" y="552957"/>
                  </a:lnTo>
                  <a:lnTo>
                    <a:pt x="1689900" y="594042"/>
                  </a:lnTo>
                  <a:lnTo>
                    <a:pt x="1691699" y="635849"/>
                  </a:lnTo>
                  <a:lnTo>
                    <a:pt x="1689900" y="677657"/>
                  </a:lnTo>
                  <a:lnTo>
                    <a:pt x="1684577" y="718742"/>
                  </a:lnTo>
                  <a:lnTo>
                    <a:pt x="1675841" y="759021"/>
                  </a:lnTo>
                  <a:lnTo>
                    <a:pt x="1663804" y="798411"/>
                  </a:lnTo>
                  <a:lnTo>
                    <a:pt x="1648577" y="836827"/>
                  </a:lnTo>
                  <a:lnTo>
                    <a:pt x="1630273" y="874186"/>
                  </a:lnTo>
                  <a:lnTo>
                    <a:pt x="1609001" y="910404"/>
                  </a:lnTo>
                  <a:lnTo>
                    <a:pt x="1584874" y="945397"/>
                  </a:lnTo>
                  <a:lnTo>
                    <a:pt x="1558003" y="979082"/>
                  </a:lnTo>
                  <a:lnTo>
                    <a:pt x="1528499" y="1011374"/>
                  </a:lnTo>
                  <a:lnTo>
                    <a:pt x="1496475" y="1042190"/>
                  </a:lnTo>
                  <a:lnTo>
                    <a:pt x="1462041" y="1071446"/>
                  </a:lnTo>
                  <a:lnTo>
                    <a:pt x="1425310" y="1099059"/>
                  </a:lnTo>
                  <a:lnTo>
                    <a:pt x="1386391" y="1124944"/>
                  </a:lnTo>
                  <a:lnTo>
                    <a:pt x="1345397" y="1149017"/>
                  </a:lnTo>
                  <a:lnTo>
                    <a:pt x="1302440" y="1171196"/>
                  </a:lnTo>
                  <a:lnTo>
                    <a:pt x="1257631" y="1191396"/>
                  </a:lnTo>
                  <a:lnTo>
                    <a:pt x="1211080" y="1209533"/>
                  </a:lnTo>
                  <a:lnTo>
                    <a:pt x="1162901" y="1225523"/>
                  </a:lnTo>
                  <a:lnTo>
                    <a:pt x="1113203" y="1239283"/>
                  </a:lnTo>
                  <a:lnTo>
                    <a:pt x="1062100" y="1250730"/>
                  </a:lnTo>
                  <a:lnTo>
                    <a:pt x="1009701" y="1259778"/>
                  </a:lnTo>
                  <a:lnTo>
                    <a:pt x="956119" y="1266345"/>
                  </a:lnTo>
                  <a:lnTo>
                    <a:pt x="901464" y="1270347"/>
                  </a:lnTo>
                  <a:lnTo>
                    <a:pt x="845849" y="1271699"/>
                  </a:lnTo>
                  <a:lnTo>
                    <a:pt x="790235" y="1270347"/>
                  </a:lnTo>
                  <a:lnTo>
                    <a:pt x="735580" y="1266345"/>
                  </a:lnTo>
                  <a:lnTo>
                    <a:pt x="681998" y="1259778"/>
                  </a:lnTo>
                  <a:lnTo>
                    <a:pt x="629599" y="1250730"/>
                  </a:lnTo>
                  <a:lnTo>
                    <a:pt x="578495" y="1239283"/>
                  </a:lnTo>
                  <a:lnTo>
                    <a:pt x="528798" y="1225523"/>
                  </a:lnTo>
                  <a:lnTo>
                    <a:pt x="480618" y="1209533"/>
                  </a:lnTo>
                  <a:lnTo>
                    <a:pt x="434068" y="1191396"/>
                  </a:lnTo>
                  <a:lnTo>
                    <a:pt x="389259" y="1171196"/>
                  </a:lnTo>
                  <a:lnTo>
                    <a:pt x="346301" y="1149017"/>
                  </a:lnTo>
                  <a:lnTo>
                    <a:pt x="305308" y="1124944"/>
                  </a:lnTo>
                  <a:lnTo>
                    <a:pt x="266389" y="1099059"/>
                  </a:lnTo>
                  <a:lnTo>
                    <a:pt x="229658" y="1071446"/>
                  </a:lnTo>
                  <a:lnTo>
                    <a:pt x="195224" y="1042190"/>
                  </a:lnTo>
                  <a:lnTo>
                    <a:pt x="163199" y="1011374"/>
                  </a:lnTo>
                  <a:lnTo>
                    <a:pt x="133696" y="979082"/>
                  </a:lnTo>
                  <a:lnTo>
                    <a:pt x="106825" y="945397"/>
                  </a:lnTo>
                  <a:lnTo>
                    <a:pt x="82698" y="910404"/>
                  </a:lnTo>
                  <a:lnTo>
                    <a:pt x="61426" y="874186"/>
                  </a:lnTo>
                  <a:lnTo>
                    <a:pt x="43121" y="836827"/>
                  </a:lnTo>
                  <a:lnTo>
                    <a:pt x="27895" y="798411"/>
                  </a:lnTo>
                  <a:lnTo>
                    <a:pt x="15858" y="759021"/>
                  </a:lnTo>
                  <a:lnTo>
                    <a:pt x="7122" y="718742"/>
                  </a:lnTo>
                  <a:lnTo>
                    <a:pt x="1799" y="677657"/>
                  </a:lnTo>
                  <a:lnTo>
                    <a:pt x="0" y="635849"/>
                  </a:lnTo>
                  <a:close/>
                </a:path>
              </a:pathLst>
            </a:custGeom>
            <a:ln w="9524">
              <a:solidFill>
                <a:srgbClr val="595959"/>
              </a:solidFill>
            </a:ln>
          </p:spPr>
          <p:txBody>
            <a:bodyPr wrap="square" lIns="0" tIns="0" rIns="0" bIns="0" rtlCol="0"/>
            <a:lstStyle/>
            <a:p>
              <a:endParaRPr/>
            </a:p>
          </p:txBody>
        </p:sp>
      </p:grpSp>
      <p:sp>
        <p:nvSpPr>
          <p:cNvPr id="8" name="object 8"/>
          <p:cNvSpPr txBox="1"/>
          <p:nvPr/>
        </p:nvSpPr>
        <p:spPr>
          <a:xfrm>
            <a:off x="823971" y="3571628"/>
            <a:ext cx="905510" cy="452120"/>
          </a:xfrm>
          <a:prstGeom prst="rect">
            <a:avLst/>
          </a:prstGeom>
        </p:spPr>
        <p:txBody>
          <a:bodyPr vert="horz" wrap="square" lIns="0" tIns="12700" rIns="0" bIns="0" rtlCol="0">
            <a:spAutoFit/>
          </a:bodyPr>
          <a:lstStyle/>
          <a:p>
            <a:pPr marL="44450" marR="5080" indent="-32384">
              <a:lnSpc>
                <a:spcPct val="100000"/>
              </a:lnSpc>
              <a:spcBef>
                <a:spcPts val="100"/>
              </a:spcBef>
            </a:pPr>
            <a:r>
              <a:rPr sz="1400" b="1" spc="-10" dirty="0">
                <a:latin typeface="Verdana"/>
                <a:cs typeface="Verdana"/>
              </a:rPr>
              <a:t>Keyword Ranking</a:t>
            </a:r>
            <a:endParaRPr sz="1400" dirty="0">
              <a:latin typeface="Verdana"/>
              <a:cs typeface="Verdana"/>
            </a:endParaRPr>
          </a:p>
        </p:txBody>
      </p:sp>
      <p:grpSp>
        <p:nvGrpSpPr>
          <p:cNvPr id="9" name="object 9"/>
          <p:cNvGrpSpPr/>
          <p:nvPr/>
        </p:nvGrpSpPr>
        <p:grpSpPr>
          <a:xfrm>
            <a:off x="2547212" y="3176587"/>
            <a:ext cx="1701800" cy="1281430"/>
            <a:chOff x="2547212" y="3176587"/>
            <a:chExt cx="1701800" cy="1281430"/>
          </a:xfrm>
        </p:grpSpPr>
        <p:sp>
          <p:nvSpPr>
            <p:cNvPr id="10" name="object 10"/>
            <p:cNvSpPr/>
            <p:nvPr/>
          </p:nvSpPr>
          <p:spPr>
            <a:xfrm>
              <a:off x="2551975" y="3181349"/>
              <a:ext cx="1692275" cy="1271905"/>
            </a:xfrm>
            <a:custGeom>
              <a:avLst/>
              <a:gdLst/>
              <a:ahLst/>
              <a:cxnLst/>
              <a:rect l="l" t="t" r="r" b="b"/>
              <a:pathLst>
                <a:path w="1692275" h="1271904">
                  <a:moveTo>
                    <a:pt x="845849" y="1271699"/>
                  </a:moveTo>
                  <a:lnTo>
                    <a:pt x="790235" y="1270347"/>
                  </a:lnTo>
                  <a:lnTo>
                    <a:pt x="735580" y="1266345"/>
                  </a:lnTo>
                  <a:lnTo>
                    <a:pt x="681998" y="1259778"/>
                  </a:lnTo>
                  <a:lnTo>
                    <a:pt x="629599" y="1250730"/>
                  </a:lnTo>
                  <a:lnTo>
                    <a:pt x="578495" y="1239283"/>
                  </a:lnTo>
                  <a:lnTo>
                    <a:pt x="528798" y="1225523"/>
                  </a:lnTo>
                  <a:lnTo>
                    <a:pt x="480619" y="1209533"/>
                  </a:lnTo>
                  <a:lnTo>
                    <a:pt x="434068" y="1191395"/>
                  </a:lnTo>
                  <a:lnTo>
                    <a:pt x="389259" y="1171196"/>
                  </a:lnTo>
                  <a:lnTo>
                    <a:pt x="346301" y="1149017"/>
                  </a:lnTo>
                  <a:lnTo>
                    <a:pt x="305308" y="1124944"/>
                  </a:lnTo>
                  <a:lnTo>
                    <a:pt x="266389" y="1099059"/>
                  </a:lnTo>
                  <a:lnTo>
                    <a:pt x="229658" y="1071446"/>
                  </a:lnTo>
                  <a:lnTo>
                    <a:pt x="195224" y="1042190"/>
                  </a:lnTo>
                  <a:lnTo>
                    <a:pt x="163199" y="1011374"/>
                  </a:lnTo>
                  <a:lnTo>
                    <a:pt x="133696" y="979082"/>
                  </a:lnTo>
                  <a:lnTo>
                    <a:pt x="106825" y="945397"/>
                  </a:lnTo>
                  <a:lnTo>
                    <a:pt x="82698" y="910404"/>
                  </a:lnTo>
                  <a:lnTo>
                    <a:pt x="61426" y="874186"/>
                  </a:lnTo>
                  <a:lnTo>
                    <a:pt x="43121" y="836827"/>
                  </a:lnTo>
                  <a:lnTo>
                    <a:pt x="27895" y="798411"/>
                  </a:lnTo>
                  <a:lnTo>
                    <a:pt x="15858" y="759021"/>
                  </a:lnTo>
                  <a:lnTo>
                    <a:pt x="7122" y="718742"/>
                  </a:lnTo>
                  <a:lnTo>
                    <a:pt x="1799" y="677657"/>
                  </a:lnTo>
                  <a:lnTo>
                    <a:pt x="0" y="635849"/>
                  </a:lnTo>
                  <a:lnTo>
                    <a:pt x="1799" y="594042"/>
                  </a:lnTo>
                  <a:lnTo>
                    <a:pt x="7122" y="552957"/>
                  </a:lnTo>
                  <a:lnTo>
                    <a:pt x="15858" y="512678"/>
                  </a:lnTo>
                  <a:lnTo>
                    <a:pt x="27895" y="473288"/>
                  </a:lnTo>
                  <a:lnTo>
                    <a:pt x="43121" y="434872"/>
                  </a:lnTo>
                  <a:lnTo>
                    <a:pt x="61426" y="397513"/>
                  </a:lnTo>
                  <a:lnTo>
                    <a:pt x="82698" y="361295"/>
                  </a:lnTo>
                  <a:lnTo>
                    <a:pt x="106825" y="326302"/>
                  </a:lnTo>
                  <a:lnTo>
                    <a:pt x="133696" y="292617"/>
                  </a:lnTo>
                  <a:lnTo>
                    <a:pt x="163199" y="260325"/>
                  </a:lnTo>
                  <a:lnTo>
                    <a:pt x="195224" y="229509"/>
                  </a:lnTo>
                  <a:lnTo>
                    <a:pt x="229658" y="200253"/>
                  </a:lnTo>
                  <a:lnTo>
                    <a:pt x="266389" y="172640"/>
                  </a:lnTo>
                  <a:lnTo>
                    <a:pt x="305308" y="146755"/>
                  </a:lnTo>
                  <a:lnTo>
                    <a:pt x="346301" y="122682"/>
                  </a:lnTo>
                  <a:lnTo>
                    <a:pt x="389259" y="100503"/>
                  </a:lnTo>
                  <a:lnTo>
                    <a:pt x="434068" y="80303"/>
                  </a:lnTo>
                  <a:lnTo>
                    <a:pt x="480619" y="62166"/>
                  </a:lnTo>
                  <a:lnTo>
                    <a:pt x="528798" y="46176"/>
                  </a:lnTo>
                  <a:lnTo>
                    <a:pt x="578495" y="32416"/>
                  </a:lnTo>
                  <a:lnTo>
                    <a:pt x="629599" y="20969"/>
                  </a:lnTo>
                  <a:lnTo>
                    <a:pt x="681998" y="11921"/>
                  </a:lnTo>
                  <a:lnTo>
                    <a:pt x="735580" y="5354"/>
                  </a:lnTo>
                  <a:lnTo>
                    <a:pt x="790235" y="1352"/>
                  </a:lnTo>
                  <a:lnTo>
                    <a:pt x="845849" y="0"/>
                  </a:lnTo>
                  <a:lnTo>
                    <a:pt x="901464" y="1352"/>
                  </a:lnTo>
                  <a:lnTo>
                    <a:pt x="956119" y="5354"/>
                  </a:lnTo>
                  <a:lnTo>
                    <a:pt x="1009701" y="11921"/>
                  </a:lnTo>
                  <a:lnTo>
                    <a:pt x="1062100" y="20969"/>
                  </a:lnTo>
                  <a:lnTo>
                    <a:pt x="1113203" y="32416"/>
                  </a:lnTo>
                  <a:lnTo>
                    <a:pt x="1162901" y="46176"/>
                  </a:lnTo>
                  <a:lnTo>
                    <a:pt x="1211080" y="62166"/>
                  </a:lnTo>
                  <a:lnTo>
                    <a:pt x="1257631" y="80303"/>
                  </a:lnTo>
                  <a:lnTo>
                    <a:pt x="1302440" y="100503"/>
                  </a:lnTo>
                  <a:lnTo>
                    <a:pt x="1345397" y="122682"/>
                  </a:lnTo>
                  <a:lnTo>
                    <a:pt x="1386391" y="146755"/>
                  </a:lnTo>
                  <a:lnTo>
                    <a:pt x="1425310" y="172640"/>
                  </a:lnTo>
                  <a:lnTo>
                    <a:pt x="1462041" y="200253"/>
                  </a:lnTo>
                  <a:lnTo>
                    <a:pt x="1496475" y="229509"/>
                  </a:lnTo>
                  <a:lnTo>
                    <a:pt x="1528499" y="260325"/>
                  </a:lnTo>
                  <a:lnTo>
                    <a:pt x="1558003" y="292617"/>
                  </a:lnTo>
                  <a:lnTo>
                    <a:pt x="1584874" y="326302"/>
                  </a:lnTo>
                  <a:lnTo>
                    <a:pt x="1609001" y="361295"/>
                  </a:lnTo>
                  <a:lnTo>
                    <a:pt x="1630273" y="397513"/>
                  </a:lnTo>
                  <a:lnTo>
                    <a:pt x="1648577" y="434872"/>
                  </a:lnTo>
                  <a:lnTo>
                    <a:pt x="1663804" y="473288"/>
                  </a:lnTo>
                  <a:lnTo>
                    <a:pt x="1675841" y="512678"/>
                  </a:lnTo>
                  <a:lnTo>
                    <a:pt x="1684577" y="552957"/>
                  </a:lnTo>
                  <a:lnTo>
                    <a:pt x="1689900" y="594042"/>
                  </a:lnTo>
                  <a:lnTo>
                    <a:pt x="1691699" y="635849"/>
                  </a:lnTo>
                  <a:lnTo>
                    <a:pt x="1689900" y="677657"/>
                  </a:lnTo>
                  <a:lnTo>
                    <a:pt x="1684577" y="718742"/>
                  </a:lnTo>
                  <a:lnTo>
                    <a:pt x="1675841" y="759021"/>
                  </a:lnTo>
                  <a:lnTo>
                    <a:pt x="1663804" y="798411"/>
                  </a:lnTo>
                  <a:lnTo>
                    <a:pt x="1648577" y="836827"/>
                  </a:lnTo>
                  <a:lnTo>
                    <a:pt x="1630273" y="874186"/>
                  </a:lnTo>
                  <a:lnTo>
                    <a:pt x="1609001" y="910404"/>
                  </a:lnTo>
                  <a:lnTo>
                    <a:pt x="1584874" y="945397"/>
                  </a:lnTo>
                  <a:lnTo>
                    <a:pt x="1558003" y="979082"/>
                  </a:lnTo>
                  <a:lnTo>
                    <a:pt x="1528499" y="1011374"/>
                  </a:lnTo>
                  <a:lnTo>
                    <a:pt x="1496475" y="1042190"/>
                  </a:lnTo>
                  <a:lnTo>
                    <a:pt x="1462041" y="1071446"/>
                  </a:lnTo>
                  <a:lnTo>
                    <a:pt x="1425310" y="1099059"/>
                  </a:lnTo>
                  <a:lnTo>
                    <a:pt x="1386391" y="1124944"/>
                  </a:lnTo>
                  <a:lnTo>
                    <a:pt x="1345397" y="1149017"/>
                  </a:lnTo>
                  <a:lnTo>
                    <a:pt x="1302440" y="1171196"/>
                  </a:lnTo>
                  <a:lnTo>
                    <a:pt x="1257631" y="1191395"/>
                  </a:lnTo>
                  <a:lnTo>
                    <a:pt x="1211080" y="1209533"/>
                  </a:lnTo>
                  <a:lnTo>
                    <a:pt x="1162901" y="1225523"/>
                  </a:lnTo>
                  <a:lnTo>
                    <a:pt x="1113203" y="1239283"/>
                  </a:lnTo>
                  <a:lnTo>
                    <a:pt x="1062100" y="1250730"/>
                  </a:lnTo>
                  <a:lnTo>
                    <a:pt x="1009701" y="1259778"/>
                  </a:lnTo>
                  <a:lnTo>
                    <a:pt x="956119" y="1266345"/>
                  </a:lnTo>
                  <a:lnTo>
                    <a:pt x="901464" y="1270347"/>
                  </a:lnTo>
                  <a:lnTo>
                    <a:pt x="845849" y="1271699"/>
                  </a:lnTo>
                  <a:close/>
                </a:path>
              </a:pathLst>
            </a:custGeom>
            <a:solidFill>
              <a:srgbClr val="EEEEEE"/>
            </a:solidFill>
          </p:spPr>
          <p:txBody>
            <a:bodyPr wrap="square" lIns="0" tIns="0" rIns="0" bIns="0" rtlCol="0"/>
            <a:lstStyle/>
            <a:p>
              <a:endParaRPr/>
            </a:p>
          </p:txBody>
        </p:sp>
        <p:sp>
          <p:nvSpPr>
            <p:cNvPr id="11" name="object 11"/>
            <p:cNvSpPr/>
            <p:nvPr/>
          </p:nvSpPr>
          <p:spPr>
            <a:xfrm>
              <a:off x="2551975" y="3181350"/>
              <a:ext cx="1692275" cy="1271905"/>
            </a:xfrm>
            <a:custGeom>
              <a:avLst/>
              <a:gdLst/>
              <a:ahLst/>
              <a:cxnLst/>
              <a:rect l="l" t="t" r="r" b="b"/>
              <a:pathLst>
                <a:path w="1692275" h="1271904">
                  <a:moveTo>
                    <a:pt x="0" y="635849"/>
                  </a:moveTo>
                  <a:lnTo>
                    <a:pt x="1799" y="594042"/>
                  </a:lnTo>
                  <a:lnTo>
                    <a:pt x="7122" y="552957"/>
                  </a:lnTo>
                  <a:lnTo>
                    <a:pt x="15858" y="512678"/>
                  </a:lnTo>
                  <a:lnTo>
                    <a:pt x="27895" y="473288"/>
                  </a:lnTo>
                  <a:lnTo>
                    <a:pt x="43121" y="434872"/>
                  </a:lnTo>
                  <a:lnTo>
                    <a:pt x="61426" y="397513"/>
                  </a:lnTo>
                  <a:lnTo>
                    <a:pt x="82698" y="361295"/>
                  </a:lnTo>
                  <a:lnTo>
                    <a:pt x="106825" y="326302"/>
                  </a:lnTo>
                  <a:lnTo>
                    <a:pt x="133696" y="292617"/>
                  </a:lnTo>
                  <a:lnTo>
                    <a:pt x="163199" y="260325"/>
                  </a:lnTo>
                  <a:lnTo>
                    <a:pt x="195224" y="229509"/>
                  </a:lnTo>
                  <a:lnTo>
                    <a:pt x="229658" y="200253"/>
                  </a:lnTo>
                  <a:lnTo>
                    <a:pt x="266389" y="172640"/>
                  </a:lnTo>
                  <a:lnTo>
                    <a:pt x="305308" y="146755"/>
                  </a:lnTo>
                  <a:lnTo>
                    <a:pt x="346301" y="122682"/>
                  </a:lnTo>
                  <a:lnTo>
                    <a:pt x="389259" y="100503"/>
                  </a:lnTo>
                  <a:lnTo>
                    <a:pt x="434068" y="80303"/>
                  </a:lnTo>
                  <a:lnTo>
                    <a:pt x="480619" y="62166"/>
                  </a:lnTo>
                  <a:lnTo>
                    <a:pt x="528798" y="46176"/>
                  </a:lnTo>
                  <a:lnTo>
                    <a:pt x="578495" y="32416"/>
                  </a:lnTo>
                  <a:lnTo>
                    <a:pt x="629599" y="20969"/>
                  </a:lnTo>
                  <a:lnTo>
                    <a:pt x="681998" y="11921"/>
                  </a:lnTo>
                  <a:lnTo>
                    <a:pt x="735580" y="5354"/>
                  </a:lnTo>
                  <a:lnTo>
                    <a:pt x="790235" y="1352"/>
                  </a:lnTo>
                  <a:lnTo>
                    <a:pt x="845849" y="0"/>
                  </a:lnTo>
                  <a:lnTo>
                    <a:pt x="901464" y="1352"/>
                  </a:lnTo>
                  <a:lnTo>
                    <a:pt x="956119" y="5354"/>
                  </a:lnTo>
                  <a:lnTo>
                    <a:pt x="1009701" y="11921"/>
                  </a:lnTo>
                  <a:lnTo>
                    <a:pt x="1062100" y="20969"/>
                  </a:lnTo>
                  <a:lnTo>
                    <a:pt x="1113203" y="32416"/>
                  </a:lnTo>
                  <a:lnTo>
                    <a:pt x="1162901" y="46176"/>
                  </a:lnTo>
                  <a:lnTo>
                    <a:pt x="1211080" y="62166"/>
                  </a:lnTo>
                  <a:lnTo>
                    <a:pt x="1257631" y="80303"/>
                  </a:lnTo>
                  <a:lnTo>
                    <a:pt x="1302440" y="100503"/>
                  </a:lnTo>
                  <a:lnTo>
                    <a:pt x="1345397" y="122682"/>
                  </a:lnTo>
                  <a:lnTo>
                    <a:pt x="1386391" y="146755"/>
                  </a:lnTo>
                  <a:lnTo>
                    <a:pt x="1425310" y="172640"/>
                  </a:lnTo>
                  <a:lnTo>
                    <a:pt x="1462041" y="200253"/>
                  </a:lnTo>
                  <a:lnTo>
                    <a:pt x="1496475" y="229509"/>
                  </a:lnTo>
                  <a:lnTo>
                    <a:pt x="1528499" y="260325"/>
                  </a:lnTo>
                  <a:lnTo>
                    <a:pt x="1558003" y="292617"/>
                  </a:lnTo>
                  <a:lnTo>
                    <a:pt x="1584874" y="326302"/>
                  </a:lnTo>
                  <a:lnTo>
                    <a:pt x="1609001" y="361295"/>
                  </a:lnTo>
                  <a:lnTo>
                    <a:pt x="1630273" y="397513"/>
                  </a:lnTo>
                  <a:lnTo>
                    <a:pt x="1648577" y="434872"/>
                  </a:lnTo>
                  <a:lnTo>
                    <a:pt x="1663804" y="473288"/>
                  </a:lnTo>
                  <a:lnTo>
                    <a:pt x="1675841" y="512678"/>
                  </a:lnTo>
                  <a:lnTo>
                    <a:pt x="1684577" y="552957"/>
                  </a:lnTo>
                  <a:lnTo>
                    <a:pt x="1689900" y="594042"/>
                  </a:lnTo>
                  <a:lnTo>
                    <a:pt x="1691699" y="635849"/>
                  </a:lnTo>
                  <a:lnTo>
                    <a:pt x="1689900" y="677657"/>
                  </a:lnTo>
                  <a:lnTo>
                    <a:pt x="1684577" y="718742"/>
                  </a:lnTo>
                  <a:lnTo>
                    <a:pt x="1675841" y="759021"/>
                  </a:lnTo>
                  <a:lnTo>
                    <a:pt x="1663804" y="798411"/>
                  </a:lnTo>
                  <a:lnTo>
                    <a:pt x="1648577" y="836827"/>
                  </a:lnTo>
                  <a:lnTo>
                    <a:pt x="1630273" y="874186"/>
                  </a:lnTo>
                  <a:lnTo>
                    <a:pt x="1609001" y="910404"/>
                  </a:lnTo>
                  <a:lnTo>
                    <a:pt x="1584874" y="945397"/>
                  </a:lnTo>
                  <a:lnTo>
                    <a:pt x="1558003" y="979082"/>
                  </a:lnTo>
                  <a:lnTo>
                    <a:pt x="1528499" y="1011374"/>
                  </a:lnTo>
                  <a:lnTo>
                    <a:pt x="1496475" y="1042190"/>
                  </a:lnTo>
                  <a:lnTo>
                    <a:pt x="1462041" y="1071446"/>
                  </a:lnTo>
                  <a:lnTo>
                    <a:pt x="1425310" y="1099059"/>
                  </a:lnTo>
                  <a:lnTo>
                    <a:pt x="1386391" y="1124944"/>
                  </a:lnTo>
                  <a:lnTo>
                    <a:pt x="1345397" y="1149017"/>
                  </a:lnTo>
                  <a:lnTo>
                    <a:pt x="1302440" y="1171196"/>
                  </a:lnTo>
                  <a:lnTo>
                    <a:pt x="1257631" y="1191396"/>
                  </a:lnTo>
                  <a:lnTo>
                    <a:pt x="1211080" y="1209533"/>
                  </a:lnTo>
                  <a:lnTo>
                    <a:pt x="1162901" y="1225523"/>
                  </a:lnTo>
                  <a:lnTo>
                    <a:pt x="1113203" y="1239283"/>
                  </a:lnTo>
                  <a:lnTo>
                    <a:pt x="1062100" y="1250730"/>
                  </a:lnTo>
                  <a:lnTo>
                    <a:pt x="1009701" y="1259778"/>
                  </a:lnTo>
                  <a:lnTo>
                    <a:pt x="956119" y="1266345"/>
                  </a:lnTo>
                  <a:lnTo>
                    <a:pt x="901464" y="1270347"/>
                  </a:lnTo>
                  <a:lnTo>
                    <a:pt x="845849" y="1271699"/>
                  </a:lnTo>
                  <a:lnTo>
                    <a:pt x="790235" y="1270347"/>
                  </a:lnTo>
                  <a:lnTo>
                    <a:pt x="735580" y="1266345"/>
                  </a:lnTo>
                  <a:lnTo>
                    <a:pt x="681998" y="1259778"/>
                  </a:lnTo>
                  <a:lnTo>
                    <a:pt x="629599" y="1250730"/>
                  </a:lnTo>
                  <a:lnTo>
                    <a:pt x="578495" y="1239283"/>
                  </a:lnTo>
                  <a:lnTo>
                    <a:pt x="528798" y="1225523"/>
                  </a:lnTo>
                  <a:lnTo>
                    <a:pt x="480619" y="1209533"/>
                  </a:lnTo>
                  <a:lnTo>
                    <a:pt x="434068" y="1191396"/>
                  </a:lnTo>
                  <a:lnTo>
                    <a:pt x="389259" y="1171196"/>
                  </a:lnTo>
                  <a:lnTo>
                    <a:pt x="346301" y="1149017"/>
                  </a:lnTo>
                  <a:lnTo>
                    <a:pt x="305308" y="1124944"/>
                  </a:lnTo>
                  <a:lnTo>
                    <a:pt x="266389" y="1099059"/>
                  </a:lnTo>
                  <a:lnTo>
                    <a:pt x="229658" y="1071446"/>
                  </a:lnTo>
                  <a:lnTo>
                    <a:pt x="195224" y="1042190"/>
                  </a:lnTo>
                  <a:lnTo>
                    <a:pt x="163199" y="1011374"/>
                  </a:lnTo>
                  <a:lnTo>
                    <a:pt x="133696" y="979082"/>
                  </a:lnTo>
                  <a:lnTo>
                    <a:pt x="106825" y="945397"/>
                  </a:lnTo>
                  <a:lnTo>
                    <a:pt x="82698" y="910404"/>
                  </a:lnTo>
                  <a:lnTo>
                    <a:pt x="61426" y="874186"/>
                  </a:lnTo>
                  <a:lnTo>
                    <a:pt x="43121" y="836827"/>
                  </a:lnTo>
                  <a:lnTo>
                    <a:pt x="27895" y="798411"/>
                  </a:lnTo>
                  <a:lnTo>
                    <a:pt x="15858" y="759021"/>
                  </a:lnTo>
                  <a:lnTo>
                    <a:pt x="7122" y="718742"/>
                  </a:lnTo>
                  <a:lnTo>
                    <a:pt x="1799" y="677657"/>
                  </a:lnTo>
                  <a:lnTo>
                    <a:pt x="0" y="635849"/>
                  </a:lnTo>
                  <a:close/>
                </a:path>
              </a:pathLst>
            </a:custGeom>
            <a:ln w="9524">
              <a:solidFill>
                <a:srgbClr val="595959"/>
              </a:solidFill>
            </a:ln>
          </p:spPr>
          <p:txBody>
            <a:bodyPr wrap="square" lIns="0" tIns="0" rIns="0" bIns="0" rtlCol="0"/>
            <a:lstStyle/>
            <a:p>
              <a:endParaRPr/>
            </a:p>
          </p:txBody>
        </p:sp>
      </p:grpSp>
      <p:sp>
        <p:nvSpPr>
          <p:cNvPr id="12" name="object 12"/>
          <p:cNvSpPr txBox="1"/>
          <p:nvPr/>
        </p:nvSpPr>
        <p:spPr>
          <a:xfrm>
            <a:off x="3182825" y="3690708"/>
            <a:ext cx="430530" cy="238760"/>
          </a:xfrm>
          <a:prstGeom prst="rect">
            <a:avLst/>
          </a:prstGeom>
        </p:spPr>
        <p:txBody>
          <a:bodyPr vert="horz" wrap="square" lIns="0" tIns="12700" rIns="0" bIns="0" rtlCol="0">
            <a:spAutoFit/>
          </a:bodyPr>
          <a:lstStyle/>
          <a:p>
            <a:pPr marL="12700">
              <a:lnSpc>
                <a:spcPct val="100000"/>
              </a:lnSpc>
              <a:spcBef>
                <a:spcPts val="100"/>
              </a:spcBef>
            </a:pPr>
            <a:r>
              <a:rPr sz="1400" b="1" spc="-25" dirty="0">
                <a:latin typeface="Verdana"/>
                <a:cs typeface="Verdana"/>
              </a:rPr>
              <a:t>FAQ</a:t>
            </a:r>
            <a:endParaRPr sz="1400" dirty="0">
              <a:latin typeface="Verdana"/>
              <a:cs typeface="Verdana"/>
            </a:endParaRPr>
          </a:p>
        </p:txBody>
      </p:sp>
      <p:grpSp>
        <p:nvGrpSpPr>
          <p:cNvPr id="13" name="object 13"/>
          <p:cNvGrpSpPr/>
          <p:nvPr/>
        </p:nvGrpSpPr>
        <p:grpSpPr>
          <a:xfrm>
            <a:off x="4755562" y="3203037"/>
            <a:ext cx="1701800" cy="1281430"/>
            <a:chOff x="4755562" y="3203037"/>
            <a:chExt cx="1701800" cy="1281430"/>
          </a:xfrm>
        </p:grpSpPr>
        <p:sp>
          <p:nvSpPr>
            <p:cNvPr id="14" name="object 14"/>
            <p:cNvSpPr/>
            <p:nvPr/>
          </p:nvSpPr>
          <p:spPr>
            <a:xfrm>
              <a:off x="4760324" y="3207799"/>
              <a:ext cx="1692275" cy="1271905"/>
            </a:xfrm>
            <a:custGeom>
              <a:avLst/>
              <a:gdLst/>
              <a:ahLst/>
              <a:cxnLst/>
              <a:rect l="l" t="t" r="r" b="b"/>
              <a:pathLst>
                <a:path w="1692275" h="1271904">
                  <a:moveTo>
                    <a:pt x="845849" y="1271699"/>
                  </a:moveTo>
                  <a:lnTo>
                    <a:pt x="790235" y="1270347"/>
                  </a:lnTo>
                  <a:lnTo>
                    <a:pt x="735580" y="1266345"/>
                  </a:lnTo>
                  <a:lnTo>
                    <a:pt x="681998" y="1259778"/>
                  </a:lnTo>
                  <a:lnTo>
                    <a:pt x="629599" y="1250730"/>
                  </a:lnTo>
                  <a:lnTo>
                    <a:pt x="578495" y="1239283"/>
                  </a:lnTo>
                  <a:lnTo>
                    <a:pt x="528798" y="1225523"/>
                  </a:lnTo>
                  <a:lnTo>
                    <a:pt x="480619" y="1209533"/>
                  </a:lnTo>
                  <a:lnTo>
                    <a:pt x="434068" y="1191395"/>
                  </a:lnTo>
                  <a:lnTo>
                    <a:pt x="389259" y="1171196"/>
                  </a:lnTo>
                  <a:lnTo>
                    <a:pt x="346301" y="1149017"/>
                  </a:lnTo>
                  <a:lnTo>
                    <a:pt x="305308" y="1124944"/>
                  </a:lnTo>
                  <a:lnTo>
                    <a:pt x="266389" y="1099059"/>
                  </a:lnTo>
                  <a:lnTo>
                    <a:pt x="229658" y="1071446"/>
                  </a:lnTo>
                  <a:lnTo>
                    <a:pt x="195224" y="1042190"/>
                  </a:lnTo>
                  <a:lnTo>
                    <a:pt x="163199" y="1011374"/>
                  </a:lnTo>
                  <a:lnTo>
                    <a:pt x="133696" y="979082"/>
                  </a:lnTo>
                  <a:lnTo>
                    <a:pt x="106825" y="945397"/>
                  </a:lnTo>
                  <a:lnTo>
                    <a:pt x="82698" y="910404"/>
                  </a:lnTo>
                  <a:lnTo>
                    <a:pt x="61426" y="874186"/>
                  </a:lnTo>
                  <a:lnTo>
                    <a:pt x="43121" y="836827"/>
                  </a:lnTo>
                  <a:lnTo>
                    <a:pt x="27895" y="798411"/>
                  </a:lnTo>
                  <a:lnTo>
                    <a:pt x="15858" y="759021"/>
                  </a:lnTo>
                  <a:lnTo>
                    <a:pt x="7122" y="718742"/>
                  </a:lnTo>
                  <a:lnTo>
                    <a:pt x="1799" y="677657"/>
                  </a:lnTo>
                  <a:lnTo>
                    <a:pt x="0" y="635849"/>
                  </a:lnTo>
                  <a:lnTo>
                    <a:pt x="1799" y="594042"/>
                  </a:lnTo>
                  <a:lnTo>
                    <a:pt x="7122" y="552957"/>
                  </a:lnTo>
                  <a:lnTo>
                    <a:pt x="15858" y="512678"/>
                  </a:lnTo>
                  <a:lnTo>
                    <a:pt x="27895" y="473288"/>
                  </a:lnTo>
                  <a:lnTo>
                    <a:pt x="43121" y="434872"/>
                  </a:lnTo>
                  <a:lnTo>
                    <a:pt x="61426" y="397513"/>
                  </a:lnTo>
                  <a:lnTo>
                    <a:pt x="82698" y="361295"/>
                  </a:lnTo>
                  <a:lnTo>
                    <a:pt x="106825" y="326302"/>
                  </a:lnTo>
                  <a:lnTo>
                    <a:pt x="133696" y="292617"/>
                  </a:lnTo>
                  <a:lnTo>
                    <a:pt x="163199" y="260325"/>
                  </a:lnTo>
                  <a:lnTo>
                    <a:pt x="195224" y="229509"/>
                  </a:lnTo>
                  <a:lnTo>
                    <a:pt x="229658" y="200253"/>
                  </a:lnTo>
                  <a:lnTo>
                    <a:pt x="266389" y="172640"/>
                  </a:lnTo>
                  <a:lnTo>
                    <a:pt x="305308" y="146755"/>
                  </a:lnTo>
                  <a:lnTo>
                    <a:pt x="346301" y="122682"/>
                  </a:lnTo>
                  <a:lnTo>
                    <a:pt x="389259" y="100503"/>
                  </a:lnTo>
                  <a:lnTo>
                    <a:pt x="434068" y="80303"/>
                  </a:lnTo>
                  <a:lnTo>
                    <a:pt x="480619" y="62166"/>
                  </a:lnTo>
                  <a:lnTo>
                    <a:pt x="528798" y="46176"/>
                  </a:lnTo>
                  <a:lnTo>
                    <a:pt x="578495" y="32416"/>
                  </a:lnTo>
                  <a:lnTo>
                    <a:pt x="629599" y="20969"/>
                  </a:lnTo>
                  <a:lnTo>
                    <a:pt x="681998" y="11921"/>
                  </a:lnTo>
                  <a:lnTo>
                    <a:pt x="735580" y="5354"/>
                  </a:lnTo>
                  <a:lnTo>
                    <a:pt x="790235" y="1352"/>
                  </a:lnTo>
                  <a:lnTo>
                    <a:pt x="845849" y="0"/>
                  </a:lnTo>
                  <a:lnTo>
                    <a:pt x="901464" y="1352"/>
                  </a:lnTo>
                  <a:lnTo>
                    <a:pt x="956119" y="5354"/>
                  </a:lnTo>
                  <a:lnTo>
                    <a:pt x="1009701" y="11921"/>
                  </a:lnTo>
                  <a:lnTo>
                    <a:pt x="1062100" y="20969"/>
                  </a:lnTo>
                  <a:lnTo>
                    <a:pt x="1113203" y="32416"/>
                  </a:lnTo>
                  <a:lnTo>
                    <a:pt x="1162901" y="46176"/>
                  </a:lnTo>
                  <a:lnTo>
                    <a:pt x="1211080" y="62166"/>
                  </a:lnTo>
                  <a:lnTo>
                    <a:pt x="1257631" y="80303"/>
                  </a:lnTo>
                  <a:lnTo>
                    <a:pt x="1302440" y="100503"/>
                  </a:lnTo>
                  <a:lnTo>
                    <a:pt x="1345397" y="122682"/>
                  </a:lnTo>
                  <a:lnTo>
                    <a:pt x="1386391" y="146755"/>
                  </a:lnTo>
                  <a:lnTo>
                    <a:pt x="1425310" y="172640"/>
                  </a:lnTo>
                  <a:lnTo>
                    <a:pt x="1462041" y="200253"/>
                  </a:lnTo>
                  <a:lnTo>
                    <a:pt x="1496475" y="229509"/>
                  </a:lnTo>
                  <a:lnTo>
                    <a:pt x="1528499" y="260325"/>
                  </a:lnTo>
                  <a:lnTo>
                    <a:pt x="1558003" y="292617"/>
                  </a:lnTo>
                  <a:lnTo>
                    <a:pt x="1584874" y="326302"/>
                  </a:lnTo>
                  <a:lnTo>
                    <a:pt x="1609001" y="361295"/>
                  </a:lnTo>
                  <a:lnTo>
                    <a:pt x="1630273" y="397513"/>
                  </a:lnTo>
                  <a:lnTo>
                    <a:pt x="1648577" y="434872"/>
                  </a:lnTo>
                  <a:lnTo>
                    <a:pt x="1663804" y="473288"/>
                  </a:lnTo>
                  <a:lnTo>
                    <a:pt x="1675841" y="512678"/>
                  </a:lnTo>
                  <a:lnTo>
                    <a:pt x="1684577" y="552957"/>
                  </a:lnTo>
                  <a:lnTo>
                    <a:pt x="1689900" y="594042"/>
                  </a:lnTo>
                  <a:lnTo>
                    <a:pt x="1691699" y="635849"/>
                  </a:lnTo>
                  <a:lnTo>
                    <a:pt x="1689900" y="677657"/>
                  </a:lnTo>
                  <a:lnTo>
                    <a:pt x="1684577" y="718742"/>
                  </a:lnTo>
                  <a:lnTo>
                    <a:pt x="1675841" y="759021"/>
                  </a:lnTo>
                  <a:lnTo>
                    <a:pt x="1663804" y="798411"/>
                  </a:lnTo>
                  <a:lnTo>
                    <a:pt x="1648577" y="836827"/>
                  </a:lnTo>
                  <a:lnTo>
                    <a:pt x="1630273" y="874186"/>
                  </a:lnTo>
                  <a:lnTo>
                    <a:pt x="1609001" y="910404"/>
                  </a:lnTo>
                  <a:lnTo>
                    <a:pt x="1584874" y="945397"/>
                  </a:lnTo>
                  <a:lnTo>
                    <a:pt x="1558003" y="979082"/>
                  </a:lnTo>
                  <a:lnTo>
                    <a:pt x="1528499" y="1011374"/>
                  </a:lnTo>
                  <a:lnTo>
                    <a:pt x="1496475" y="1042190"/>
                  </a:lnTo>
                  <a:lnTo>
                    <a:pt x="1462041" y="1071446"/>
                  </a:lnTo>
                  <a:lnTo>
                    <a:pt x="1425310" y="1099059"/>
                  </a:lnTo>
                  <a:lnTo>
                    <a:pt x="1386391" y="1124944"/>
                  </a:lnTo>
                  <a:lnTo>
                    <a:pt x="1345397" y="1149017"/>
                  </a:lnTo>
                  <a:lnTo>
                    <a:pt x="1302440" y="1171196"/>
                  </a:lnTo>
                  <a:lnTo>
                    <a:pt x="1257631" y="1191395"/>
                  </a:lnTo>
                  <a:lnTo>
                    <a:pt x="1211080" y="1209533"/>
                  </a:lnTo>
                  <a:lnTo>
                    <a:pt x="1162901" y="1225523"/>
                  </a:lnTo>
                  <a:lnTo>
                    <a:pt x="1113203" y="1239283"/>
                  </a:lnTo>
                  <a:lnTo>
                    <a:pt x="1062100" y="1250730"/>
                  </a:lnTo>
                  <a:lnTo>
                    <a:pt x="1009701" y="1259778"/>
                  </a:lnTo>
                  <a:lnTo>
                    <a:pt x="956119" y="1266345"/>
                  </a:lnTo>
                  <a:lnTo>
                    <a:pt x="901464" y="1270347"/>
                  </a:lnTo>
                  <a:lnTo>
                    <a:pt x="845849" y="1271699"/>
                  </a:lnTo>
                  <a:close/>
                </a:path>
              </a:pathLst>
            </a:custGeom>
            <a:solidFill>
              <a:srgbClr val="EEEEEE"/>
            </a:solidFill>
          </p:spPr>
          <p:txBody>
            <a:bodyPr wrap="square" lIns="0" tIns="0" rIns="0" bIns="0" rtlCol="0"/>
            <a:lstStyle/>
            <a:p>
              <a:endParaRPr/>
            </a:p>
          </p:txBody>
        </p:sp>
        <p:sp>
          <p:nvSpPr>
            <p:cNvPr id="15" name="object 15"/>
            <p:cNvSpPr/>
            <p:nvPr/>
          </p:nvSpPr>
          <p:spPr>
            <a:xfrm>
              <a:off x="4760324" y="3207799"/>
              <a:ext cx="1692275" cy="1271905"/>
            </a:xfrm>
            <a:custGeom>
              <a:avLst/>
              <a:gdLst/>
              <a:ahLst/>
              <a:cxnLst/>
              <a:rect l="l" t="t" r="r" b="b"/>
              <a:pathLst>
                <a:path w="1692275" h="1271904">
                  <a:moveTo>
                    <a:pt x="0" y="635849"/>
                  </a:moveTo>
                  <a:lnTo>
                    <a:pt x="1799" y="594042"/>
                  </a:lnTo>
                  <a:lnTo>
                    <a:pt x="7122" y="552957"/>
                  </a:lnTo>
                  <a:lnTo>
                    <a:pt x="15858" y="512678"/>
                  </a:lnTo>
                  <a:lnTo>
                    <a:pt x="27895" y="473288"/>
                  </a:lnTo>
                  <a:lnTo>
                    <a:pt x="43121" y="434872"/>
                  </a:lnTo>
                  <a:lnTo>
                    <a:pt x="61426" y="397513"/>
                  </a:lnTo>
                  <a:lnTo>
                    <a:pt x="82698" y="361295"/>
                  </a:lnTo>
                  <a:lnTo>
                    <a:pt x="106825" y="326302"/>
                  </a:lnTo>
                  <a:lnTo>
                    <a:pt x="133696" y="292617"/>
                  </a:lnTo>
                  <a:lnTo>
                    <a:pt x="163199" y="260325"/>
                  </a:lnTo>
                  <a:lnTo>
                    <a:pt x="195224" y="229509"/>
                  </a:lnTo>
                  <a:lnTo>
                    <a:pt x="229658" y="200253"/>
                  </a:lnTo>
                  <a:lnTo>
                    <a:pt x="266389" y="172640"/>
                  </a:lnTo>
                  <a:lnTo>
                    <a:pt x="305308" y="146755"/>
                  </a:lnTo>
                  <a:lnTo>
                    <a:pt x="346301" y="122682"/>
                  </a:lnTo>
                  <a:lnTo>
                    <a:pt x="389259" y="100503"/>
                  </a:lnTo>
                  <a:lnTo>
                    <a:pt x="434068" y="80303"/>
                  </a:lnTo>
                  <a:lnTo>
                    <a:pt x="480619" y="62166"/>
                  </a:lnTo>
                  <a:lnTo>
                    <a:pt x="528798" y="46176"/>
                  </a:lnTo>
                  <a:lnTo>
                    <a:pt x="578495" y="32416"/>
                  </a:lnTo>
                  <a:lnTo>
                    <a:pt x="629599" y="20969"/>
                  </a:lnTo>
                  <a:lnTo>
                    <a:pt x="681998" y="11921"/>
                  </a:lnTo>
                  <a:lnTo>
                    <a:pt x="735580" y="5354"/>
                  </a:lnTo>
                  <a:lnTo>
                    <a:pt x="790235" y="1352"/>
                  </a:lnTo>
                  <a:lnTo>
                    <a:pt x="845849" y="0"/>
                  </a:lnTo>
                  <a:lnTo>
                    <a:pt x="901464" y="1352"/>
                  </a:lnTo>
                  <a:lnTo>
                    <a:pt x="956119" y="5354"/>
                  </a:lnTo>
                  <a:lnTo>
                    <a:pt x="1009701" y="11921"/>
                  </a:lnTo>
                  <a:lnTo>
                    <a:pt x="1062100" y="20969"/>
                  </a:lnTo>
                  <a:lnTo>
                    <a:pt x="1113203" y="32416"/>
                  </a:lnTo>
                  <a:lnTo>
                    <a:pt x="1162901" y="46176"/>
                  </a:lnTo>
                  <a:lnTo>
                    <a:pt x="1211080" y="62166"/>
                  </a:lnTo>
                  <a:lnTo>
                    <a:pt x="1257631" y="80303"/>
                  </a:lnTo>
                  <a:lnTo>
                    <a:pt x="1302440" y="100503"/>
                  </a:lnTo>
                  <a:lnTo>
                    <a:pt x="1345397" y="122682"/>
                  </a:lnTo>
                  <a:lnTo>
                    <a:pt x="1386391" y="146755"/>
                  </a:lnTo>
                  <a:lnTo>
                    <a:pt x="1425310" y="172640"/>
                  </a:lnTo>
                  <a:lnTo>
                    <a:pt x="1462041" y="200253"/>
                  </a:lnTo>
                  <a:lnTo>
                    <a:pt x="1496475" y="229509"/>
                  </a:lnTo>
                  <a:lnTo>
                    <a:pt x="1528499" y="260325"/>
                  </a:lnTo>
                  <a:lnTo>
                    <a:pt x="1558003" y="292617"/>
                  </a:lnTo>
                  <a:lnTo>
                    <a:pt x="1584874" y="326302"/>
                  </a:lnTo>
                  <a:lnTo>
                    <a:pt x="1609001" y="361295"/>
                  </a:lnTo>
                  <a:lnTo>
                    <a:pt x="1630273" y="397513"/>
                  </a:lnTo>
                  <a:lnTo>
                    <a:pt x="1648577" y="434872"/>
                  </a:lnTo>
                  <a:lnTo>
                    <a:pt x="1663804" y="473288"/>
                  </a:lnTo>
                  <a:lnTo>
                    <a:pt x="1675841" y="512678"/>
                  </a:lnTo>
                  <a:lnTo>
                    <a:pt x="1684577" y="552957"/>
                  </a:lnTo>
                  <a:lnTo>
                    <a:pt x="1689900" y="594042"/>
                  </a:lnTo>
                  <a:lnTo>
                    <a:pt x="1691699" y="635849"/>
                  </a:lnTo>
                  <a:lnTo>
                    <a:pt x="1689900" y="677657"/>
                  </a:lnTo>
                  <a:lnTo>
                    <a:pt x="1684577" y="718742"/>
                  </a:lnTo>
                  <a:lnTo>
                    <a:pt x="1675841" y="759021"/>
                  </a:lnTo>
                  <a:lnTo>
                    <a:pt x="1663804" y="798411"/>
                  </a:lnTo>
                  <a:lnTo>
                    <a:pt x="1648577" y="836827"/>
                  </a:lnTo>
                  <a:lnTo>
                    <a:pt x="1630273" y="874186"/>
                  </a:lnTo>
                  <a:lnTo>
                    <a:pt x="1609001" y="910404"/>
                  </a:lnTo>
                  <a:lnTo>
                    <a:pt x="1584874" y="945397"/>
                  </a:lnTo>
                  <a:lnTo>
                    <a:pt x="1558003" y="979082"/>
                  </a:lnTo>
                  <a:lnTo>
                    <a:pt x="1528499" y="1011374"/>
                  </a:lnTo>
                  <a:lnTo>
                    <a:pt x="1496475" y="1042190"/>
                  </a:lnTo>
                  <a:lnTo>
                    <a:pt x="1462041" y="1071446"/>
                  </a:lnTo>
                  <a:lnTo>
                    <a:pt x="1425310" y="1099059"/>
                  </a:lnTo>
                  <a:lnTo>
                    <a:pt x="1386391" y="1124944"/>
                  </a:lnTo>
                  <a:lnTo>
                    <a:pt x="1345397" y="1149017"/>
                  </a:lnTo>
                  <a:lnTo>
                    <a:pt x="1302440" y="1171196"/>
                  </a:lnTo>
                  <a:lnTo>
                    <a:pt x="1257631" y="1191396"/>
                  </a:lnTo>
                  <a:lnTo>
                    <a:pt x="1211080" y="1209533"/>
                  </a:lnTo>
                  <a:lnTo>
                    <a:pt x="1162901" y="1225523"/>
                  </a:lnTo>
                  <a:lnTo>
                    <a:pt x="1113203" y="1239283"/>
                  </a:lnTo>
                  <a:lnTo>
                    <a:pt x="1062100" y="1250730"/>
                  </a:lnTo>
                  <a:lnTo>
                    <a:pt x="1009701" y="1259778"/>
                  </a:lnTo>
                  <a:lnTo>
                    <a:pt x="956119" y="1266345"/>
                  </a:lnTo>
                  <a:lnTo>
                    <a:pt x="901464" y="1270347"/>
                  </a:lnTo>
                  <a:lnTo>
                    <a:pt x="845849" y="1271699"/>
                  </a:lnTo>
                  <a:lnTo>
                    <a:pt x="790235" y="1270347"/>
                  </a:lnTo>
                  <a:lnTo>
                    <a:pt x="735580" y="1266345"/>
                  </a:lnTo>
                  <a:lnTo>
                    <a:pt x="681998" y="1259778"/>
                  </a:lnTo>
                  <a:lnTo>
                    <a:pt x="629599" y="1250730"/>
                  </a:lnTo>
                  <a:lnTo>
                    <a:pt x="578495" y="1239283"/>
                  </a:lnTo>
                  <a:lnTo>
                    <a:pt x="528798" y="1225523"/>
                  </a:lnTo>
                  <a:lnTo>
                    <a:pt x="480619" y="1209533"/>
                  </a:lnTo>
                  <a:lnTo>
                    <a:pt x="434068" y="1191396"/>
                  </a:lnTo>
                  <a:lnTo>
                    <a:pt x="389259" y="1171196"/>
                  </a:lnTo>
                  <a:lnTo>
                    <a:pt x="346301" y="1149017"/>
                  </a:lnTo>
                  <a:lnTo>
                    <a:pt x="305308" y="1124944"/>
                  </a:lnTo>
                  <a:lnTo>
                    <a:pt x="266389" y="1099059"/>
                  </a:lnTo>
                  <a:lnTo>
                    <a:pt x="229658" y="1071446"/>
                  </a:lnTo>
                  <a:lnTo>
                    <a:pt x="195224" y="1042190"/>
                  </a:lnTo>
                  <a:lnTo>
                    <a:pt x="163199" y="1011374"/>
                  </a:lnTo>
                  <a:lnTo>
                    <a:pt x="133696" y="979082"/>
                  </a:lnTo>
                  <a:lnTo>
                    <a:pt x="106825" y="945397"/>
                  </a:lnTo>
                  <a:lnTo>
                    <a:pt x="82698" y="910404"/>
                  </a:lnTo>
                  <a:lnTo>
                    <a:pt x="61426" y="874186"/>
                  </a:lnTo>
                  <a:lnTo>
                    <a:pt x="43121" y="836827"/>
                  </a:lnTo>
                  <a:lnTo>
                    <a:pt x="27895" y="798411"/>
                  </a:lnTo>
                  <a:lnTo>
                    <a:pt x="15858" y="759021"/>
                  </a:lnTo>
                  <a:lnTo>
                    <a:pt x="7122" y="718742"/>
                  </a:lnTo>
                  <a:lnTo>
                    <a:pt x="1799" y="677657"/>
                  </a:lnTo>
                  <a:lnTo>
                    <a:pt x="0" y="635849"/>
                  </a:lnTo>
                  <a:close/>
                </a:path>
              </a:pathLst>
            </a:custGeom>
            <a:ln w="9524">
              <a:solidFill>
                <a:srgbClr val="595959"/>
              </a:solidFill>
            </a:ln>
          </p:spPr>
          <p:txBody>
            <a:bodyPr wrap="square" lIns="0" tIns="0" rIns="0" bIns="0" rtlCol="0"/>
            <a:lstStyle/>
            <a:p>
              <a:endParaRPr/>
            </a:p>
          </p:txBody>
        </p:sp>
      </p:grpSp>
      <p:sp>
        <p:nvSpPr>
          <p:cNvPr id="16" name="object 16"/>
          <p:cNvSpPr txBox="1"/>
          <p:nvPr/>
        </p:nvSpPr>
        <p:spPr>
          <a:xfrm>
            <a:off x="5122672" y="3610478"/>
            <a:ext cx="966469" cy="452120"/>
          </a:xfrm>
          <a:prstGeom prst="rect">
            <a:avLst/>
          </a:prstGeom>
        </p:spPr>
        <p:txBody>
          <a:bodyPr vert="horz" wrap="square" lIns="0" tIns="12700" rIns="0" bIns="0" rtlCol="0">
            <a:spAutoFit/>
          </a:bodyPr>
          <a:lstStyle/>
          <a:p>
            <a:pPr marL="101600" marR="5080" indent="-89535">
              <a:lnSpc>
                <a:spcPct val="100000"/>
              </a:lnSpc>
              <a:spcBef>
                <a:spcPts val="100"/>
              </a:spcBef>
            </a:pPr>
            <a:r>
              <a:rPr sz="1400" b="1" spc="-10" dirty="0">
                <a:latin typeface="Verdana"/>
                <a:cs typeface="Verdana"/>
              </a:rPr>
              <a:t>Technical fixation</a:t>
            </a:r>
            <a:endParaRPr sz="1400" dirty="0">
              <a:latin typeface="Verdana"/>
              <a:cs typeface="Verdana"/>
            </a:endParaRPr>
          </a:p>
        </p:txBody>
      </p:sp>
      <p:grpSp>
        <p:nvGrpSpPr>
          <p:cNvPr id="17" name="object 17"/>
          <p:cNvGrpSpPr/>
          <p:nvPr/>
        </p:nvGrpSpPr>
        <p:grpSpPr>
          <a:xfrm>
            <a:off x="6985212" y="3240387"/>
            <a:ext cx="1701800" cy="1281430"/>
            <a:chOff x="6985212" y="3240387"/>
            <a:chExt cx="1701800" cy="1281430"/>
          </a:xfrm>
        </p:grpSpPr>
        <p:sp>
          <p:nvSpPr>
            <p:cNvPr id="18" name="object 18"/>
            <p:cNvSpPr/>
            <p:nvPr/>
          </p:nvSpPr>
          <p:spPr>
            <a:xfrm>
              <a:off x="6989974" y="3245149"/>
              <a:ext cx="1692275" cy="1271905"/>
            </a:xfrm>
            <a:custGeom>
              <a:avLst/>
              <a:gdLst/>
              <a:ahLst/>
              <a:cxnLst/>
              <a:rect l="l" t="t" r="r" b="b"/>
              <a:pathLst>
                <a:path w="1692275" h="1271904">
                  <a:moveTo>
                    <a:pt x="845849" y="1271699"/>
                  </a:moveTo>
                  <a:lnTo>
                    <a:pt x="790235" y="1270347"/>
                  </a:lnTo>
                  <a:lnTo>
                    <a:pt x="735580" y="1266345"/>
                  </a:lnTo>
                  <a:lnTo>
                    <a:pt x="681998" y="1259778"/>
                  </a:lnTo>
                  <a:lnTo>
                    <a:pt x="629599" y="1250730"/>
                  </a:lnTo>
                  <a:lnTo>
                    <a:pt x="578495" y="1239283"/>
                  </a:lnTo>
                  <a:lnTo>
                    <a:pt x="528798" y="1225523"/>
                  </a:lnTo>
                  <a:lnTo>
                    <a:pt x="480619" y="1209533"/>
                  </a:lnTo>
                  <a:lnTo>
                    <a:pt x="434068" y="1191395"/>
                  </a:lnTo>
                  <a:lnTo>
                    <a:pt x="389259" y="1171196"/>
                  </a:lnTo>
                  <a:lnTo>
                    <a:pt x="346301" y="1149017"/>
                  </a:lnTo>
                  <a:lnTo>
                    <a:pt x="305308" y="1124944"/>
                  </a:lnTo>
                  <a:lnTo>
                    <a:pt x="266389" y="1099059"/>
                  </a:lnTo>
                  <a:lnTo>
                    <a:pt x="229658" y="1071446"/>
                  </a:lnTo>
                  <a:lnTo>
                    <a:pt x="195224" y="1042190"/>
                  </a:lnTo>
                  <a:lnTo>
                    <a:pt x="163199" y="1011374"/>
                  </a:lnTo>
                  <a:lnTo>
                    <a:pt x="133696" y="979082"/>
                  </a:lnTo>
                  <a:lnTo>
                    <a:pt x="106825" y="945397"/>
                  </a:lnTo>
                  <a:lnTo>
                    <a:pt x="82698" y="910404"/>
                  </a:lnTo>
                  <a:lnTo>
                    <a:pt x="61426" y="874186"/>
                  </a:lnTo>
                  <a:lnTo>
                    <a:pt x="43121" y="836827"/>
                  </a:lnTo>
                  <a:lnTo>
                    <a:pt x="27895" y="798411"/>
                  </a:lnTo>
                  <a:lnTo>
                    <a:pt x="15858" y="759021"/>
                  </a:lnTo>
                  <a:lnTo>
                    <a:pt x="7122" y="718742"/>
                  </a:lnTo>
                  <a:lnTo>
                    <a:pt x="1799" y="677657"/>
                  </a:lnTo>
                  <a:lnTo>
                    <a:pt x="0" y="635849"/>
                  </a:lnTo>
                  <a:lnTo>
                    <a:pt x="1799" y="594042"/>
                  </a:lnTo>
                  <a:lnTo>
                    <a:pt x="7122" y="552957"/>
                  </a:lnTo>
                  <a:lnTo>
                    <a:pt x="15858" y="512678"/>
                  </a:lnTo>
                  <a:lnTo>
                    <a:pt x="27895" y="473288"/>
                  </a:lnTo>
                  <a:lnTo>
                    <a:pt x="43121" y="434872"/>
                  </a:lnTo>
                  <a:lnTo>
                    <a:pt x="61426" y="397513"/>
                  </a:lnTo>
                  <a:lnTo>
                    <a:pt x="82698" y="361295"/>
                  </a:lnTo>
                  <a:lnTo>
                    <a:pt x="106825" y="326302"/>
                  </a:lnTo>
                  <a:lnTo>
                    <a:pt x="133696" y="292617"/>
                  </a:lnTo>
                  <a:lnTo>
                    <a:pt x="163199" y="260325"/>
                  </a:lnTo>
                  <a:lnTo>
                    <a:pt x="195224" y="229509"/>
                  </a:lnTo>
                  <a:lnTo>
                    <a:pt x="229658" y="200253"/>
                  </a:lnTo>
                  <a:lnTo>
                    <a:pt x="266389" y="172640"/>
                  </a:lnTo>
                  <a:lnTo>
                    <a:pt x="305308" y="146755"/>
                  </a:lnTo>
                  <a:lnTo>
                    <a:pt x="346301" y="122682"/>
                  </a:lnTo>
                  <a:lnTo>
                    <a:pt x="389259" y="100503"/>
                  </a:lnTo>
                  <a:lnTo>
                    <a:pt x="434068" y="80303"/>
                  </a:lnTo>
                  <a:lnTo>
                    <a:pt x="480619" y="62166"/>
                  </a:lnTo>
                  <a:lnTo>
                    <a:pt x="528798" y="46176"/>
                  </a:lnTo>
                  <a:lnTo>
                    <a:pt x="578495" y="32416"/>
                  </a:lnTo>
                  <a:lnTo>
                    <a:pt x="629599" y="20969"/>
                  </a:lnTo>
                  <a:lnTo>
                    <a:pt x="681998" y="11921"/>
                  </a:lnTo>
                  <a:lnTo>
                    <a:pt x="735580" y="5354"/>
                  </a:lnTo>
                  <a:lnTo>
                    <a:pt x="790235" y="1352"/>
                  </a:lnTo>
                  <a:lnTo>
                    <a:pt x="845849" y="0"/>
                  </a:lnTo>
                  <a:lnTo>
                    <a:pt x="901464" y="1352"/>
                  </a:lnTo>
                  <a:lnTo>
                    <a:pt x="956119" y="5354"/>
                  </a:lnTo>
                  <a:lnTo>
                    <a:pt x="1009701" y="11921"/>
                  </a:lnTo>
                  <a:lnTo>
                    <a:pt x="1062100" y="20969"/>
                  </a:lnTo>
                  <a:lnTo>
                    <a:pt x="1113203" y="32416"/>
                  </a:lnTo>
                  <a:lnTo>
                    <a:pt x="1162901" y="46176"/>
                  </a:lnTo>
                  <a:lnTo>
                    <a:pt x="1211080" y="62166"/>
                  </a:lnTo>
                  <a:lnTo>
                    <a:pt x="1257631" y="80303"/>
                  </a:lnTo>
                  <a:lnTo>
                    <a:pt x="1302440" y="100503"/>
                  </a:lnTo>
                  <a:lnTo>
                    <a:pt x="1345397" y="122682"/>
                  </a:lnTo>
                  <a:lnTo>
                    <a:pt x="1386391" y="146755"/>
                  </a:lnTo>
                  <a:lnTo>
                    <a:pt x="1425310" y="172640"/>
                  </a:lnTo>
                  <a:lnTo>
                    <a:pt x="1462041" y="200253"/>
                  </a:lnTo>
                  <a:lnTo>
                    <a:pt x="1496475" y="229509"/>
                  </a:lnTo>
                  <a:lnTo>
                    <a:pt x="1528499" y="260325"/>
                  </a:lnTo>
                  <a:lnTo>
                    <a:pt x="1558003" y="292617"/>
                  </a:lnTo>
                  <a:lnTo>
                    <a:pt x="1584874" y="326302"/>
                  </a:lnTo>
                  <a:lnTo>
                    <a:pt x="1609001" y="361295"/>
                  </a:lnTo>
                  <a:lnTo>
                    <a:pt x="1630273" y="397513"/>
                  </a:lnTo>
                  <a:lnTo>
                    <a:pt x="1648577" y="434872"/>
                  </a:lnTo>
                  <a:lnTo>
                    <a:pt x="1663804" y="473288"/>
                  </a:lnTo>
                  <a:lnTo>
                    <a:pt x="1675841" y="512678"/>
                  </a:lnTo>
                  <a:lnTo>
                    <a:pt x="1684577" y="552957"/>
                  </a:lnTo>
                  <a:lnTo>
                    <a:pt x="1689900" y="594042"/>
                  </a:lnTo>
                  <a:lnTo>
                    <a:pt x="1691699" y="635849"/>
                  </a:lnTo>
                  <a:lnTo>
                    <a:pt x="1689900" y="677657"/>
                  </a:lnTo>
                  <a:lnTo>
                    <a:pt x="1684577" y="718742"/>
                  </a:lnTo>
                  <a:lnTo>
                    <a:pt x="1675841" y="759021"/>
                  </a:lnTo>
                  <a:lnTo>
                    <a:pt x="1663804" y="798411"/>
                  </a:lnTo>
                  <a:lnTo>
                    <a:pt x="1648577" y="836827"/>
                  </a:lnTo>
                  <a:lnTo>
                    <a:pt x="1630273" y="874186"/>
                  </a:lnTo>
                  <a:lnTo>
                    <a:pt x="1609001" y="910404"/>
                  </a:lnTo>
                  <a:lnTo>
                    <a:pt x="1584874" y="945397"/>
                  </a:lnTo>
                  <a:lnTo>
                    <a:pt x="1558003" y="979082"/>
                  </a:lnTo>
                  <a:lnTo>
                    <a:pt x="1528499" y="1011374"/>
                  </a:lnTo>
                  <a:lnTo>
                    <a:pt x="1496475" y="1042190"/>
                  </a:lnTo>
                  <a:lnTo>
                    <a:pt x="1462041" y="1071446"/>
                  </a:lnTo>
                  <a:lnTo>
                    <a:pt x="1425310" y="1099059"/>
                  </a:lnTo>
                  <a:lnTo>
                    <a:pt x="1386391" y="1124944"/>
                  </a:lnTo>
                  <a:lnTo>
                    <a:pt x="1345397" y="1149017"/>
                  </a:lnTo>
                  <a:lnTo>
                    <a:pt x="1302440" y="1171196"/>
                  </a:lnTo>
                  <a:lnTo>
                    <a:pt x="1257631" y="1191395"/>
                  </a:lnTo>
                  <a:lnTo>
                    <a:pt x="1211080" y="1209533"/>
                  </a:lnTo>
                  <a:lnTo>
                    <a:pt x="1162901" y="1225523"/>
                  </a:lnTo>
                  <a:lnTo>
                    <a:pt x="1113203" y="1239283"/>
                  </a:lnTo>
                  <a:lnTo>
                    <a:pt x="1062100" y="1250730"/>
                  </a:lnTo>
                  <a:lnTo>
                    <a:pt x="1009701" y="1259778"/>
                  </a:lnTo>
                  <a:lnTo>
                    <a:pt x="956119" y="1266345"/>
                  </a:lnTo>
                  <a:lnTo>
                    <a:pt x="901464" y="1270347"/>
                  </a:lnTo>
                  <a:lnTo>
                    <a:pt x="845849" y="1271699"/>
                  </a:lnTo>
                  <a:close/>
                </a:path>
              </a:pathLst>
            </a:custGeom>
            <a:solidFill>
              <a:srgbClr val="EEEEEE"/>
            </a:solidFill>
          </p:spPr>
          <p:txBody>
            <a:bodyPr wrap="square" lIns="0" tIns="0" rIns="0" bIns="0" rtlCol="0"/>
            <a:lstStyle/>
            <a:p>
              <a:endParaRPr/>
            </a:p>
          </p:txBody>
        </p:sp>
        <p:sp>
          <p:nvSpPr>
            <p:cNvPr id="19" name="object 19"/>
            <p:cNvSpPr/>
            <p:nvPr/>
          </p:nvSpPr>
          <p:spPr>
            <a:xfrm>
              <a:off x="6989974" y="3245149"/>
              <a:ext cx="1692275" cy="1271905"/>
            </a:xfrm>
            <a:custGeom>
              <a:avLst/>
              <a:gdLst/>
              <a:ahLst/>
              <a:cxnLst/>
              <a:rect l="l" t="t" r="r" b="b"/>
              <a:pathLst>
                <a:path w="1692275" h="1271904">
                  <a:moveTo>
                    <a:pt x="0" y="635849"/>
                  </a:moveTo>
                  <a:lnTo>
                    <a:pt x="1799" y="594042"/>
                  </a:lnTo>
                  <a:lnTo>
                    <a:pt x="7122" y="552957"/>
                  </a:lnTo>
                  <a:lnTo>
                    <a:pt x="15858" y="512678"/>
                  </a:lnTo>
                  <a:lnTo>
                    <a:pt x="27895" y="473288"/>
                  </a:lnTo>
                  <a:lnTo>
                    <a:pt x="43121" y="434872"/>
                  </a:lnTo>
                  <a:lnTo>
                    <a:pt x="61426" y="397513"/>
                  </a:lnTo>
                  <a:lnTo>
                    <a:pt x="82698" y="361295"/>
                  </a:lnTo>
                  <a:lnTo>
                    <a:pt x="106825" y="326302"/>
                  </a:lnTo>
                  <a:lnTo>
                    <a:pt x="133696" y="292617"/>
                  </a:lnTo>
                  <a:lnTo>
                    <a:pt x="163199" y="260325"/>
                  </a:lnTo>
                  <a:lnTo>
                    <a:pt x="195224" y="229509"/>
                  </a:lnTo>
                  <a:lnTo>
                    <a:pt x="229658" y="200253"/>
                  </a:lnTo>
                  <a:lnTo>
                    <a:pt x="266389" y="172640"/>
                  </a:lnTo>
                  <a:lnTo>
                    <a:pt x="305308" y="146755"/>
                  </a:lnTo>
                  <a:lnTo>
                    <a:pt x="346301" y="122682"/>
                  </a:lnTo>
                  <a:lnTo>
                    <a:pt x="389259" y="100503"/>
                  </a:lnTo>
                  <a:lnTo>
                    <a:pt x="434068" y="80303"/>
                  </a:lnTo>
                  <a:lnTo>
                    <a:pt x="480619" y="62166"/>
                  </a:lnTo>
                  <a:lnTo>
                    <a:pt x="528798" y="46176"/>
                  </a:lnTo>
                  <a:lnTo>
                    <a:pt x="578495" y="32416"/>
                  </a:lnTo>
                  <a:lnTo>
                    <a:pt x="629599" y="20969"/>
                  </a:lnTo>
                  <a:lnTo>
                    <a:pt x="681998" y="11921"/>
                  </a:lnTo>
                  <a:lnTo>
                    <a:pt x="735580" y="5354"/>
                  </a:lnTo>
                  <a:lnTo>
                    <a:pt x="790235" y="1352"/>
                  </a:lnTo>
                  <a:lnTo>
                    <a:pt x="845849" y="0"/>
                  </a:lnTo>
                  <a:lnTo>
                    <a:pt x="901464" y="1352"/>
                  </a:lnTo>
                  <a:lnTo>
                    <a:pt x="956119" y="5354"/>
                  </a:lnTo>
                  <a:lnTo>
                    <a:pt x="1009701" y="11921"/>
                  </a:lnTo>
                  <a:lnTo>
                    <a:pt x="1062100" y="20969"/>
                  </a:lnTo>
                  <a:lnTo>
                    <a:pt x="1113203" y="32416"/>
                  </a:lnTo>
                  <a:lnTo>
                    <a:pt x="1162901" y="46176"/>
                  </a:lnTo>
                  <a:lnTo>
                    <a:pt x="1211080" y="62166"/>
                  </a:lnTo>
                  <a:lnTo>
                    <a:pt x="1257631" y="80303"/>
                  </a:lnTo>
                  <a:lnTo>
                    <a:pt x="1302440" y="100503"/>
                  </a:lnTo>
                  <a:lnTo>
                    <a:pt x="1345397" y="122682"/>
                  </a:lnTo>
                  <a:lnTo>
                    <a:pt x="1386391" y="146755"/>
                  </a:lnTo>
                  <a:lnTo>
                    <a:pt x="1425310" y="172640"/>
                  </a:lnTo>
                  <a:lnTo>
                    <a:pt x="1462041" y="200253"/>
                  </a:lnTo>
                  <a:lnTo>
                    <a:pt x="1496475" y="229509"/>
                  </a:lnTo>
                  <a:lnTo>
                    <a:pt x="1528499" y="260325"/>
                  </a:lnTo>
                  <a:lnTo>
                    <a:pt x="1558003" y="292617"/>
                  </a:lnTo>
                  <a:lnTo>
                    <a:pt x="1584874" y="326302"/>
                  </a:lnTo>
                  <a:lnTo>
                    <a:pt x="1609001" y="361295"/>
                  </a:lnTo>
                  <a:lnTo>
                    <a:pt x="1630273" y="397513"/>
                  </a:lnTo>
                  <a:lnTo>
                    <a:pt x="1648577" y="434872"/>
                  </a:lnTo>
                  <a:lnTo>
                    <a:pt x="1663804" y="473288"/>
                  </a:lnTo>
                  <a:lnTo>
                    <a:pt x="1675841" y="512678"/>
                  </a:lnTo>
                  <a:lnTo>
                    <a:pt x="1684577" y="552957"/>
                  </a:lnTo>
                  <a:lnTo>
                    <a:pt x="1689900" y="594042"/>
                  </a:lnTo>
                  <a:lnTo>
                    <a:pt x="1691699" y="635849"/>
                  </a:lnTo>
                  <a:lnTo>
                    <a:pt x="1689900" y="677657"/>
                  </a:lnTo>
                  <a:lnTo>
                    <a:pt x="1684577" y="718742"/>
                  </a:lnTo>
                  <a:lnTo>
                    <a:pt x="1675841" y="759021"/>
                  </a:lnTo>
                  <a:lnTo>
                    <a:pt x="1663804" y="798411"/>
                  </a:lnTo>
                  <a:lnTo>
                    <a:pt x="1648577" y="836827"/>
                  </a:lnTo>
                  <a:lnTo>
                    <a:pt x="1630273" y="874186"/>
                  </a:lnTo>
                  <a:lnTo>
                    <a:pt x="1609001" y="910404"/>
                  </a:lnTo>
                  <a:lnTo>
                    <a:pt x="1584874" y="945397"/>
                  </a:lnTo>
                  <a:lnTo>
                    <a:pt x="1558003" y="979082"/>
                  </a:lnTo>
                  <a:lnTo>
                    <a:pt x="1528499" y="1011374"/>
                  </a:lnTo>
                  <a:lnTo>
                    <a:pt x="1496475" y="1042190"/>
                  </a:lnTo>
                  <a:lnTo>
                    <a:pt x="1462041" y="1071446"/>
                  </a:lnTo>
                  <a:lnTo>
                    <a:pt x="1425310" y="1099059"/>
                  </a:lnTo>
                  <a:lnTo>
                    <a:pt x="1386391" y="1124944"/>
                  </a:lnTo>
                  <a:lnTo>
                    <a:pt x="1345397" y="1149017"/>
                  </a:lnTo>
                  <a:lnTo>
                    <a:pt x="1302440" y="1171196"/>
                  </a:lnTo>
                  <a:lnTo>
                    <a:pt x="1257631" y="1191396"/>
                  </a:lnTo>
                  <a:lnTo>
                    <a:pt x="1211080" y="1209533"/>
                  </a:lnTo>
                  <a:lnTo>
                    <a:pt x="1162901" y="1225523"/>
                  </a:lnTo>
                  <a:lnTo>
                    <a:pt x="1113203" y="1239283"/>
                  </a:lnTo>
                  <a:lnTo>
                    <a:pt x="1062100" y="1250730"/>
                  </a:lnTo>
                  <a:lnTo>
                    <a:pt x="1009701" y="1259778"/>
                  </a:lnTo>
                  <a:lnTo>
                    <a:pt x="956119" y="1266345"/>
                  </a:lnTo>
                  <a:lnTo>
                    <a:pt x="901464" y="1270347"/>
                  </a:lnTo>
                  <a:lnTo>
                    <a:pt x="845849" y="1271699"/>
                  </a:lnTo>
                  <a:lnTo>
                    <a:pt x="790235" y="1270347"/>
                  </a:lnTo>
                  <a:lnTo>
                    <a:pt x="735580" y="1266345"/>
                  </a:lnTo>
                  <a:lnTo>
                    <a:pt x="681998" y="1259778"/>
                  </a:lnTo>
                  <a:lnTo>
                    <a:pt x="629599" y="1250730"/>
                  </a:lnTo>
                  <a:lnTo>
                    <a:pt x="578495" y="1239283"/>
                  </a:lnTo>
                  <a:lnTo>
                    <a:pt x="528798" y="1225523"/>
                  </a:lnTo>
                  <a:lnTo>
                    <a:pt x="480619" y="1209533"/>
                  </a:lnTo>
                  <a:lnTo>
                    <a:pt x="434068" y="1191396"/>
                  </a:lnTo>
                  <a:lnTo>
                    <a:pt x="389259" y="1171196"/>
                  </a:lnTo>
                  <a:lnTo>
                    <a:pt x="346301" y="1149017"/>
                  </a:lnTo>
                  <a:lnTo>
                    <a:pt x="305308" y="1124944"/>
                  </a:lnTo>
                  <a:lnTo>
                    <a:pt x="266389" y="1099059"/>
                  </a:lnTo>
                  <a:lnTo>
                    <a:pt x="229658" y="1071446"/>
                  </a:lnTo>
                  <a:lnTo>
                    <a:pt x="195224" y="1042190"/>
                  </a:lnTo>
                  <a:lnTo>
                    <a:pt x="163199" y="1011374"/>
                  </a:lnTo>
                  <a:lnTo>
                    <a:pt x="133696" y="979082"/>
                  </a:lnTo>
                  <a:lnTo>
                    <a:pt x="106825" y="945397"/>
                  </a:lnTo>
                  <a:lnTo>
                    <a:pt x="82698" y="910404"/>
                  </a:lnTo>
                  <a:lnTo>
                    <a:pt x="61426" y="874186"/>
                  </a:lnTo>
                  <a:lnTo>
                    <a:pt x="43121" y="836827"/>
                  </a:lnTo>
                  <a:lnTo>
                    <a:pt x="27895" y="798411"/>
                  </a:lnTo>
                  <a:lnTo>
                    <a:pt x="15858" y="759021"/>
                  </a:lnTo>
                  <a:lnTo>
                    <a:pt x="7122" y="718742"/>
                  </a:lnTo>
                  <a:lnTo>
                    <a:pt x="1799" y="677657"/>
                  </a:lnTo>
                  <a:lnTo>
                    <a:pt x="0" y="635849"/>
                  </a:lnTo>
                  <a:close/>
                </a:path>
              </a:pathLst>
            </a:custGeom>
            <a:ln w="9524">
              <a:solidFill>
                <a:srgbClr val="595959"/>
              </a:solidFill>
            </a:ln>
          </p:spPr>
          <p:txBody>
            <a:bodyPr wrap="square" lIns="0" tIns="0" rIns="0" bIns="0" rtlCol="0"/>
            <a:lstStyle/>
            <a:p>
              <a:endParaRPr/>
            </a:p>
          </p:txBody>
        </p:sp>
      </p:grpSp>
      <p:sp>
        <p:nvSpPr>
          <p:cNvPr id="20" name="object 20"/>
          <p:cNvSpPr txBox="1"/>
          <p:nvPr/>
        </p:nvSpPr>
        <p:spPr>
          <a:xfrm>
            <a:off x="7226863" y="3514173"/>
            <a:ext cx="1218495" cy="659155"/>
          </a:xfrm>
          <a:prstGeom prst="rect">
            <a:avLst/>
          </a:prstGeom>
        </p:spPr>
        <p:txBody>
          <a:bodyPr vert="horz" wrap="square" lIns="0" tIns="12700" rIns="0" bIns="0" rtlCol="0">
            <a:spAutoFit/>
          </a:bodyPr>
          <a:lstStyle/>
          <a:p>
            <a:pPr marL="12700" marR="5080" indent="85090" algn="ctr">
              <a:lnSpc>
                <a:spcPct val="100000"/>
              </a:lnSpc>
              <a:spcBef>
                <a:spcPts val="100"/>
              </a:spcBef>
            </a:pPr>
            <a:r>
              <a:rPr lang="en-US" sz="1400" b="1" spc="-10" dirty="0">
                <a:latin typeface="Verdana"/>
                <a:cs typeface="Verdana"/>
              </a:rPr>
              <a:t>New Services pages</a:t>
            </a:r>
            <a:endParaRPr sz="1400" dirty="0">
              <a:latin typeface="Verdana"/>
              <a:cs typeface="Verdana"/>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12700" rIns="0" bIns="0" rtlCol="0">
            <a:spAutoFit/>
          </a:bodyPr>
          <a:lstStyle/>
          <a:p>
            <a:pPr marL="804545">
              <a:lnSpc>
                <a:spcPct val="100000"/>
              </a:lnSpc>
              <a:spcBef>
                <a:spcPts val="100"/>
              </a:spcBef>
            </a:pPr>
            <a:r>
              <a:rPr dirty="0"/>
              <a:t>Content</a:t>
            </a:r>
            <a:r>
              <a:rPr spc="-100" dirty="0"/>
              <a:t> </a:t>
            </a:r>
            <a:r>
              <a:rPr dirty="0"/>
              <a:t>Creation</a:t>
            </a:r>
            <a:r>
              <a:rPr spc="-95" dirty="0"/>
              <a:t> </a:t>
            </a:r>
            <a:r>
              <a:rPr dirty="0"/>
              <a:t>&amp;</a:t>
            </a:r>
            <a:r>
              <a:rPr spc="-95" dirty="0"/>
              <a:t> </a:t>
            </a:r>
            <a:r>
              <a:rPr dirty="0"/>
              <a:t>Distribution</a:t>
            </a:r>
            <a:r>
              <a:rPr spc="-95" dirty="0"/>
              <a:t> </a:t>
            </a:r>
            <a:r>
              <a:rPr spc="-10" dirty="0"/>
              <a:t>Overview</a:t>
            </a:r>
          </a:p>
        </p:txBody>
      </p:sp>
      <p:sp>
        <p:nvSpPr>
          <p:cNvPr id="3" name="object 3"/>
          <p:cNvSpPr/>
          <p:nvPr/>
        </p:nvSpPr>
        <p:spPr>
          <a:xfrm>
            <a:off x="260350" y="762000"/>
            <a:ext cx="8623300" cy="46355"/>
          </a:xfrm>
          <a:custGeom>
            <a:avLst/>
            <a:gdLst/>
            <a:ahLst/>
            <a:cxnLst/>
            <a:rect l="l" t="t" r="r" b="b"/>
            <a:pathLst>
              <a:path w="8623300" h="46354">
                <a:moveTo>
                  <a:pt x="8623199" y="45899"/>
                </a:moveTo>
                <a:lnTo>
                  <a:pt x="0" y="45899"/>
                </a:lnTo>
                <a:lnTo>
                  <a:pt x="0" y="0"/>
                </a:lnTo>
                <a:lnTo>
                  <a:pt x="8623199" y="0"/>
                </a:lnTo>
                <a:lnTo>
                  <a:pt x="8623199" y="45899"/>
                </a:lnTo>
                <a:close/>
              </a:path>
            </a:pathLst>
          </a:custGeom>
          <a:solidFill>
            <a:srgbClr val="7030A0"/>
          </a:solidFill>
        </p:spPr>
        <p:txBody>
          <a:bodyPr wrap="square" lIns="0" tIns="0" rIns="0" bIns="0" rtlCol="0"/>
          <a:lstStyle/>
          <a:p>
            <a:endParaRPr/>
          </a:p>
        </p:txBody>
      </p:sp>
      <p:sp>
        <p:nvSpPr>
          <p:cNvPr id="4" name="object 4"/>
          <p:cNvSpPr txBox="1"/>
          <p:nvPr/>
        </p:nvSpPr>
        <p:spPr>
          <a:xfrm>
            <a:off x="531660" y="1428750"/>
            <a:ext cx="8487645" cy="1980029"/>
          </a:xfrm>
          <a:prstGeom prst="rect">
            <a:avLst/>
          </a:prstGeom>
        </p:spPr>
        <p:txBody>
          <a:bodyPr vert="horz" wrap="square" lIns="0" tIns="12700" rIns="0" bIns="0" rtlCol="0">
            <a:spAutoFit/>
          </a:bodyPr>
          <a:lstStyle/>
          <a:p>
            <a:pPr marL="12700" marR="5080">
              <a:lnSpc>
                <a:spcPct val="100000"/>
              </a:lnSpc>
              <a:spcBef>
                <a:spcPts val="100"/>
              </a:spcBef>
            </a:pPr>
            <a:r>
              <a:rPr sz="1600" spc="-25" dirty="0">
                <a:latin typeface="Verdana"/>
                <a:cs typeface="Verdana"/>
              </a:rPr>
              <a:t>Targeting</a:t>
            </a:r>
            <a:r>
              <a:rPr sz="1600" spc="-45" dirty="0">
                <a:latin typeface="Verdana"/>
                <a:cs typeface="Verdana"/>
              </a:rPr>
              <a:t> </a:t>
            </a:r>
            <a:r>
              <a:rPr lang="en-US" sz="1600" dirty="0">
                <a:latin typeface="Verdana"/>
                <a:cs typeface="Verdana"/>
              </a:rPr>
              <a:t>the most searched/trending topics will be done to capture the search market and fulfill</a:t>
            </a:r>
            <a:r>
              <a:rPr sz="1600" spc="-75" dirty="0">
                <a:latin typeface="Verdana"/>
                <a:cs typeface="Verdana"/>
              </a:rPr>
              <a:t> </a:t>
            </a:r>
            <a:r>
              <a:rPr sz="1600" dirty="0">
                <a:latin typeface="Verdana"/>
                <a:cs typeface="Verdana"/>
              </a:rPr>
              <a:t>the</a:t>
            </a:r>
            <a:r>
              <a:rPr sz="1600" spc="-70" dirty="0">
                <a:latin typeface="Verdana"/>
                <a:cs typeface="Verdana"/>
              </a:rPr>
              <a:t> </a:t>
            </a:r>
            <a:r>
              <a:rPr sz="1600" dirty="0">
                <a:latin typeface="Verdana"/>
                <a:cs typeface="Verdana"/>
              </a:rPr>
              <a:t>objective</a:t>
            </a:r>
            <a:r>
              <a:rPr sz="1600" spc="-70" dirty="0">
                <a:latin typeface="Verdana"/>
                <a:cs typeface="Verdana"/>
              </a:rPr>
              <a:t> </a:t>
            </a:r>
            <a:r>
              <a:rPr sz="1600" dirty="0">
                <a:latin typeface="Verdana"/>
                <a:cs typeface="Verdana"/>
              </a:rPr>
              <a:t>of</a:t>
            </a:r>
            <a:r>
              <a:rPr sz="1600" spc="-75" dirty="0">
                <a:latin typeface="Verdana"/>
                <a:cs typeface="Verdana"/>
              </a:rPr>
              <a:t> </a:t>
            </a:r>
            <a:r>
              <a:rPr sz="1600" dirty="0">
                <a:latin typeface="Verdana"/>
                <a:cs typeface="Verdana"/>
              </a:rPr>
              <a:t>improving</a:t>
            </a:r>
            <a:r>
              <a:rPr sz="1600" spc="-70" dirty="0">
                <a:latin typeface="Verdana"/>
                <a:cs typeface="Verdana"/>
              </a:rPr>
              <a:t> </a:t>
            </a:r>
            <a:r>
              <a:rPr sz="1600" dirty="0">
                <a:latin typeface="Verdana"/>
                <a:cs typeface="Verdana"/>
              </a:rPr>
              <a:t>keyword</a:t>
            </a:r>
            <a:r>
              <a:rPr sz="1600" spc="-75" dirty="0">
                <a:latin typeface="Verdana"/>
                <a:cs typeface="Verdana"/>
              </a:rPr>
              <a:t> </a:t>
            </a:r>
            <a:r>
              <a:rPr sz="1600" spc="-10" dirty="0">
                <a:latin typeface="Verdana"/>
                <a:cs typeface="Verdana"/>
              </a:rPr>
              <a:t>rankings </a:t>
            </a:r>
            <a:r>
              <a:rPr sz="1600" dirty="0">
                <a:latin typeface="Verdana"/>
                <a:cs typeface="Verdana"/>
              </a:rPr>
              <a:t>and</a:t>
            </a:r>
            <a:r>
              <a:rPr sz="1600" spc="-65" dirty="0">
                <a:latin typeface="Verdana"/>
                <a:cs typeface="Verdana"/>
              </a:rPr>
              <a:t> </a:t>
            </a:r>
            <a:r>
              <a:rPr sz="1600" dirty="0">
                <a:latin typeface="Verdana"/>
                <a:cs typeface="Verdana"/>
              </a:rPr>
              <a:t>traffic</a:t>
            </a:r>
            <a:r>
              <a:rPr sz="1600" spc="-65" dirty="0">
                <a:latin typeface="Verdana"/>
                <a:cs typeface="Verdana"/>
              </a:rPr>
              <a:t> </a:t>
            </a:r>
            <a:r>
              <a:rPr sz="1600" dirty="0">
                <a:latin typeface="Verdana"/>
                <a:cs typeface="Verdana"/>
              </a:rPr>
              <a:t>to</a:t>
            </a:r>
            <a:r>
              <a:rPr sz="1600" spc="-65" dirty="0">
                <a:latin typeface="Verdana"/>
                <a:cs typeface="Verdana"/>
              </a:rPr>
              <a:t> </a:t>
            </a:r>
            <a:r>
              <a:rPr sz="1600" dirty="0">
                <a:latin typeface="Verdana"/>
                <a:cs typeface="Verdana"/>
              </a:rPr>
              <a:t>business</a:t>
            </a:r>
            <a:r>
              <a:rPr sz="1600" spc="-65" dirty="0">
                <a:latin typeface="Verdana"/>
                <a:cs typeface="Verdana"/>
              </a:rPr>
              <a:t> </a:t>
            </a:r>
            <a:r>
              <a:rPr sz="1600" spc="-10" dirty="0">
                <a:latin typeface="Verdana"/>
                <a:cs typeface="Verdana"/>
              </a:rPr>
              <a:t>pages.</a:t>
            </a:r>
            <a:endParaRPr sz="1600" dirty="0">
              <a:latin typeface="Verdana"/>
              <a:cs typeface="Verdana"/>
            </a:endParaRPr>
          </a:p>
          <a:p>
            <a:pPr marL="12700">
              <a:lnSpc>
                <a:spcPct val="100000"/>
              </a:lnSpc>
              <a:spcBef>
                <a:spcPts val="1920"/>
              </a:spcBef>
            </a:pPr>
            <a:r>
              <a:rPr sz="1600" dirty="0">
                <a:latin typeface="Verdana"/>
                <a:cs typeface="Verdana"/>
              </a:rPr>
              <a:t>Content</a:t>
            </a:r>
            <a:r>
              <a:rPr sz="1600" spc="-35" dirty="0">
                <a:latin typeface="Verdana"/>
                <a:cs typeface="Verdana"/>
              </a:rPr>
              <a:t> </a:t>
            </a:r>
            <a:r>
              <a:rPr sz="1600" spc="-10" dirty="0">
                <a:latin typeface="Verdana"/>
                <a:cs typeface="Verdana"/>
              </a:rPr>
              <a:t>Categories:</a:t>
            </a:r>
            <a:endParaRPr sz="1600" dirty="0">
              <a:latin typeface="Verdana"/>
              <a:cs typeface="Verdana"/>
            </a:endParaRPr>
          </a:p>
          <a:p>
            <a:pPr marL="354965" indent="-312420">
              <a:lnSpc>
                <a:spcPct val="100000"/>
              </a:lnSpc>
              <a:buFont typeface="Arial MT"/>
              <a:buChar char="•"/>
              <a:tabLst>
                <a:tab pos="354965" algn="l"/>
              </a:tabLst>
            </a:pPr>
            <a:r>
              <a:rPr sz="1600" dirty="0">
                <a:latin typeface="Verdana"/>
                <a:cs typeface="Verdana"/>
              </a:rPr>
              <a:t>Web</a:t>
            </a:r>
            <a:r>
              <a:rPr sz="1600" spc="-75" dirty="0">
                <a:latin typeface="Verdana"/>
                <a:cs typeface="Verdana"/>
              </a:rPr>
              <a:t> </a:t>
            </a:r>
            <a:r>
              <a:rPr sz="1600" dirty="0">
                <a:latin typeface="Verdana"/>
                <a:cs typeface="Verdana"/>
              </a:rPr>
              <a:t>Page</a:t>
            </a:r>
            <a:r>
              <a:rPr sz="1600" spc="-70" dirty="0">
                <a:latin typeface="Verdana"/>
                <a:cs typeface="Verdana"/>
              </a:rPr>
              <a:t> </a:t>
            </a:r>
            <a:r>
              <a:rPr sz="1600" dirty="0">
                <a:latin typeface="Verdana"/>
                <a:cs typeface="Verdana"/>
              </a:rPr>
              <a:t>Content</a:t>
            </a:r>
            <a:r>
              <a:rPr sz="1600" spc="-70" dirty="0">
                <a:latin typeface="Verdana"/>
                <a:cs typeface="Verdana"/>
              </a:rPr>
              <a:t> </a:t>
            </a:r>
            <a:r>
              <a:rPr sz="1600" dirty="0">
                <a:latin typeface="Verdana"/>
                <a:cs typeface="Verdana"/>
              </a:rPr>
              <a:t>on</a:t>
            </a:r>
            <a:r>
              <a:rPr sz="1600" spc="-70" dirty="0">
                <a:latin typeface="Verdana"/>
                <a:cs typeface="Verdana"/>
              </a:rPr>
              <a:t> </a:t>
            </a:r>
            <a:r>
              <a:rPr sz="1600" spc="-25" dirty="0">
                <a:latin typeface="Verdana"/>
                <a:cs typeface="Verdana"/>
              </a:rPr>
              <a:t>Targeted</a:t>
            </a:r>
            <a:r>
              <a:rPr sz="1600" spc="-70" dirty="0">
                <a:latin typeface="Verdana"/>
                <a:cs typeface="Verdana"/>
              </a:rPr>
              <a:t> </a:t>
            </a:r>
            <a:r>
              <a:rPr sz="1600" spc="-10" dirty="0">
                <a:latin typeface="Verdana"/>
                <a:cs typeface="Verdana"/>
              </a:rPr>
              <a:t>Keywords</a:t>
            </a:r>
            <a:endParaRPr sz="1600" dirty="0">
              <a:latin typeface="Verdana"/>
              <a:cs typeface="Verdana"/>
            </a:endParaRPr>
          </a:p>
          <a:p>
            <a:pPr marL="354965" indent="-312420">
              <a:lnSpc>
                <a:spcPct val="100000"/>
              </a:lnSpc>
              <a:buFont typeface="Arial MT"/>
              <a:buChar char="•"/>
              <a:tabLst>
                <a:tab pos="354965" algn="l"/>
              </a:tabLst>
            </a:pPr>
            <a:r>
              <a:rPr sz="1600" dirty="0">
                <a:latin typeface="Verdana"/>
                <a:cs typeface="Verdana"/>
              </a:rPr>
              <a:t>Current</a:t>
            </a:r>
            <a:r>
              <a:rPr sz="1600" spc="-60" dirty="0">
                <a:latin typeface="Verdana"/>
                <a:cs typeface="Verdana"/>
              </a:rPr>
              <a:t> </a:t>
            </a:r>
            <a:r>
              <a:rPr sz="1600" dirty="0">
                <a:latin typeface="Verdana"/>
                <a:cs typeface="Verdana"/>
              </a:rPr>
              <a:t>trending</a:t>
            </a:r>
            <a:r>
              <a:rPr sz="1600" spc="-60" dirty="0">
                <a:latin typeface="Verdana"/>
                <a:cs typeface="Verdana"/>
              </a:rPr>
              <a:t> </a:t>
            </a:r>
            <a:r>
              <a:rPr sz="1600" dirty="0">
                <a:latin typeface="Verdana"/>
                <a:cs typeface="Verdana"/>
              </a:rPr>
              <a:t>blogs</a:t>
            </a:r>
            <a:r>
              <a:rPr sz="1600" spc="-60" dirty="0">
                <a:latin typeface="Verdana"/>
                <a:cs typeface="Verdana"/>
              </a:rPr>
              <a:t> </a:t>
            </a:r>
            <a:r>
              <a:rPr sz="1600" dirty="0">
                <a:latin typeface="Verdana"/>
                <a:cs typeface="Verdana"/>
              </a:rPr>
              <a:t>related</a:t>
            </a:r>
            <a:r>
              <a:rPr sz="1600" spc="-60" dirty="0">
                <a:latin typeface="Verdana"/>
                <a:cs typeface="Verdana"/>
              </a:rPr>
              <a:t> </a:t>
            </a:r>
            <a:r>
              <a:rPr sz="1600" dirty="0">
                <a:latin typeface="Verdana"/>
                <a:cs typeface="Verdana"/>
              </a:rPr>
              <a:t>to</a:t>
            </a:r>
            <a:r>
              <a:rPr sz="1600" spc="-60" dirty="0">
                <a:latin typeface="Verdana"/>
                <a:cs typeface="Verdana"/>
              </a:rPr>
              <a:t> </a:t>
            </a:r>
            <a:r>
              <a:rPr lang="en-US" sz="1600" spc="-60" dirty="0">
                <a:latin typeface="Verdana"/>
                <a:cs typeface="Verdana"/>
              </a:rPr>
              <a:t>the </a:t>
            </a:r>
            <a:r>
              <a:rPr lang="en-US" sz="1600" dirty="0" smtClean="0">
                <a:latin typeface="Verdana"/>
                <a:cs typeface="Verdana"/>
              </a:rPr>
              <a:t>performance marketing</a:t>
            </a:r>
            <a:r>
              <a:rPr lang="en-US" sz="1600" spc="-20" dirty="0">
                <a:latin typeface="Verdana"/>
                <a:cs typeface="Verdana"/>
              </a:rPr>
              <a:t>.</a:t>
            </a:r>
            <a:endParaRPr sz="1600" dirty="0">
              <a:latin typeface="Verdana"/>
              <a:cs typeface="Verdana"/>
            </a:endParaRPr>
          </a:p>
          <a:p>
            <a:pPr marL="354965" indent="-312420">
              <a:lnSpc>
                <a:spcPct val="100000"/>
              </a:lnSpc>
              <a:buFont typeface="Arial MT"/>
              <a:buChar char="•"/>
              <a:tabLst>
                <a:tab pos="354965" algn="l"/>
              </a:tabLst>
            </a:pPr>
            <a:r>
              <a:rPr sz="1600" dirty="0">
                <a:latin typeface="Verdana"/>
                <a:cs typeface="Verdana"/>
              </a:rPr>
              <a:t>3rd</a:t>
            </a:r>
            <a:r>
              <a:rPr sz="1600" spc="-50" dirty="0">
                <a:latin typeface="Verdana"/>
                <a:cs typeface="Verdana"/>
              </a:rPr>
              <a:t> </a:t>
            </a:r>
            <a:r>
              <a:rPr sz="1600" dirty="0">
                <a:latin typeface="Verdana"/>
                <a:cs typeface="Verdana"/>
              </a:rPr>
              <a:t>Party</a:t>
            </a:r>
            <a:r>
              <a:rPr sz="1600" spc="-45" dirty="0">
                <a:latin typeface="Verdana"/>
                <a:cs typeface="Verdana"/>
              </a:rPr>
              <a:t> </a:t>
            </a:r>
            <a:r>
              <a:rPr sz="1600" dirty="0">
                <a:latin typeface="Verdana"/>
                <a:cs typeface="Verdana"/>
              </a:rPr>
              <a:t>Contents</a:t>
            </a:r>
            <a:r>
              <a:rPr sz="1600" spc="-50" dirty="0">
                <a:latin typeface="Verdana"/>
                <a:cs typeface="Verdana"/>
              </a:rPr>
              <a:t> </a:t>
            </a:r>
            <a:r>
              <a:rPr sz="1600" dirty="0">
                <a:latin typeface="Verdana"/>
                <a:cs typeface="Verdana"/>
              </a:rPr>
              <a:t>for</a:t>
            </a:r>
            <a:r>
              <a:rPr sz="1600" spc="-45" dirty="0">
                <a:latin typeface="Verdana"/>
                <a:cs typeface="Verdana"/>
              </a:rPr>
              <a:t> </a:t>
            </a:r>
            <a:r>
              <a:rPr sz="1600" dirty="0">
                <a:latin typeface="Verdana"/>
                <a:cs typeface="Verdana"/>
              </a:rPr>
              <a:t>Link</a:t>
            </a:r>
            <a:r>
              <a:rPr sz="1600" spc="-50" dirty="0">
                <a:latin typeface="Verdana"/>
                <a:cs typeface="Verdana"/>
              </a:rPr>
              <a:t> </a:t>
            </a:r>
            <a:r>
              <a:rPr sz="1600" spc="-10" dirty="0">
                <a:latin typeface="Verdana"/>
                <a:cs typeface="Verdana"/>
              </a:rPr>
              <a:t>building</a:t>
            </a:r>
            <a:r>
              <a:rPr lang="en-US" sz="1600" spc="-10" dirty="0">
                <a:latin typeface="Verdana"/>
                <a:cs typeface="Verdana"/>
              </a:rPr>
              <a:t>.</a:t>
            </a:r>
            <a:endParaRPr sz="1600" dirty="0">
              <a:latin typeface="Verdana"/>
              <a:cs typeface="Verdana"/>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670854" y="1885950"/>
            <a:ext cx="5433060" cy="452120"/>
          </a:xfrm>
          <a:prstGeom prst="rect">
            <a:avLst/>
          </a:prstGeom>
        </p:spPr>
        <p:txBody>
          <a:bodyPr vert="horz" wrap="square" lIns="0" tIns="12700" rIns="0" bIns="0" rtlCol="0">
            <a:spAutoFit/>
          </a:bodyPr>
          <a:lstStyle/>
          <a:p>
            <a:pPr marL="12700">
              <a:lnSpc>
                <a:spcPct val="100000"/>
              </a:lnSpc>
              <a:spcBef>
                <a:spcPts val="100"/>
              </a:spcBef>
            </a:pPr>
            <a:r>
              <a:rPr lang="en-US" sz="2800" spc="-10" dirty="0"/>
              <a:t>Technical Errors</a:t>
            </a:r>
            <a:endParaRPr sz="2800" dirty="0"/>
          </a:p>
        </p:txBody>
      </p:sp>
      <p:pic>
        <p:nvPicPr>
          <p:cNvPr id="4" name="Picture 3">
            <a:extLst>
              <a:ext uri="{FF2B5EF4-FFF2-40B4-BE49-F238E27FC236}">
                <a16:creationId xmlns:a16="http://schemas.microsoft.com/office/drawing/2014/main" id="{6DB906CB-1DCF-9855-84C7-DA542C6D366D}"/>
              </a:ext>
            </a:extLst>
          </p:cNvPr>
          <p:cNvPicPr>
            <a:picLocks noChangeAspect="1"/>
          </p:cNvPicPr>
          <p:nvPr/>
        </p:nvPicPr>
        <p:blipFill>
          <a:blip r:embed="rId2"/>
          <a:stretch>
            <a:fillRect/>
          </a:stretch>
        </p:blipFill>
        <p:spPr>
          <a:xfrm>
            <a:off x="7049801" y="-19050"/>
            <a:ext cx="2115315" cy="490855"/>
          </a:xfrm>
          <a:prstGeom prst="rect">
            <a:avLst/>
          </a:prstGeom>
          <a:solidFill>
            <a:schemeClr val="tx1"/>
          </a:solidFill>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676400" y="55994"/>
            <a:ext cx="8607425" cy="382156"/>
          </a:xfrm>
          <a:prstGeom prst="rect">
            <a:avLst/>
          </a:prstGeom>
        </p:spPr>
        <p:txBody>
          <a:bodyPr vert="horz" wrap="square" lIns="0" tIns="12700" rIns="0" bIns="0" rtlCol="0">
            <a:spAutoFit/>
          </a:bodyPr>
          <a:lstStyle/>
          <a:p>
            <a:pPr marL="804545">
              <a:lnSpc>
                <a:spcPct val="100000"/>
              </a:lnSpc>
              <a:spcBef>
                <a:spcPts val="100"/>
              </a:spcBef>
            </a:pPr>
            <a:r>
              <a:rPr lang="en-US" sz="2400" dirty="0">
                <a:latin typeface="inherit"/>
              </a:rPr>
              <a:t>TECHNICAL ISSUES DETECTED</a:t>
            </a:r>
            <a:endParaRPr spc="-10" dirty="0"/>
          </a:p>
        </p:txBody>
      </p:sp>
      <p:sp>
        <p:nvSpPr>
          <p:cNvPr id="3" name="object 3"/>
          <p:cNvSpPr/>
          <p:nvPr/>
        </p:nvSpPr>
        <p:spPr>
          <a:xfrm>
            <a:off x="260350" y="438150"/>
            <a:ext cx="8623300" cy="46355"/>
          </a:xfrm>
          <a:custGeom>
            <a:avLst/>
            <a:gdLst/>
            <a:ahLst/>
            <a:cxnLst/>
            <a:rect l="l" t="t" r="r" b="b"/>
            <a:pathLst>
              <a:path w="8623300" h="46354">
                <a:moveTo>
                  <a:pt x="8623199" y="45899"/>
                </a:moveTo>
                <a:lnTo>
                  <a:pt x="0" y="45899"/>
                </a:lnTo>
                <a:lnTo>
                  <a:pt x="0" y="0"/>
                </a:lnTo>
                <a:lnTo>
                  <a:pt x="8623199" y="0"/>
                </a:lnTo>
                <a:lnTo>
                  <a:pt x="8623199" y="45899"/>
                </a:lnTo>
                <a:close/>
              </a:path>
            </a:pathLst>
          </a:custGeom>
          <a:solidFill>
            <a:srgbClr val="7030A0"/>
          </a:solidFill>
        </p:spPr>
        <p:txBody>
          <a:bodyPr wrap="square" lIns="0" tIns="0" rIns="0" bIns="0" rtlCol="0"/>
          <a:lstStyle/>
          <a:p>
            <a:endParaRPr/>
          </a:p>
        </p:txBody>
      </p:sp>
      <p:sp>
        <p:nvSpPr>
          <p:cNvPr id="7" name="TextBox 6">
            <a:extLst>
              <a:ext uri="{FF2B5EF4-FFF2-40B4-BE49-F238E27FC236}">
                <a16:creationId xmlns:a16="http://schemas.microsoft.com/office/drawing/2014/main" id="{8214DA38-14C7-785E-0F6A-9DB56E0C9256}"/>
              </a:ext>
            </a:extLst>
          </p:cNvPr>
          <p:cNvSpPr txBox="1"/>
          <p:nvPr/>
        </p:nvSpPr>
        <p:spPr>
          <a:xfrm>
            <a:off x="3886200" y="530513"/>
            <a:ext cx="5257800" cy="4632037"/>
          </a:xfrm>
          <a:prstGeom prst="rect">
            <a:avLst/>
          </a:prstGeom>
          <a:noFill/>
        </p:spPr>
        <p:txBody>
          <a:bodyPr wrap="square" rtlCol="0">
            <a:spAutoFit/>
          </a:bodyPr>
          <a:lstStyle/>
          <a:p>
            <a:pPr fontAlgn="auto"/>
            <a:r>
              <a:rPr lang="en-IN" sz="1100" b="1" dirty="0">
                <a:latin typeface="Inter" panose="020B0502030000000004"/>
              </a:rPr>
              <a:t>Duplicate title </a:t>
            </a:r>
            <a:r>
              <a:rPr lang="en-IN" sz="1100" b="1" dirty="0" smtClean="0">
                <a:latin typeface="Inter" panose="020B0502030000000004"/>
              </a:rPr>
              <a:t>tags</a:t>
            </a:r>
          </a:p>
          <a:p>
            <a:r>
              <a:rPr lang="en-US" sz="1100" dirty="0" smtClean="0"/>
              <a:t>Duplicate </a:t>
            </a:r>
            <a:r>
              <a:rPr lang="en-US" sz="1100" dirty="0"/>
              <a:t>&lt;title&gt; tags make it difficult for search engines to determine which of a website's pages is relevant for a specific search query, and which one should be prioritized in search results. Pages with duplicate titles have a lower chance of ranking well and are at risk of being banned.</a:t>
            </a:r>
            <a:r>
              <a:rPr lang="en-US" sz="1100" dirty="0" smtClean="0"/>
              <a:t/>
            </a:r>
            <a:br>
              <a:rPr lang="en-US" sz="1100" dirty="0" smtClean="0"/>
            </a:br>
            <a:endParaRPr lang="en-US" sz="1100" dirty="0" smtClean="0"/>
          </a:p>
          <a:p>
            <a:pPr fontAlgn="auto"/>
            <a:r>
              <a:rPr lang="en-IN" sz="1100" b="1" dirty="0">
                <a:latin typeface="Inter" panose="020B0502030000000004"/>
              </a:rPr>
              <a:t>4xx </a:t>
            </a:r>
            <a:r>
              <a:rPr lang="en-IN" sz="1100" b="1" dirty="0" smtClean="0">
                <a:latin typeface="Inter" panose="020B0502030000000004"/>
              </a:rPr>
              <a:t>errors</a:t>
            </a:r>
          </a:p>
          <a:p>
            <a:r>
              <a:rPr lang="en-US" sz="1100" dirty="0" smtClean="0"/>
              <a:t>A </a:t>
            </a:r>
            <a:r>
              <a:rPr lang="en-US" sz="1100" dirty="0"/>
              <a:t>4xx error means that a webpage cannot be accessed. This is usually the result of broken links. These errors prevent users and search engine robots from accessing your webpages, and can negatively affect both user experience and search engine crawlability. This will in turn lead to a drop in traffic driven to your website. </a:t>
            </a:r>
            <a:endParaRPr lang="en-US" sz="1100" dirty="0" smtClean="0"/>
          </a:p>
          <a:p>
            <a:endParaRPr lang="en-US" sz="1100" dirty="0">
              <a:solidFill>
                <a:srgbClr val="191B23"/>
              </a:solidFill>
              <a:highlight>
                <a:srgbClr val="FFFFFF"/>
              </a:highlight>
              <a:latin typeface="Inter" panose="020B0502030000000004"/>
            </a:endParaRPr>
          </a:p>
          <a:p>
            <a:pPr fontAlgn="auto"/>
            <a:r>
              <a:rPr lang="en-IN" sz="1100" b="1" dirty="0"/>
              <a:t>DNS resolution </a:t>
            </a:r>
            <a:r>
              <a:rPr lang="en-IN" sz="1100" b="1" dirty="0" smtClean="0"/>
              <a:t>issue</a:t>
            </a:r>
            <a:r>
              <a:rPr lang="en-US" sz="1100" b="0" i="0" dirty="0" smtClean="0">
                <a:solidFill>
                  <a:srgbClr val="191B23"/>
                </a:solidFill>
                <a:effectLst/>
                <a:latin typeface="inherit"/>
              </a:rPr>
              <a:t/>
            </a:r>
            <a:br>
              <a:rPr lang="en-US" sz="1100" b="0" i="0" dirty="0" smtClean="0">
                <a:solidFill>
                  <a:srgbClr val="191B23"/>
                </a:solidFill>
                <a:effectLst/>
                <a:latin typeface="inherit"/>
              </a:rPr>
            </a:br>
            <a:r>
              <a:rPr lang="en-US" sz="1000" dirty="0"/>
              <a:t>A DNS resolution error is reported when our crawler can't resolve the hostname when trying to access your webpage.</a:t>
            </a:r>
          </a:p>
          <a:p>
            <a:endParaRPr lang="en-US" sz="1100" dirty="0" smtClean="0">
              <a:solidFill>
                <a:srgbClr val="191B23"/>
              </a:solidFill>
              <a:highlight>
                <a:srgbClr val="FFFFFF"/>
              </a:highlight>
              <a:latin typeface="Inter"/>
            </a:endParaRPr>
          </a:p>
          <a:p>
            <a:pPr fontAlgn="auto"/>
            <a:r>
              <a:rPr lang="en-IN" sz="1100" b="1" dirty="0"/>
              <a:t>Broken internal images</a:t>
            </a:r>
          </a:p>
          <a:p>
            <a:r>
              <a:rPr lang="en-US" sz="1100" dirty="0"/>
              <a:t>An internal broken image is an image that can't be displayed because it no longer exists, its URL is misspelled, or because the file path is not valid. Broken images may jeopardize your search rankings because they provide a poor user experience and signal to search engines that your page is low quality</a:t>
            </a:r>
            <a:r>
              <a:rPr lang="en-US" sz="1100" dirty="0" smtClean="0"/>
              <a:t>.</a:t>
            </a:r>
          </a:p>
          <a:p>
            <a:endParaRPr lang="en-US" sz="1100" dirty="0">
              <a:solidFill>
                <a:srgbClr val="191B23"/>
              </a:solidFill>
              <a:highlight>
                <a:srgbClr val="FFFFFF"/>
              </a:highlight>
              <a:latin typeface="Inter" panose="020B0502030000000004"/>
            </a:endParaRPr>
          </a:p>
          <a:p>
            <a:pPr fontAlgn="auto"/>
            <a:r>
              <a:rPr lang="en-IN" sz="1100" b="1" dirty="0"/>
              <a:t>Duplicate meta descriptions</a:t>
            </a:r>
          </a:p>
          <a:p>
            <a:r>
              <a:rPr lang="en-US" sz="1100" dirty="0"/>
              <a:t>A &lt;meta description&gt; tag is a short summary of a webpage's content that helps search engines understand what the page is about and can be shown to users in search results</a:t>
            </a:r>
            <a:r>
              <a:rPr lang="en-US" sz="1100" dirty="0" smtClean="0"/>
              <a:t>.</a:t>
            </a:r>
            <a:endParaRPr lang="en-US" sz="1100" b="1" i="0" dirty="0">
              <a:solidFill>
                <a:srgbClr val="191B23"/>
              </a:solidFill>
              <a:effectLst/>
              <a:latin typeface="Inter" panose="020B0502030000000004"/>
            </a:endParaRPr>
          </a:p>
        </p:txBody>
      </p:sp>
      <p:pic>
        <p:nvPicPr>
          <p:cNvPr id="4" name="Picture 3"/>
          <p:cNvPicPr>
            <a:picLocks noChangeAspect="1"/>
          </p:cNvPicPr>
          <p:nvPr/>
        </p:nvPicPr>
        <p:blipFill>
          <a:blip r:embed="rId2"/>
          <a:stretch>
            <a:fillRect/>
          </a:stretch>
        </p:blipFill>
        <p:spPr>
          <a:xfrm>
            <a:off x="152400" y="1418740"/>
            <a:ext cx="3581400" cy="1762610"/>
          </a:xfrm>
          <a:prstGeom prst="rect">
            <a:avLst/>
          </a:prstGeom>
          <a:ln w="28575">
            <a:solidFill>
              <a:schemeClr val="tx1"/>
            </a:solidFill>
          </a:ln>
        </p:spPr>
      </p:pic>
    </p:spTree>
    <p:extLst>
      <p:ext uri="{BB962C8B-B14F-4D97-AF65-F5344CB8AC3E}">
        <p14:creationId xmlns:p14="http://schemas.microsoft.com/office/powerpoint/2010/main" val="349984043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844024" y="1797802"/>
            <a:ext cx="5433060" cy="452120"/>
          </a:xfrm>
          <a:prstGeom prst="rect">
            <a:avLst/>
          </a:prstGeom>
        </p:spPr>
        <p:txBody>
          <a:bodyPr vert="horz" wrap="square" lIns="0" tIns="12700" rIns="0" bIns="0" rtlCol="0">
            <a:spAutoFit/>
          </a:bodyPr>
          <a:lstStyle/>
          <a:p>
            <a:pPr marL="12700">
              <a:lnSpc>
                <a:spcPct val="100000"/>
              </a:lnSpc>
              <a:spcBef>
                <a:spcPts val="100"/>
              </a:spcBef>
            </a:pPr>
            <a:r>
              <a:rPr sz="2800" spc="-10" dirty="0"/>
              <a:t>Backlink/Domain</a:t>
            </a:r>
            <a:r>
              <a:rPr sz="2800" spc="-200" dirty="0"/>
              <a:t> </a:t>
            </a:r>
            <a:r>
              <a:rPr sz="2800" spc="-10" dirty="0"/>
              <a:t>overview</a:t>
            </a:r>
            <a:endParaRPr sz="2800"/>
          </a:p>
        </p:txBody>
      </p:sp>
      <p:pic>
        <p:nvPicPr>
          <p:cNvPr id="4" name="Picture 3">
            <a:extLst>
              <a:ext uri="{FF2B5EF4-FFF2-40B4-BE49-F238E27FC236}">
                <a16:creationId xmlns:a16="http://schemas.microsoft.com/office/drawing/2014/main" id="{6DB906CB-1DCF-9855-84C7-DA542C6D366D}"/>
              </a:ext>
            </a:extLst>
          </p:cNvPr>
          <p:cNvPicPr>
            <a:picLocks noChangeAspect="1"/>
          </p:cNvPicPr>
          <p:nvPr/>
        </p:nvPicPr>
        <p:blipFill>
          <a:blip r:embed="rId2"/>
          <a:stretch>
            <a:fillRect/>
          </a:stretch>
        </p:blipFill>
        <p:spPr>
          <a:xfrm>
            <a:off x="7049801" y="-19050"/>
            <a:ext cx="2115315" cy="490855"/>
          </a:xfrm>
          <a:prstGeom prst="rect">
            <a:avLst/>
          </a:prstGeom>
          <a:solidFill>
            <a:schemeClr val="tx1"/>
          </a:solidFill>
        </p:spPr>
      </p:pic>
    </p:spTree>
    <p:extLst>
      <p:ext uri="{BB962C8B-B14F-4D97-AF65-F5344CB8AC3E}">
        <p14:creationId xmlns:p14="http://schemas.microsoft.com/office/powerpoint/2010/main" val="251367705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260350" y="758396"/>
            <a:ext cx="8623300" cy="46355"/>
          </a:xfrm>
          <a:custGeom>
            <a:avLst/>
            <a:gdLst/>
            <a:ahLst/>
            <a:cxnLst/>
            <a:rect l="l" t="t" r="r" b="b"/>
            <a:pathLst>
              <a:path w="8623300" h="46354">
                <a:moveTo>
                  <a:pt x="8623199" y="45899"/>
                </a:moveTo>
                <a:lnTo>
                  <a:pt x="0" y="45899"/>
                </a:lnTo>
                <a:lnTo>
                  <a:pt x="0" y="0"/>
                </a:lnTo>
                <a:lnTo>
                  <a:pt x="8623199" y="0"/>
                </a:lnTo>
                <a:lnTo>
                  <a:pt x="8623199" y="45899"/>
                </a:lnTo>
                <a:close/>
              </a:path>
            </a:pathLst>
          </a:custGeom>
          <a:solidFill>
            <a:srgbClr val="7030A0"/>
          </a:solidFill>
        </p:spPr>
        <p:txBody>
          <a:bodyPr wrap="square" lIns="0" tIns="0" rIns="0" bIns="0" rtlCol="0"/>
          <a:lstStyle/>
          <a:p>
            <a:endParaRPr/>
          </a:p>
        </p:txBody>
      </p:sp>
      <p:sp>
        <p:nvSpPr>
          <p:cNvPr id="3" name="object 3"/>
          <p:cNvSpPr txBox="1">
            <a:spLocks noGrp="1"/>
          </p:cNvSpPr>
          <p:nvPr>
            <p:ph type="title"/>
          </p:nvPr>
        </p:nvSpPr>
        <p:spPr>
          <a:prstGeom prst="rect">
            <a:avLst/>
          </a:prstGeom>
        </p:spPr>
        <p:txBody>
          <a:bodyPr vert="horz" wrap="square" lIns="0" tIns="12700" rIns="0" bIns="0" rtlCol="0">
            <a:spAutoFit/>
          </a:bodyPr>
          <a:lstStyle/>
          <a:p>
            <a:pPr marL="1333500">
              <a:lnSpc>
                <a:spcPct val="100000"/>
              </a:lnSpc>
              <a:spcBef>
                <a:spcPts val="100"/>
              </a:spcBef>
            </a:pPr>
            <a:r>
              <a:rPr dirty="0"/>
              <a:t>Referring</a:t>
            </a:r>
            <a:r>
              <a:rPr spc="-65" dirty="0"/>
              <a:t> </a:t>
            </a:r>
            <a:r>
              <a:rPr dirty="0"/>
              <a:t>Domain</a:t>
            </a:r>
            <a:r>
              <a:rPr spc="-65" dirty="0"/>
              <a:t> </a:t>
            </a:r>
            <a:r>
              <a:rPr dirty="0"/>
              <a:t>by</a:t>
            </a:r>
            <a:r>
              <a:rPr spc="-65" dirty="0"/>
              <a:t> </a:t>
            </a:r>
            <a:r>
              <a:rPr dirty="0"/>
              <a:t>Authority</a:t>
            </a:r>
            <a:r>
              <a:rPr spc="-65" dirty="0"/>
              <a:t> </a:t>
            </a:r>
            <a:r>
              <a:rPr spc="-10" dirty="0"/>
              <a:t>Score</a:t>
            </a:r>
          </a:p>
        </p:txBody>
      </p:sp>
      <p:sp>
        <p:nvSpPr>
          <p:cNvPr id="5" name="object 5"/>
          <p:cNvSpPr txBox="1"/>
          <p:nvPr/>
        </p:nvSpPr>
        <p:spPr>
          <a:xfrm>
            <a:off x="5905324" y="4780820"/>
            <a:ext cx="1306195" cy="177800"/>
          </a:xfrm>
          <a:prstGeom prst="rect">
            <a:avLst/>
          </a:prstGeom>
        </p:spPr>
        <p:txBody>
          <a:bodyPr vert="horz" wrap="square" lIns="0" tIns="12700" rIns="0" bIns="0" rtlCol="0">
            <a:spAutoFit/>
          </a:bodyPr>
          <a:lstStyle/>
          <a:p>
            <a:pPr marL="12700">
              <a:lnSpc>
                <a:spcPct val="100000"/>
              </a:lnSpc>
              <a:spcBef>
                <a:spcPts val="100"/>
              </a:spcBef>
            </a:pPr>
            <a:r>
              <a:rPr sz="1000" dirty="0">
                <a:latin typeface="Tahoma"/>
                <a:cs typeface="Tahoma"/>
              </a:rPr>
              <a:t>Data</a:t>
            </a:r>
            <a:r>
              <a:rPr sz="1000" spc="-100" dirty="0">
                <a:latin typeface="Tahoma"/>
                <a:cs typeface="Tahoma"/>
              </a:rPr>
              <a:t> </a:t>
            </a:r>
            <a:r>
              <a:rPr sz="1000" dirty="0">
                <a:latin typeface="Tahoma"/>
                <a:cs typeface="Tahoma"/>
              </a:rPr>
              <a:t>Source</a:t>
            </a:r>
            <a:r>
              <a:rPr sz="1000" spc="-95" dirty="0">
                <a:latin typeface="Tahoma"/>
                <a:cs typeface="Tahoma"/>
              </a:rPr>
              <a:t> </a:t>
            </a:r>
            <a:r>
              <a:rPr sz="1000" spc="-25" dirty="0">
                <a:latin typeface="Tahoma"/>
                <a:cs typeface="Tahoma"/>
              </a:rPr>
              <a:t>-</a:t>
            </a:r>
            <a:r>
              <a:rPr sz="1000" spc="-100" dirty="0">
                <a:latin typeface="Tahoma"/>
                <a:cs typeface="Tahoma"/>
              </a:rPr>
              <a:t> </a:t>
            </a:r>
            <a:r>
              <a:rPr sz="1000" spc="-10" dirty="0">
                <a:latin typeface="Tahoma"/>
                <a:cs typeface="Tahoma"/>
              </a:rPr>
              <a:t>SEMrush</a:t>
            </a:r>
            <a:endParaRPr sz="1000" dirty="0">
              <a:latin typeface="Tahoma"/>
              <a:cs typeface="Tahoma"/>
            </a:endParaRPr>
          </a:p>
        </p:txBody>
      </p:sp>
      <p:sp>
        <p:nvSpPr>
          <p:cNvPr id="13" name="Rectangle 1">
            <a:extLst>
              <a:ext uri="{FF2B5EF4-FFF2-40B4-BE49-F238E27FC236}">
                <a16:creationId xmlns:a16="http://schemas.microsoft.com/office/drawing/2014/main" id="{B03CCE51-A225-6386-E603-7EA06A19085F}"/>
              </a:ext>
            </a:extLst>
          </p:cNvPr>
          <p:cNvSpPr>
            <a:spLocks noChangeArrowheads="1"/>
          </p:cNvSpPr>
          <p:nvPr/>
        </p:nvSpPr>
        <p:spPr bwMode="auto">
          <a:xfrm>
            <a:off x="197251" y="2781984"/>
            <a:ext cx="3168650"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1" i="0" u="none" strike="noStrike" cap="none" normalizeH="0" baseline="0" dirty="0">
                <a:ln>
                  <a:noFill/>
                </a:ln>
                <a:solidFill>
                  <a:schemeClr val="tx1"/>
                </a:solidFill>
                <a:effectLst/>
                <a:latin typeface="Arial" panose="020B0604020202020204" pitchFamily="34" charset="0"/>
              </a:rPr>
              <a:t>There are only </a:t>
            </a:r>
            <a:r>
              <a:rPr kumimoji="0" lang="en-US" altLang="en-US" sz="1800" b="1" i="0" u="none" strike="noStrike" cap="none" normalizeH="0" baseline="0" dirty="0" smtClean="0">
                <a:ln>
                  <a:noFill/>
                </a:ln>
                <a:solidFill>
                  <a:schemeClr val="tx1"/>
                </a:solidFill>
                <a:effectLst/>
                <a:latin typeface="Arial" panose="020B0604020202020204" pitchFamily="34" charset="0"/>
              </a:rPr>
              <a:t>24 </a:t>
            </a:r>
            <a:r>
              <a:rPr kumimoji="0" lang="en-US" altLang="en-US" sz="1800" b="1" i="0" u="none" strike="noStrike" cap="none" normalizeH="0" baseline="0" dirty="0">
                <a:ln>
                  <a:noFill/>
                </a:ln>
                <a:solidFill>
                  <a:schemeClr val="tx1"/>
                </a:solidFill>
                <a:effectLst/>
                <a:latin typeface="Arial" panose="020B0604020202020204" pitchFamily="34" charset="0"/>
              </a:rPr>
              <a:t>backlinks available on the website.</a:t>
            </a:r>
          </a:p>
        </p:txBody>
      </p:sp>
      <p:pic>
        <p:nvPicPr>
          <p:cNvPr id="4" name="Picture 3"/>
          <p:cNvPicPr>
            <a:picLocks noChangeAspect="1"/>
          </p:cNvPicPr>
          <p:nvPr/>
        </p:nvPicPr>
        <p:blipFill>
          <a:blip r:embed="rId2"/>
          <a:stretch>
            <a:fillRect/>
          </a:stretch>
        </p:blipFill>
        <p:spPr>
          <a:xfrm>
            <a:off x="5410200" y="3105150"/>
            <a:ext cx="1818637" cy="1253257"/>
          </a:xfrm>
          <a:prstGeom prst="rect">
            <a:avLst/>
          </a:prstGeom>
          <a:ln w="28575">
            <a:solidFill>
              <a:schemeClr val="tx1"/>
            </a:solidFill>
          </a:ln>
        </p:spPr>
      </p:pic>
      <p:pic>
        <p:nvPicPr>
          <p:cNvPr id="6" name="Picture 5"/>
          <p:cNvPicPr>
            <a:picLocks noChangeAspect="1"/>
          </p:cNvPicPr>
          <p:nvPr/>
        </p:nvPicPr>
        <p:blipFill>
          <a:blip r:embed="rId3"/>
          <a:stretch>
            <a:fillRect/>
          </a:stretch>
        </p:blipFill>
        <p:spPr>
          <a:xfrm>
            <a:off x="2704924" y="1197723"/>
            <a:ext cx="6400800" cy="1438939"/>
          </a:xfrm>
          <a:prstGeom prst="rect">
            <a:avLst/>
          </a:prstGeom>
          <a:ln w="28575">
            <a:solidFill>
              <a:schemeClr val="tx1"/>
            </a:solidFill>
          </a:ln>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738628" y="1797802"/>
            <a:ext cx="3645535" cy="452120"/>
          </a:xfrm>
          <a:prstGeom prst="rect">
            <a:avLst/>
          </a:prstGeom>
        </p:spPr>
        <p:txBody>
          <a:bodyPr vert="horz" wrap="square" lIns="0" tIns="12700" rIns="0" bIns="0" rtlCol="0">
            <a:spAutoFit/>
          </a:bodyPr>
          <a:lstStyle/>
          <a:p>
            <a:pPr marL="12700">
              <a:lnSpc>
                <a:spcPct val="100000"/>
              </a:lnSpc>
              <a:spcBef>
                <a:spcPts val="100"/>
              </a:spcBef>
            </a:pPr>
            <a:r>
              <a:rPr sz="2800" dirty="0"/>
              <a:t>Website</a:t>
            </a:r>
            <a:r>
              <a:rPr sz="2800" spc="-165" dirty="0"/>
              <a:t> </a:t>
            </a:r>
            <a:r>
              <a:rPr sz="2800" spc="-10" dirty="0"/>
              <a:t>Overview</a:t>
            </a:r>
            <a:endParaRPr sz="2800"/>
          </a:p>
        </p:txBody>
      </p:sp>
      <p:pic>
        <p:nvPicPr>
          <p:cNvPr id="4" name="Picture 3">
            <a:extLst>
              <a:ext uri="{FF2B5EF4-FFF2-40B4-BE49-F238E27FC236}">
                <a16:creationId xmlns:a16="http://schemas.microsoft.com/office/drawing/2014/main" id="{FAEA537C-D93E-684B-BD54-F3C7ADF29CEA}"/>
              </a:ext>
            </a:extLst>
          </p:cNvPr>
          <p:cNvPicPr>
            <a:picLocks noChangeAspect="1"/>
          </p:cNvPicPr>
          <p:nvPr/>
        </p:nvPicPr>
        <p:blipFill>
          <a:blip r:embed="rId2"/>
          <a:stretch>
            <a:fillRect/>
          </a:stretch>
        </p:blipFill>
        <p:spPr>
          <a:xfrm>
            <a:off x="7049801" y="-19050"/>
            <a:ext cx="2115315" cy="490855"/>
          </a:xfrm>
          <a:prstGeom prst="rect">
            <a:avLst/>
          </a:prstGeom>
          <a:solidFill>
            <a:schemeClr val="tx1"/>
          </a:solidFill>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260350" y="758396"/>
            <a:ext cx="8623300" cy="46355"/>
          </a:xfrm>
          <a:custGeom>
            <a:avLst/>
            <a:gdLst/>
            <a:ahLst/>
            <a:cxnLst/>
            <a:rect l="l" t="t" r="r" b="b"/>
            <a:pathLst>
              <a:path w="8623300" h="46354">
                <a:moveTo>
                  <a:pt x="8623199" y="45899"/>
                </a:moveTo>
                <a:lnTo>
                  <a:pt x="0" y="45899"/>
                </a:lnTo>
                <a:lnTo>
                  <a:pt x="0" y="0"/>
                </a:lnTo>
                <a:lnTo>
                  <a:pt x="8623199" y="0"/>
                </a:lnTo>
                <a:lnTo>
                  <a:pt x="8623199" y="45899"/>
                </a:lnTo>
                <a:close/>
              </a:path>
            </a:pathLst>
          </a:custGeom>
          <a:solidFill>
            <a:srgbClr val="7030A0"/>
          </a:solidFill>
        </p:spPr>
        <p:txBody>
          <a:bodyPr wrap="square" lIns="0" tIns="0" rIns="0" bIns="0" rtlCol="0"/>
          <a:lstStyle/>
          <a:p>
            <a:endParaRPr/>
          </a:p>
        </p:txBody>
      </p:sp>
      <p:sp>
        <p:nvSpPr>
          <p:cNvPr id="3" name="object 3"/>
          <p:cNvSpPr txBox="1">
            <a:spLocks noGrp="1"/>
          </p:cNvSpPr>
          <p:nvPr>
            <p:ph type="title"/>
          </p:nvPr>
        </p:nvSpPr>
        <p:spPr>
          <a:prstGeom prst="rect">
            <a:avLst/>
          </a:prstGeom>
        </p:spPr>
        <p:txBody>
          <a:bodyPr vert="horz" wrap="square" lIns="0" tIns="12700" rIns="0" bIns="0" rtlCol="0">
            <a:spAutoFit/>
          </a:bodyPr>
          <a:lstStyle/>
          <a:p>
            <a:pPr marL="2978150">
              <a:lnSpc>
                <a:spcPct val="100000"/>
              </a:lnSpc>
              <a:spcBef>
                <a:spcPts val="100"/>
              </a:spcBef>
            </a:pPr>
            <a:r>
              <a:rPr dirty="0"/>
              <a:t>Domain</a:t>
            </a:r>
            <a:r>
              <a:rPr spc="-30" dirty="0"/>
              <a:t> </a:t>
            </a:r>
            <a:r>
              <a:rPr spc="-10" dirty="0"/>
              <a:t>Overview</a:t>
            </a:r>
          </a:p>
        </p:txBody>
      </p:sp>
      <p:sp>
        <p:nvSpPr>
          <p:cNvPr id="4" name="object 4"/>
          <p:cNvSpPr txBox="1"/>
          <p:nvPr/>
        </p:nvSpPr>
        <p:spPr>
          <a:xfrm>
            <a:off x="5956575" y="4808594"/>
            <a:ext cx="1306195" cy="177800"/>
          </a:xfrm>
          <a:prstGeom prst="rect">
            <a:avLst/>
          </a:prstGeom>
        </p:spPr>
        <p:txBody>
          <a:bodyPr vert="horz" wrap="square" lIns="0" tIns="12700" rIns="0" bIns="0" rtlCol="0">
            <a:spAutoFit/>
          </a:bodyPr>
          <a:lstStyle/>
          <a:p>
            <a:pPr marL="12700">
              <a:lnSpc>
                <a:spcPct val="100000"/>
              </a:lnSpc>
              <a:spcBef>
                <a:spcPts val="100"/>
              </a:spcBef>
            </a:pPr>
            <a:r>
              <a:rPr sz="1000" dirty="0">
                <a:latin typeface="Tahoma"/>
                <a:cs typeface="Tahoma"/>
              </a:rPr>
              <a:t>Data</a:t>
            </a:r>
            <a:r>
              <a:rPr sz="1000" spc="-100" dirty="0">
                <a:latin typeface="Tahoma"/>
                <a:cs typeface="Tahoma"/>
              </a:rPr>
              <a:t> </a:t>
            </a:r>
            <a:r>
              <a:rPr sz="1000" dirty="0">
                <a:latin typeface="Tahoma"/>
                <a:cs typeface="Tahoma"/>
              </a:rPr>
              <a:t>Source</a:t>
            </a:r>
            <a:r>
              <a:rPr sz="1000" spc="-95" dirty="0">
                <a:latin typeface="Tahoma"/>
                <a:cs typeface="Tahoma"/>
              </a:rPr>
              <a:t> </a:t>
            </a:r>
            <a:r>
              <a:rPr sz="1000" spc="-25" dirty="0">
                <a:latin typeface="Tahoma"/>
                <a:cs typeface="Tahoma"/>
              </a:rPr>
              <a:t>-</a:t>
            </a:r>
            <a:r>
              <a:rPr sz="1000" spc="-100" dirty="0">
                <a:latin typeface="Tahoma"/>
                <a:cs typeface="Tahoma"/>
              </a:rPr>
              <a:t> </a:t>
            </a:r>
            <a:r>
              <a:rPr sz="1000" spc="-10" dirty="0">
                <a:latin typeface="Tahoma"/>
                <a:cs typeface="Tahoma"/>
              </a:rPr>
              <a:t>SEMrush</a:t>
            </a:r>
            <a:endParaRPr sz="1000">
              <a:latin typeface="Tahoma"/>
              <a:cs typeface="Tahoma"/>
            </a:endParaRPr>
          </a:p>
        </p:txBody>
      </p:sp>
      <p:sp>
        <p:nvSpPr>
          <p:cNvPr id="5" name="object 5"/>
          <p:cNvSpPr txBox="1"/>
          <p:nvPr/>
        </p:nvSpPr>
        <p:spPr>
          <a:xfrm>
            <a:off x="225425" y="1174731"/>
            <a:ext cx="8185784" cy="579646"/>
          </a:xfrm>
          <a:prstGeom prst="rect">
            <a:avLst/>
          </a:prstGeom>
        </p:spPr>
        <p:txBody>
          <a:bodyPr vert="horz" wrap="square" lIns="0" tIns="12700" rIns="0" bIns="0" rtlCol="0">
            <a:spAutoFit/>
          </a:bodyPr>
          <a:lstStyle/>
          <a:p>
            <a:pPr marL="12700" marR="5080">
              <a:lnSpc>
                <a:spcPct val="100000"/>
              </a:lnSpc>
              <a:spcBef>
                <a:spcPts val="100"/>
              </a:spcBef>
            </a:pPr>
            <a:r>
              <a:rPr sz="1800" dirty="0">
                <a:solidFill>
                  <a:srgbClr val="5E686C"/>
                </a:solidFill>
                <a:latin typeface="Tahoma"/>
                <a:cs typeface="Tahoma"/>
              </a:rPr>
              <a:t>Objective</a:t>
            </a:r>
            <a:r>
              <a:rPr sz="1800" spc="-155" dirty="0">
                <a:solidFill>
                  <a:srgbClr val="5E686C"/>
                </a:solidFill>
                <a:latin typeface="Tahoma"/>
                <a:cs typeface="Tahoma"/>
              </a:rPr>
              <a:t> </a:t>
            </a:r>
            <a:r>
              <a:rPr sz="1800" spc="-35" dirty="0">
                <a:solidFill>
                  <a:srgbClr val="5E686C"/>
                </a:solidFill>
                <a:latin typeface="Tahoma"/>
                <a:cs typeface="Tahoma"/>
              </a:rPr>
              <a:t>-</a:t>
            </a:r>
            <a:r>
              <a:rPr sz="1800" spc="-155" dirty="0">
                <a:solidFill>
                  <a:srgbClr val="5E686C"/>
                </a:solidFill>
                <a:latin typeface="Tahoma"/>
                <a:cs typeface="Tahoma"/>
              </a:rPr>
              <a:t> </a:t>
            </a:r>
            <a:r>
              <a:rPr sz="1800" spc="-80" dirty="0">
                <a:solidFill>
                  <a:srgbClr val="5E686C"/>
                </a:solidFill>
                <a:latin typeface="Tahoma"/>
                <a:cs typeface="Tahoma"/>
              </a:rPr>
              <a:t>To</a:t>
            </a:r>
            <a:r>
              <a:rPr sz="1800" spc="-150" dirty="0">
                <a:solidFill>
                  <a:srgbClr val="5E686C"/>
                </a:solidFill>
                <a:latin typeface="Tahoma"/>
                <a:cs typeface="Tahoma"/>
              </a:rPr>
              <a:t> </a:t>
            </a:r>
            <a:r>
              <a:rPr sz="1800" spc="-25" dirty="0">
                <a:solidFill>
                  <a:srgbClr val="5E686C"/>
                </a:solidFill>
                <a:latin typeface="Tahoma"/>
                <a:cs typeface="Tahoma"/>
              </a:rPr>
              <a:t>Improve</a:t>
            </a:r>
            <a:r>
              <a:rPr sz="1800" spc="-155" dirty="0">
                <a:solidFill>
                  <a:srgbClr val="5E686C"/>
                </a:solidFill>
                <a:latin typeface="Tahoma"/>
                <a:cs typeface="Tahoma"/>
              </a:rPr>
              <a:t> </a:t>
            </a:r>
            <a:r>
              <a:rPr sz="1800" dirty="0">
                <a:solidFill>
                  <a:srgbClr val="5E686C"/>
                </a:solidFill>
                <a:latin typeface="Tahoma"/>
                <a:cs typeface="Tahoma"/>
              </a:rPr>
              <a:t>the</a:t>
            </a:r>
            <a:r>
              <a:rPr sz="1800" spc="-155" dirty="0">
                <a:solidFill>
                  <a:srgbClr val="5E686C"/>
                </a:solidFill>
                <a:latin typeface="Tahoma"/>
                <a:cs typeface="Tahoma"/>
              </a:rPr>
              <a:t> </a:t>
            </a:r>
            <a:r>
              <a:rPr sz="1800" spc="-10" dirty="0">
                <a:solidFill>
                  <a:srgbClr val="5E686C"/>
                </a:solidFill>
                <a:latin typeface="Tahoma"/>
                <a:cs typeface="Tahoma"/>
              </a:rPr>
              <a:t>presence/Traffic</a:t>
            </a:r>
            <a:r>
              <a:rPr sz="1800" spc="-150" dirty="0">
                <a:solidFill>
                  <a:srgbClr val="5E686C"/>
                </a:solidFill>
                <a:latin typeface="Tahoma"/>
                <a:cs typeface="Tahoma"/>
              </a:rPr>
              <a:t> </a:t>
            </a:r>
            <a:r>
              <a:rPr sz="1800" dirty="0">
                <a:solidFill>
                  <a:srgbClr val="5E686C"/>
                </a:solidFill>
                <a:latin typeface="Tahoma"/>
                <a:cs typeface="Tahoma"/>
              </a:rPr>
              <a:t>in</a:t>
            </a:r>
            <a:r>
              <a:rPr sz="1800" spc="-155" dirty="0">
                <a:solidFill>
                  <a:srgbClr val="5E686C"/>
                </a:solidFill>
                <a:latin typeface="Tahoma"/>
                <a:cs typeface="Tahoma"/>
              </a:rPr>
              <a:t> </a:t>
            </a:r>
            <a:r>
              <a:rPr sz="1800" dirty="0">
                <a:solidFill>
                  <a:srgbClr val="5E686C"/>
                </a:solidFill>
                <a:latin typeface="Tahoma"/>
                <a:cs typeface="Tahoma"/>
              </a:rPr>
              <a:t>the</a:t>
            </a:r>
            <a:r>
              <a:rPr sz="1800" spc="-150" dirty="0">
                <a:solidFill>
                  <a:srgbClr val="5E686C"/>
                </a:solidFill>
                <a:latin typeface="Tahoma"/>
                <a:cs typeface="Tahoma"/>
              </a:rPr>
              <a:t> </a:t>
            </a:r>
            <a:r>
              <a:rPr lang="en-US" sz="1800" dirty="0">
                <a:solidFill>
                  <a:srgbClr val="5E686C"/>
                </a:solidFill>
                <a:latin typeface="Tahoma"/>
                <a:cs typeface="Tahoma"/>
              </a:rPr>
              <a:t>Cape Town </a:t>
            </a:r>
            <a:r>
              <a:rPr sz="1800" spc="-10" dirty="0">
                <a:solidFill>
                  <a:srgbClr val="5E686C"/>
                </a:solidFill>
                <a:latin typeface="Tahoma"/>
                <a:cs typeface="Tahoma"/>
              </a:rPr>
              <a:t>location </a:t>
            </a:r>
            <a:endParaRPr lang="en-US" sz="1800" spc="-10" dirty="0">
              <a:solidFill>
                <a:srgbClr val="5E686C"/>
              </a:solidFill>
              <a:latin typeface="Tahoma"/>
              <a:cs typeface="Tahoma"/>
            </a:endParaRPr>
          </a:p>
          <a:p>
            <a:pPr marL="12700" marR="5080">
              <a:lnSpc>
                <a:spcPct val="100000"/>
              </a:lnSpc>
              <a:spcBef>
                <a:spcPts val="100"/>
              </a:spcBef>
            </a:pPr>
            <a:r>
              <a:rPr sz="1800" dirty="0">
                <a:solidFill>
                  <a:srgbClr val="5E686C"/>
                </a:solidFill>
                <a:latin typeface="Tahoma"/>
                <a:cs typeface="Tahoma"/>
              </a:rPr>
              <a:t>Website</a:t>
            </a:r>
            <a:r>
              <a:rPr sz="1800" spc="-114" dirty="0">
                <a:solidFill>
                  <a:srgbClr val="5E686C"/>
                </a:solidFill>
                <a:latin typeface="Tahoma"/>
                <a:cs typeface="Tahoma"/>
              </a:rPr>
              <a:t> </a:t>
            </a:r>
            <a:r>
              <a:rPr sz="1800" spc="-35" dirty="0" smtClean="0">
                <a:solidFill>
                  <a:srgbClr val="5E686C"/>
                </a:solidFill>
                <a:latin typeface="Tahoma"/>
                <a:cs typeface="Tahoma"/>
              </a:rPr>
              <a:t>-</a:t>
            </a:r>
            <a:r>
              <a:rPr lang="en-US" sz="1800" spc="-35" dirty="0" smtClean="0">
                <a:solidFill>
                  <a:srgbClr val="5E686C"/>
                </a:solidFill>
                <a:latin typeface="Tahoma"/>
                <a:cs typeface="Tahoma"/>
              </a:rPr>
              <a:t> </a:t>
            </a:r>
            <a:r>
              <a:rPr lang="en-IN" sz="1800" spc="-35" dirty="0" smtClean="0">
                <a:solidFill>
                  <a:srgbClr val="5E686C"/>
                </a:solidFill>
                <a:latin typeface="Tahoma"/>
                <a:cs typeface="Tahoma"/>
              </a:rPr>
              <a:t>https://nitrocommerce.ai/</a:t>
            </a:r>
            <a:endParaRPr lang="en-US" sz="1800" spc="-35" dirty="0">
              <a:solidFill>
                <a:srgbClr val="5E686C"/>
              </a:solidFill>
              <a:latin typeface="Tahoma"/>
              <a:cs typeface="Tahoma"/>
            </a:endParaRPr>
          </a:p>
        </p:txBody>
      </p:sp>
      <p:sp>
        <p:nvSpPr>
          <p:cNvPr id="12" name="object 12"/>
          <p:cNvSpPr txBox="1"/>
          <p:nvPr/>
        </p:nvSpPr>
        <p:spPr>
          <a:xfrm>
            <a:off x="5507122" y="3895977"/>
            <a:ext cx="3297554" cy="243656"/>
          </a:xfrm>
          <a:prstGeom prst="rect">
            <a:avLst/>
          </a:prstGeom>
        </p:spPr>
        <p:txBody>
          <a:bodyPr vert="horz" wrap="square" lIns="0" tIns="12700" rIns="0" bIns="0" rtlCol="0">
            <a:spAutoFit/>
          </a:bodyPr>
          <a:lstStyle/>
          <a:p>
            <a:pPr marL="12700" marR="5080">
              <a:lnSpc>
                <a:spcPct val="100000"/>
              </a:lnSpc>
              <a:spcBef>
                <a:spcPts val="100"/>
              </a:spcBef>
            </a:pPr>
            <a:r>
              <a:rPr lang="en-US" sz="1500" dirty="0">
                <a:solidFill>
                  <a:srgbClr val="5E686C"/>
                </a:solidFill>
                <a:latin typeface="Tahoma"/>
                <a:cs typeface="Tahoma"/>
              </a:rPr>
              <a:t>Your Site Health</a:t>
            </a:r>
            <a:endParaRPr sz="1500" dirty="0">
              <a:latin typeface="Tahoma"/>
              <a:cs typeface="Tahoma"/>
            </a:endParaRPr>
          </a:p>
        </p:txBody>
      </p:sp>
      <p:sp>
        <p:nvSpPr>
          <p:cNvPr id="17" name="object 12">
            <a:extLst>
              <a:ext uri="{FF2B5EF4-FFF2-40B4-BE49-F238E27FC236}">
                <a16:creationId xmlns:a16="http://schemas.microsoft.com/office/drawing/2014/main" id="{F045D00F-6C9E-693E-B931-6606D35E55AE}"/>
              </a:ext>
            </a:extLst>
          </p:cNvPr>
          <p:cNvSpPr txBox="1"/>
          <p:nvPr/>
        </p:nvSpPr>
        <p:spPr>
          <a:xfrm>
            <a:off x="260061" y="2375558"/>
            <a:ext cx="3297554" cy="243656"/>
          </a:xfrm>
          <a:prstGeom prst="rect">
            <a:avLst/>
          </a:prstGeom>
        </p:spPr>
        <p:txBody>
          <a:bodyPr vert="horz" wrap="square" lIns="0" tIns="12700" rIns="0" bIns="0" rtlCol="0">
            <a:spAutoFit/>
          </a:bodyPr>
          <a:lstStyle/>
          <a:p>
            <a:pPr marL="12700" marR="5080">
              <a:lnSpc>
                <a:spcPct val="100000"/>
              </a:lnSpc>
              <a:spcBef>
                <a:spcPts val="100"/>
              </a:spcBef>
            </a:pPr>
            <a:r>
              <a:rPr lang="en-US" sz="1500" dirty="0">
                <a:solidFill>
                  <a:srgbClr val="5E686C"/>
                </a:solidFill>
                <a:latin typeface="Tahoma"/>
                <a:cs typeface="Tahoma"/>
              </a:rPr>
              <a:t>Domain Authority of your Website</a:t>
            </a:r>
            <a:endParaRPr sz="1500" dirty="0">
              <a:latin typeface="Tahoma"/>
              <a:cs typeface="Tahoma"/>
            </a:endParaRPr>
          </a:p>
        </p:txBody>
      </p:sp>
      <p:pic>
        <p:nvPicPr>
          <p:cNvPr id="6" name="Picture 5"/>
          <p:cNvPicPr>
            <a:picLocks noChangeAspect="1"/>
          </p:cNvPicPr>
          <p:nvPr/>
        </p:nvPicPr>
        <p:blipFill>
          <a:blip r:embed="rId2"/>
          <a:stretch>
            <a:fillRect/>
          </a:stretch>
        </p:blipFill>
        <p:spPr>
          <a:xfrm>
            <a:off x="3352800" y="2054030"/>
            <a:ext cx="5642642" cy="872965"/>
          </a:xfrm>
          <a:prstGeom prst="rect">
            <a:avLst/>
          </a:prstGeom>
          <a:ln w="28575">
            <a:solidFill>
              <a:schemeClr val="tx1"/>
            </a:solidFill>
          </a:ln>
        </p:spPr>
      </p:pic>
      <p:pic>
        <p:nvPicPr>
          <p:cNvPr id="7" name="Picture 6"/>
          <p:cNvPicPr>
            <a:picLocks noChangeAspect="1"/>
          </p:cNvPicPr>
          <p:nvPr/>
        </p:nvPicPr>
        <p:blipFill>
          <a:blip r:embed="rId3"/>
          <a:stretch>
            <a:fillRect/>
          </a:stretch>
        </p:blipFill>
        <p:spPr>
          <a:xfrm>
            <a:off x="379853" y="3484052"/>
            <a:ext cx="4803775" cy="1067506"/>
          </a:xfrm>
          <a:prstGeom prst="rect">
            <a:avLst/>
          </a:prstGeom>
          <a:ln w="28575">
            <a:solidFill>
              <a:schemeClr val="tx1"/>
            </a:solidFill>
          </a:ln>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133600" y="1962150"/>
            <a:ext cx="5186172" cy="443711"/>
          </a:xfrm>
          <a:prstGeom prst="rect">
            <a:avLst/>
          </a:prstGeom>
        </p:spPr>
        <p:txBody>
          <a:bodyPr vert="horz" wrap="square" lIns="0" tIns="12700" rIns="0" bIns="0" rtlCol="0">
            <a:spAutoFit/>
          </a:bodyPr>
          <a:lstStyle/>
          <a:p>
            <a:pPr marL="12700">
              <a:lnSpc>
                <a:spcPct val="100000"/>
              </a:lnSpc>
              <a:spcBef>
                <a:spcPts val="100"/>
              </a:spcBef>
            </a:pPr>
            <a:r>
              <a:rPr lang="en-US" sz="2800" dirty="0"/>
              <a:t>COMPETITOR ANALYSIS</a:t>
            </a:r>
            <a:endParaRPr sz="2800" dirty="0"/>
          </a:p>
        </p:txBody>
      </p:sp>
      <p:pic>
        <p:nvPicPr>
          <p:cNvPr id="4" name="Picture 3">
            <a:extLst>
              <a:ext uri="{FF2B5EF4-FFF2-40B4-BE49-F238E27FC236}">
                <a16:creationId xmlns:a16="http://schemas.microsoft.com/office/drawing/2014/main" id="{FAEA537C-D93E-684B-BD54-F3C7ADF29CEA}"/>
              </a:ext>
            </a:extLst>
          </p:cNvPr>
          <p:cNvPicPr>
            <a:picLocks noChangeAspect="1"/>
          </p:cNvPicPr>
          <p:nvPr/>
        </p:nvPicPr>
        <p:blipFill>
          <a:blip r:embed="rId2"/>
          <a:stretch>
            <a:fillRect/>
          </a:stretch>
        </p:blipFill>
        <p:spPr>
          <a:xfrm>
            <a:off x="7049801" y="-19050"/>
            <a:ext cx="2115315" cy="490855"/>
          </a:xfrm>
          <a:prstGeom prst="rect">
            <a:avLst/>
          </a:prstGeom>
          <a:solidFill>
            <a:schemeClr val="tx1"/>
          </a:solidFill>
        </p:spPr>
      </p:pic>
    </p:spTree>
    <p:extLst>
      <p:ext uri="{BB962C8B-B14F-4D97-AF65-F5344CB8AC3E}">
        <p14:creationId xmlns:p14="http://schemas.microsoft.com/office/powerpoint/2010/main" val="285867929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260350" y="758396"/>
            <a:ext cx="8623300" cy="46355"/>
          </a:xfrm>
          <a:custGeom>
            <a:avLst/>
            <a:gdLst/>
            <a:ahLst/>
            <a:cxnLst/>
            <a:rect l="l" t="t" r="r" b="b"/>
            <a:pathLst>
              <a:path w="8623300" h="46354">
                <a:moveTo>
                  <a:pt x="8623199" y="45899"/>
                </a:moveTo>
                <a:lnTo>
                  <a:pt x="0" y="45899"/>
                </a:lnTo>
                <a:lnTo>
                  <a:pt x="0" y="0"/>
                </a:lnTo>
                <a:lnTo>
                  <a:pt x="8623199" y="0"/>
                </a:lnTo>
                <a:lnTo>
                  <a:pt x="8623199" y="45899"/>
                </a:lnTo>
                <a:close/>
              </a:path>
            </a:pathLst>
          </a:custGeom>
          <a:solidFill>
            <a:srgbClr val="7030A0"/>
          </a:solidFill>
        </p:spPr>
        <p:txBody>
          <a:bodyPr wrap="square" lIns="0" tIns="0" rIns="0" bIns="0" rtlCol="0"/>
          <a:lstStyle/>
          <a:p>
            <a:endParaRPr/>
          </a:p>
        </p:txBody>
      </p:sp>
      <p:sp>
        <p:nvSpPr>
          <p:cNvPr id="3" name="object 3"/>
          <p:cNvSpPr txBox="1">
            <a:spLocks noGrp="1"/>
          </p:cNvSpPr>
          <p:nvPr>
            <p:ph type="title"/>
          </p:nvPr>
        </p:nvSpPr>
        <p:spPr>
          <a:xfrm>
            <a:off x="838200" y="185198"/>
            <a:ext cx="8607425" cy="382156"/>
          </a:xfrm>
          <a:prstGeom prst="rect">
            <a:avLst/>
          </a:prstGeom>
        </p:spPr>
        <p:txBody>
          <a:bodyPr vert="horz" wrap="square" lIns="0" tIns="12700" rIns="0" bIns="0" rtlCol="0">
            <a:spAutoFit/>
          </a:bodyPr>
          <a:lstStyle/>
          <a:p>
            <a:pPr marL="1517015">
              <a:lnSpc>
                <a:spcPct val="100000"/>
              </a:lnSpc>
              <a:spcBef>
                <a:spcPts val="100"/>
              </a:spcBef>
            </a:pPr>
            <a:r>
              <a:rPr lang="en-US" sz="2400" dirty="0"/>
              <a:t>COMPETITOR ANALYSIS</a:t>
            </a:r>
            <a:endParaRPr spc="-10" dirty="0"/>
          </a:p>
        </p:txBody>
      </p:sp>
      <p:sp>
        <p:nvSpPr>
          <p:cNvPr id="10" name="object 10"/>
          <p:cNvSpPr txBox="1"/>
          <p:nvPr/>
        </p:nvSpPr>
        <p:spPr>
          <a:xfrm>
            <a:off x="7226899" y="4843745"/>
            <a:ext cx="1430655" cy="177800"/>
          </a:xfrm>
          <a:prstGeom prst="rect">
            <a:avLst/>
          </a:prstGeom>
        </p:spPr>
        <p:txBody>
          <a:bodyPr vert="horz" wrap="square" lIns="0" tIns="12700" rIns="0" bIns="0" rtlCol="0">
            <a:spAutoFit/>
          </a:bodyPr>
          <a:lstStyle/>
          <a:p>
            <a:pPr marL="12700">
              <a:lnSpc>
                <a:spcPct val="100000"/>
              </a:lnSpc>
              <a:spcBef>
                <a:spcPts val="100"/>
              </a:spcBef>
            </a:pPr>
            <a:r>
              <a:rPr sz="1000" b="1" spc="-85" dirty="0">
                <a:solidFill>
                  <a:srgbClr val="5E686C"/>
                </a:solidFill>
                <a:latin typeface="Tahoma"/>
                <a:cs typeface="Tahoma"/>
              </a:rPr>
              <a:t>Sample</a:t>
            </a:r>
            <a:r>
              <a:rPr sz="1000" b="1" spc="-65" dirty="0">
                <a:solidFill>
                  <a:srgbClr val="5E686C"/>
                </a:solidFill>
                <a:latin typeface="Tahoma"/>
                <a:cs typeface="Tahoma"/>
              </a:rPr>
              <a:t> </a:t>
            </a:r>
            <a:r>
              <a:rPr sz="1000" b="1" spc="-75" dirty="0">
                <a:solidFill>
                  <a:srgbClr val="5E686C"/>
                </a:solidFill>
                <a:latin typeface="Tahoma"/>
                <a:cs typeface="Tahoma"/>
              </a:rPr>
              <a:t>keywords</a:t>
            </a:r>
            <a:r>
              <a:rPr sz="1000" b="1" spc="-55" dirty="0">
                <a:solidFill>
                  <a:srgbClr val="5E686C"/>
                </a:solidFill>
                <a:latin typeface="Tahoma"/>
                <a:cs typeface="Tahoma"/>
              </a:rPr>
              <a:t> </a:t>
            </a:r>
            <a:r>
              <a:rPr sz="1000" b="1" spc="-50" dirty="0">
                <a:solidFill>
                  <a:srgbClr val="5E686C"/>
                </a:solidFill>
                <a:latin typeface="Tahoma"/>
                <a:cs typeface="Tahoma"/>
              </a:rPr>
              <a:t>for</a:t>
            </a:r>
            <a:r>
              <a:rPr sz="1000" b="1" spc="-65" dirty="0">
                <a:solidFill>
                  <a:srgbClr val="5E686C"/>
                </a:solidFill>
                <a:latin typeface="Tahoma"/>
                <a:cs typeface="Tahoma"/>
              </a:rPr>
              <a:t> </a:t>
            </a:r>
            <a:r>
              <a:rPr sz="1000" b="1" spc="-25" dirty="0">
                <a:solidFill>
                  <a:srgbClr val="5E686C"/>
                </a:solidFill>
                <a:latin typeface="Tahoma"/>
                <a:cs typeface="Tahoma"/>
              </a:rPr>
              <a:t>Ref</a:t>
            </a:r>
            <a:endParaRPr sz="1000">
              <a:latin typeface="Tahoma"/>
              <a:cs typeface="Tahoma"/>
            </a:endParaRPr>
          </a:p>
        </p:txBody>
      </p:sp>
      <p:pic>
        <p:nvPicPr>
          <p:cNvPr id="13" name="Picture 12">
            <a:extLst>
              <a:ext uri="{FF2B5EF4-FFF2-40B4-BE49-F238E27FC236}">
                <a16:creationId xmlns:a16="http://schemas.microsoft.com/office/drawing/2014/main" id="{18E563AC-0BDE-7904-CBCC-A2F18941436C}"/>
              </a:ext>
            </a:extLst>
          </p:cNvPr>
          <p:cNvPicPr>
            <a:picLocks noChangeAspect="1"/>
          </p:cNvPicPr>
          <p:nvPr/>
        </p:nvPicPr>
        <p:blipFill>
          <a:blip r:embed="rId2"/>
          <a:stretch>
            <a:fillRect/>
          </a:stretch>
        </p:blipFill>
        <p:spPr>
          <a:xfrm>
            <a:off x="381000" y="1236418"/>
            <a:ext cx="3280568" cy="3148686"/>
          </a:xfrm>
          <a:prstGeom prst="rect">
            <a:avLst/>
          </a:prstGeom>
        </p:spPr>
      </p:pic>
      <p:sp>
        <p:nvSpPr>
          <p:cNvPr id="14" name="TextBox 13">
            <a:extLst>
              <a:ext uri="{FF2B5EF4-FFF2-40B4-BE49-F238E27FC236}">
                <a16:creationId xmlns:a16="http://schemas.microsoft.com/office/drawing/2014/main" id="{D9235686-5A54-3603-AEF4-4D7C9A6FE279}"/>
              </a:ext>
            </a:extLst>
          </p:cNvPr>
          <p:cNvSpPr txBox="1"/>
          <p:nvPr/>
        </p:nvSpPr>
        <p:spPr>
          <a:xfrm>
            <a:off x="3947800" y="2233196"/>
            <a:ext cx="4129400" cy="584775"/>
          </a:xfrm>
          <a:prstGeom prst="rect">
            <a:avLst/>
          </a:prstGeom>
          <a:noFill/>
        </p:spPr>
        <p:txBody>
          <a:bodyPr wrap="square">
            <a:spAutoFit/>
          </a:bodyPr>
          <a:lstStyle/>
          <a:p>
            <a:pPr marL="285750" indent="-285750" algn="just">
              <a:buFont typeface="Arial" panose="020B0604020202020204" pitchFamily="34" charset="0"/>
              <a:buChar char="•"/>
            </a:pPr>
            <a:r>
              <a:rPr lang="en-US" sz="1600" dirty="0" smtClean="0">
                <a:solidFill>
                  <a:schemeClr val="tx1"/>
                </a:solidFill>
                <a:latin typeface="Inter" panose="020B0502030000000004" pitchFamily="34" charset="0"/>
              </a:rPr>
              <a:t>https://www.wunderkind.co/</a:t>
            </a:r>
          </a:p>
          <a:p>
            <a:pPr marL="285750" indent="-285750" algn="just">
              <a:buFont typeface="Arial" panose="020B0604020202020204" pitchFamily="34" charset="0"/>
              <a:buChar char="•"/>
            </a:pPr>
            <a:r>
              <a:rPr lang="en-US" sz="1600" dirty="0" smtClean="0">
                <a:solidFill>
                  <a:schemeClr val="tx1"/>
                </a:solidFill>
                <a:latin typeface="Inter" panose="020B0502030000000004" pitchFamily="34" charset="0"/>
              </a:rPr>
              <a:t>https://retention.com/</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61963" y="682947"/>
            <a:ext cx="8623300" cy="46355"/>
          </a:xfrm>
          <a:custGeom>
            <a:avLst/>
            <a:gdLst/>
            <a:ahLst/>
            <a:cxnLst/>
            <a:rect l="l" t="t" r="r" b="b"/>
            <a:pathLst>
              <a:path w="8623300" h="46354">
                <a:moveTo>
                  <a:pt x="8623199" y="45899"/>
                </a:moveTo>
                <a:lnTo>
                  <a:pt x="0" y="45899"/>
                </a:lnTo>
                <a:lnTo>
                  <a:pt x="0" y="0"/>
                </a:lnTo>
                <a:lnTo>
                  <a:pt x="8623199" y="0"/>
                </a:lnTo>
                <a:lnTo>
                  <a:pt x="8623199" y="45899"/>
                </a:lnTo>
                <a:close/>
              </a:path>
            </a:pathLst>
          </a:custGeom>
          <a:solidFill>
            <a:srgbClr val="7030A0"/>
          </a:solidFill>
        </p:spPr>
        <p:txBody>
          <a:bodyPr wrap="square" lIns="0" tIns="0" rIns="0" bIns="0" rtlCol="0"/>
          <a:lstStyle/>
          <a:p>
            <a:endParaRPr/>
          </a:p>
        </p:txBody>
      </p:sp>
      <p:sp>
        <p:nvSpPr>
          <p:cNvPr id="3" name="object 3"/>
          <p:cNvSpPr txBox="1">
            <a:spLocks noGrp="1"/>
          </p:cNvSpPr>
          <p:nvPr>
            <p:ph type="title"/>
          </p:nvPr>
        </p:nvSpPr>
        <p:spPr>
          <a:xfrm>
            <a:off x="2971800" y="-178036"/>
            <a:ext cx="4145756" cy="751488"/>
          </a:xfrm>
          <a:prstGeom prst="rect">
            <a:avLst/>
          </a:prstGeom>
        </p:spPr>
        <p:txBody>
          <a:bodyPr vert="horz" wrap="square" lIns="0" tIns="12700" rIns="0" bIns="0" rtlCol="0">
            <a:spAutoFit/>
          </a:bodyPr>
          <a:lstStyle/>
          <a:p>
            <a:r>
              <a:rPr lang="en-IN" sz="2400" b="0" dirty="0">
                <a:solidFill>
                  <a:srgbClr val="191B23"/>
                </a:solidFill>
                <a:latin typeface="Inter" panose="020B0502030000000004" pitchFamily="34" charset="0"/>
              </a:rPr>
              <a:t/>
            </a:r>
            <a:br>
              <a:rPr lang="en-IN" sz="2400" b="0" dirty="0">
                <a:solidFill>
                  <a:srgbClr val="191B23"/>
                </a:solidFill>
                <a:latin typeface="Inter" panose="020B0502030000000004" pitchFamily="34" charset="0"/>
              </a:rPr>
            </a:br>
            <a:r>
              <a:rPr lang="en-US" sz="2400" dirty="0">
                <a:solidFill>
                  <a:srgbClr val="191B23"/>
                </a:solidFill>
                <a:latin typeface="Inter" panose="020B0502030000000004" pitchFamily="34" charset="0"/>
              </a:rPr>
              <a:t>DOMAIN OVERVIEW</a:t>
            </a:r>
            <a:endParaRPr lang="en-IN" sz="2400" dirty="0">
              <a:solidFill>
                <a:srgbClr val="191B23"/>
              </a:solidFill>
              <a:latin typeface="inherit"/>
            </a:endParaRPr>
          </a:p>
        </p:txBody>
      </p:sp>
      <p:sp>
        <p:nvSpPr>
          <p:cNvPr id="10" name="object 10"/>
          <p:cNvSpPr txBox="1"/>
          <p:nvPr/>
        </p:nvSpPr>
        <p:spPr>
          <a:xfrm>
            <a:off x="7226899" y="4843745"/>
            <a:ext cx="1430655" cy="177800"/>
          </a:xfrm>
          <a:prstGeom prst="rect">
            <a:avLst/>
          </a:prstGeom>
        </p:spPr>
        <p:txBody>
          <a:bodyPr vert="horz" wrap="square" lIns="0" tIns="12700" rIns="0" bIns="0" rtlCol="0">
            <a:spAutoFit/>
          </a:bodyPr>
          <a:lstStyle/>
          <a:p>
            <a:pPr marL="12700">
              <a:lnSpc>
                <a:spcPct val="100000"/>
              </a:lnSpc>
              <a:spcBef>
                <a:spcPts val="100"/>
              </a:spcBef>
            </a:pPr>
            <a:r>
              <a:rPr sz="1000" b="1" spc="-85" dirty="0">
                <a:solidFill>
                  <a:srgbClr val="5E686C"/>
                </a:solidFill>
                <a:latin typeface="Tahoma"/>
                <a:cs typeface="Tahoma"/>
              </a:rPr>
              <a:t>Sample</a:t>
            </a:r>
            <a:r>
              <a:rPr sz="1000" b="1" spc="-65" dirty="0">
                <a:solidFill>
                  <a:srgbClr val="5E686C"/>
                </a:solidFill>
                <a:latin typeface="Tahoma"/>
                <a:cs typeface="Tahoma"/>
              </a:rPr>
              <a:t> </a:t>
            </a:r>
            <a:r>
              <a:rPr sz="1000" b="1" spc="-75" dirty="0">
                <a:solidFill>
                  <a:srgbClr val="5E686C"/>
                </a:solidFill>
                <a:latin typeface="Tahoma"/>
                <a:cs typeface="Tahoma"/>
              </a:rPr>
              <a:t>keywords</a:t>
            </a:r>
            <a:r>
              <a:rPr sz="1000" b="1" spc="-55" dirty="0">
                <a:solidFill>
                  <a:srgbClr val="5E686C"/>
                </a:solidFill>
                <a:latin typeface="Tahoma"/>
                <a:cs typeface="Tahoma"/>
              </a:rPr>
              <a:t> </a:t>
            </a:r>
            <a:r>
              <a:rPr sz="1000" b="1" spc="-50" dirty="0">
                <a:solidFill>
                  <a:srgbClr val="5E686C"/>
                </a:solidFill>
                <a:latin typeface="Tahoma"/>
                <a:cs typeface="Tahoma"/>
              </a:rPr>
              <a:t>for</a:t>
            </a:r>
            <a:r>
              <a:rPr sz="1000" b="1" spc="-65" dirty="0">
                <a:solidFill>
                  <a:srgbClr val="5E686C"/>
                </a:solidFill>
                <a:latin typeface="Tahoma"/>
                <a:cs typeface="Tahoma"/>
              </a:rPr>
              <a:t> </a:t>
            </a:r>
            <a:r>
              <a:rPr sz="1000" b="1" spc="-25" dirty="0">
                <a:solidFill>
                  <a:srgbClr val="5E686C"/>
                </a:solidFill>
                <a:latin typeface="Tahoma"/>
                <a:cs typeface="Tahoma"/>
              </a:rPr>
              <a:t>Ref</a:t>
            </a:r>
            <a:endParaRPr sz="1000">
              <a:latin typeface="Tahoma"/>
              <a:cs typeface="Tahoma"/>
            </a:endParaRPr>
          </a:p>
        </p:txBody>
      </p:sp>
      <p:sp>
        <p:nvSpPr>
          <p:cNvPr id="7" name="TextBox 6">
            <a:extLst>
              <a:ext uri="{FF2B5EF4-FFF2-40B4-BE49-F238E27FC236}">
                <a16:creationId xmlns:a16="http://schemas.microsoft.com/office/drawing/2014/main" id="{C51B785D-2D7D-4860-30E2-EB8CCD42E5A4}"/>
              </a:ext>
            </a:extLst>
          </p:cNvPr>
          <p:cNvSpPr txBox="1"/>
          <p:nvPr/>
        </p:nvSpPr>
        <p:spPr>
          <a:xfrm>
            <a:off x="6761126" y="3483817"/>
            <a:ext cx="2362200" cy="369332"/>
          </a:xfrm>
          <a:prstGeom prst="rect">
            <a:avLst/>
          </a:prstGeom>
          <a:noFill/>
        </p:spPr>
        <p:txBody>
          <a:bodyPr wrap="square" rtlCol="0">
            <a:spAutoFit/>
          </a:bodyPr>
          <a:lstStyle/>
          <a:p>
            <a:r>
              <a:rPr lang="en-US" dirty="0"/>
              <a:t>Your Website</a:t>
            </a:r>
          </a:p>
        </p:txBody>
      </p:sp>
      <p:sp>
        <p:nvSpPr>
          <p:cNvPr id="8" name="TextBox 7">
            <a:extLst>
              <a:ext uri="{FF2B5EF4-FFF2-40B4-BE49-F238E27FC236}">
                <a16:creationId xmlns:a16="http://schemas.microsoft.com/office/drawing/2014/main" id="{104F0BD8-24F6-9995-82F9-A0413686D335}"/>
              </a:ext>
            </a:extLst>
          </p:cNvPr>
          <p:cNvSpPr txBox="1"/>
          <p:nvPr/>
        </p:nvSpPr>
        <p:spPr>
          <a:xfrm>
            <a:off x="6553200" y="1801180"/>
            <a:ext cx="2362200" cy="369332"/>
          </a:xfrm>
          <a:prstGeom prst="rect">
            <a:avLst/>
          </a:prstGeom>
          <a:noFill/>
        </p:spPr>
        <p:txBody>
          <a:bodyPr wrap="square" rtlCol="0">
            <a:spAutoFit/>
          </a:bodyPr>
          <a:lstStyle/>
          <a:p>
            <a:r>
              <a:rPr lang="en-US" dirty="0"/>
              <a:t>Competitor’s Website</a:t>
            </a:r>
          </a:p>
        </p:txBody>
      </p:sp>
      <p:pic>
        <p:nvPicPr>
          <p:cNvPr id="9" name="Picture 8"/>
          <p:cNvPicPr>
            <a:picLocks noChangeAspect="1"/>
          </p:cNvPicPr>
          <p:nvPr/>
        </p:nvPicPr>
        <p:blipFill>
          <a:blip r:embed="rId2"/>
          <a:stretch>
            <a:fillRect/>
          </a:stretch>
        </p:blipFill>
        <p:spPr>
          <a:xfrm>
            <a:off x="609600" y="3232001"/>
            <a:ext cx="5791200" cy="872965"/>
          </a:xfrm>
          <a:prstGeom prst="rect">
            <a:avLst/>
          </a:prstGeom>
          <a:ln w="28575">
            <a:solidFill>
              <a:schemeClr val="tx1"/>
            </a:solidFill>
          </a:ln>
        </p:spPr>
      </p:pic>
      <p:pic>
        <p:nvPicPr>
          <p:cNvPr id="5" name="Picture 4"/>
          <p:cNvPicPr>
            <a:picLocks noChangeAspect="1"/>
          </p:cNvPicPr>
          <p:nvPr/>
        </p:nvPicPr>
        <p:blipFill>
          <a:blip r:embed="rId3"/>
          <a:stretch>
            <a:fillRect/>
          </a:stretch>
        </p:blipFill>
        <p:spPr>
          <a:xfrm>
            <a:off x="609600" y="1581149"/>
            <a:ext cx="5791200" cy="734521"/>
          </a:xfrm>
          <a:prstGeom prst="rect">
            <a:avLst/>
          </a:prstGeom>
          <a:ln w="28575">
            <a:solidFill>
              <a:schemeClr val="tx1"/>
            </a:solidFill>
          </a:ln>
        </p:spPr>
      </p:pic>
    </p:spTree>
    <p:extLst>
      <p:ext uri="{BB962C8B-B14F-4D97-AF65-F5344CB8AC3E}">
        <p14:creationId xmlns:p14="http://schemas.microsoft.com/office/powerpoint/2010/main" val="416626630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438400" y="1962150"/>
            <a:ext cx="5186172" cy="443711"/>
          </a:xfrm>
          <a:prstGeom prst="rect">
            <a:avLst/>
          </a:prstGeom>
        </p:spPr>
        <p:txBody>
          <a:bodyPr vert="horz" wrap="square" lIns="0" tIns="12700" rIns="0" bIns="0" rtlCol="0">
            <a:spAutoFit/>
          </a:bodyPr>
          <a:lstStyle/>
          <a:p>
            <a:pPr marL="12700">
              <a:lnSpc>
                <a:spcPct val="100000"/>
              </a:lnSpc>
              <a:spcBef>
                <a:spcPts val="100"/>
              </a:spcBef>
            </a:pPr>
            <a:r>
              <a:rPr lang="en-US" sz="2800" dirty="0"/>
              <a:t>3 Months SEO Strategy</a:t>
            </a:r>
            <a:endParaRPr sz="2800" dirty="0"/>
          </a:p>
        </p:txBody>
      </p:sp>
      <p:pic>
        <p:nvPicPr>
          <p:cNvPr id="4" name="Picture 3">
            <a:extLst>
              <a:ext uri="{FF2B5EF4-FFF2-40B4-BE49-F238E27FC236}">
                <a16:creationId xmlns:a16="http://schemas.microsoft.com/office/drawing/2014/main" id="{FAEA537C-D93E-684B-BD54-F3C7ADF29CEA}"/>
              </a:ext>
            </a:extLst>
          </p:cNvPr>
          <p:cNvPicPr>
            <a:picLocks noChangeAspect="1"/>
          </p:cNvPicPr>
          <p:nvPr/>
        </p:nvPicPr>
        <p:blipFill>
          <a:blip r:embed="rId2"/>
          <a:stretch>
            <a:fillRect/>
          </a:stretch>
        </p:blipFill>
        <p:spPr>
          <a:xfrm>
            <a:off x="7049801" y="-19050"/>
            <a:ext cx="2115315" cy="490855"/>
          </a:xfrm>
          <a:prstGeom prst="rect">
            <a:avLst/>
          </a:prstGeom>
          <a:solidFill>
            <a:schemeClr val="tx1"/>
          </a:solidFill>
        </p:spPr>
      </p:pic>
    </p:spTree>
    <p:extLst>
      <p:ext uri="{BB962C8B-B14F-4D97-AF65-F5344CB8AC3E}">
        <p14:creationId xmlns:p14="http://schemas.microsoft.com/office/powerpoint/2010/main" val="290380589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260350" y="590550"/>
            <a:ext cx="8623300" cy="46355"/>
          </a:xfrm>
          <a:custGeom>
            <a:avLst/>
            <a:gdLst/>
            <a:ahLst/>
            <a:cxnLst/>
            <a:rect l="l" t="t" r="r" b="b"/>
            <a:pathLst>
              <a:path w="8623300" h="46354">
                <a:moveTo>
                  <a:pt x="8623199" y="45899"/>
                </a:moveTo>
                <a:lnTo>
                  <a:pt x="0" y="45899"/>
                </a:lnTo>
                <a:lnTo>
                  <a:pt x="0" y="0"/>
                </a:lnTo>
                <a:lnTo>
                  <a:pt x="8623199" y="0"/>
                </a:lnTo>
                <a:lnTo>
                  <a:pt x="8623199" y="45899"/>
                </a:lnTo>
                <a:close/>
              </a:path>
            </a:pathLst>
          </a:custGeom>
          <a:solidFill>
            <a:srgbClr val="7030A0"/>
          </a:solidFill>
        </p:spPr>
        <p:txBody>
          <a:bodyPr wrap="square" lIns="0" tIns="0" rIns="0" bIns="0" rtlCol="0"/>
          <a:lstStyle/>
          <a:p>
            <a:endParaRPr/>
          </a:p>
        </p:txBody>
      </p:sp>
      <p:sp>
        <p:nvSpPr>
          <p:cNvPr id="3" name="object 3"/>
          <p:cNvSpPr txBox="1">
            <a:spLocks noGrp="1"/>
          </p:cNvSpPr>
          <p:nvPr>
            <p:ph type="title"/>
          </p:nvPr>
        </p:nvSpPr>
        <p:spPr>
          <a:xfrm>
            <a:off x="3429000" y="57150"/>
            <a:ext cx="2895600" cy="382156"/>
          </a:xfrm>
          <a:prstGeom prst="rect">
            <a:avLst/>
          </a:prstGeom>
        </p:spPr>
        <p:txBody>
          <a:bodyPr vert="horz" wrap="square" lIns="0" tIns="12700" rIns="0" bIns="0" rtlCol="0">
            <a:spAutoFit/>
          </a:bodyPr>
          <a:lstStyle/>
          <a:p>
            <a:r>
              <a:rPr lang="en-US" sz="2400" dirty="0">
                <a:solidFill>
                  <a:srgbClr val="191B23"/>
                </a:solidFill>
                <a:latin typeface="Inter" panose="020B0502030000000004" pitchFamily="34" charset="0"/>
              </a:rPr>
              <a:t>Target Keywords</a:t>
            </a:r>
            <a:endParaRPr lang="en-IN" sz="2400" dirty="0">
              <a:solidFill>
                <a:srgbClr val="191B23"/>
              </a:solidFill>
              <a:latin typeface="inherit"/>
            </a:endParaRPr>
          </a:p>
        </p:txBody>
      </p:sp>
      <p:sp>
        <p:nvSpPr>
          <p:cNvPr id="9" name="TextBox 8">
            <a:extLst>
              <a:ext uri="{FF2B5EF4-FFF2-40B4-BE49-F238E27FC236}">
                <a16:creationId xmlns:a16="http://schemas.microsoft.com/office/drawing/2014/main" id="{4B718B76-70F5-DBFE-A036-64BA9F1DC18E}"/>
              </a:ext>
            </a:extLst>
          </p:cNvPr>
          <p:cNvSpPr txBox="1"/>
          <p:nvPr/>
        </p:nvSpPr>
        <p:spPr>
          <a:xfrm>
            <a:off x="4572000" y="2190750"/>
            <a:ext cx="4395736" cy="830997"/>
          </a:xfrm>
          <a:prstGeom prst="rect">
            <a:avLst/>
          </a:prstGeom>
          <a:solidFill>
            <a:schemeClr val="tx1"/>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wrap="square" rtlCol="0">
            <a:spAutoFit/>
          </a:bodyPr>
          <a:lstStyle/>
          <a:p>
            <a:pPr algn="just"/>
            <a:r>
              <a:rPr lang="en-US" sz="1600" dirty="0" smtClean="0">
                <a:solidFill>
                  <a:schemeClr val="bg1"/>
                </a:solidFill>
                <a:latin typeface="Inter" panose="020B0502030000000004" pitchFamily="34" charset="0"/>
              </a:rPr>
              <a:t>After a quick audit of the services you are offering on your website these keywords were selected.</a:t>
            </a:r>
          </a:p>
        </p:txBody>
      </p:sp>
      <p:graphicFrame>
        <p:nvGraphicFramePr>
          <p:cNvPr id="4" name="Table 3"/>
          <p:cNvGraphicFramePr>
            <a:graphicFrameLocks noGrp="1"/>
          </p:cNvGraphicFramePr>
          <p:nvPr>
            <p:extLst>
              <p:ext uri="{D42A27DB-BD31-4B8C-83A1-F6EECF244321}">
                <p14:modId xmlns:p14="http://schemas.microsoft.com/office/powerpoint/2010/main" val="1268274932"/>
              </p:ext>
            </p:extLst>
          </p:nvPr>
        </p:nvGraphicFramePr>
        <p:xfrm>
          <a:off x="609600" y="1200150"/>
          <a:ext cx="3493485" cy="3031629"/>
        </p:xfrm>
        <a:graphic>
          <a:graphicData uri="http://schemas.openxmlformats.org/drawingml/2006/table">
            <a:tbl>
              <a:tblPr>
                <a:tableStyleId>{5C22544A-7EE6-4342-B048-85BDC9FD1C3A}</a:tableStyleId>
              </a:tblPr>
              <a:tblGrid>
                <a:gridCol w="2027592">
                  <a:extLst>
                    <a:ext uri="{9D8B030D-6E8A-4147-A177-3AD203B41FA5}">
                      <a16:colId xmlns:a16="http://schemas.microsoft.com/office/drawing/2014/main" val="1273074881"/>
                    </a:ext>
                  </a:extLst>
                </a:gridCol>
                <a:gridCol w="712397">
                  <a:extLst>
                    <a:ext uri="{9D8B030D-6E8A-4147-A177-3AD203B41FA5}">
                      <a16:colId xmlns:a16="http://schemas.microsoft.com/office/drawing/2014/main" val="1007368456"/>
                    </a:ext>
                  </a:extLst>
                </a:gridCol>
                <a:gridCol w="753496">
                  <a:extLst>
                    <a:ext uri="{9D8B030D-6E8A-4147-A177-3AD203B41FA5}">
                      <a16:colId xmlns:a16="http://schemas.microsoft.com/office/drawing/2014/main" val="1697957539"/>
                    </a:ext>
                  </a:extLst>
                </a:gridCol>
              </a:tblGrid>
              <a:tr h="163355">
                <a:tc>
                  <a:txBody>
                    <a:bodyPr/>
                    <a:lstStyle/>
                    <a:p>
                      <a:pPr algn="ctr" fontAlgn="b"/>
                      <a:r>
                        <a:rPr lang="en-IN" sz="1100" u="none" strike="noStrike" dirty="0">
                          <a:effectLst/>
                        </a:rPr>
                        <a:t>Keywords</a:t>
                      </a:r>
                      <a:endParaRPr lang="en-IN" sz="1100" b="1" i="0" u="none" strike="noStrike" dirty="0">
                        <a:solidFill>
                          <a:srgbClr val="000000"/>
                        </a:solidFill>
                        <a:effectLst/>
                        <a:latin typeface="Calibri" panose="020F0502020204030204" pitchFamily="34" charset="0"/>
                      </a:endParaRPr>
                    </a:p>
                  </a:txBody>
                  <a:tcPr marL="5041" marR="5041" marT="10082" marB="10082" anchor="b">
                    <a:solidFill>
                      <a:srgbClr val="FFFF00"/>
                    </a:solidFill>
                  </a:tcPr>
                </a:tc>
                <a:tc>
                  <a:txBody>
                    <a:bodyPr/>
                    <a:lstStyle/>
                    <a:p>
                      <a:pPr algn="ctr" fontAlgn="b"/>
                      <a:r>
                        <a:rPr lang="en-IN" sz="1100" u="none" strike="noStrike" dirty="0">
                          <a:effectLst/>
                        </a:rPr>
                        <a:t>Volume</a:t>
                      </a:r>
                      <a:endParaRPr lang="en-IN" sz="1100" b="1" i="0" u="none" strike="noStrike" dirty="0">
                        <a:solidFill>
                          <a:srgbClr val="000000"/>
                        </a:solidFill>
                        <a:effectLst/>
                        <a:latin typeface="Calibri" panose="020F0502020204030204" pitchFamily="34" charset="0"/>
                      </a:endParaRPr>
                    </a:p>
                  </a:txBody>
                  <a:tcPr marL="5041" marR="5041" marT="10082" marB="10082" anchor="b">
                    <a:solidFill>
                      <a:srgbClr val="FFFF00"/>
                    </a:solidFill>
                  </a:tcPr>
                </a:tc>
                <a:tc>
                  <a:txBody>
                    <a:bodyPr/>
                    <a:lstStyle/>
                    <a:p>
                      <a:pPr algn="ctr" fontAlgn="b"/>
                      <a:r>
                        <a:rPr lang="en-IN" sz="1100" u="none" strike="noStrike" dirty="0" err="1">
                          <a:effectLst/>
                        </a:rPr>
                        <a:t>Kd</a:t>
                      </a:r>
                      <a:endParaRPr lang="en-IN" sz="1100" b="1" i="0" u="none" strike="noStrike" dirty="0">
                        <a:solidFill>
                          <a:srgbClr val="000000"/>
                        </a:solidFill>
                        <a:effectLst/>
                        <a:latin typeface="Calibri" panose="020F0502020204030204" pitchFamily="34" charset="0"/>
                      </a:endParaRPr>
                    </a:p>
                  </a:txBody>
                  <a:tcPr marL="5041" marR="5041" marT="10082" marB="10082" anchor="b">
                    <a:solidFill>
                      <a:srgbClr val="FFFF00"/>
                    </a:solidFill>
                  </a:tcPr>
                </a:tc>
                <a:extLst>
                  <a:ext uri="{0D108BD9-81ED-4DB2-BD59-A6C34878D82A}">
                    <a16:rowId xmlns:a16="http://schemas.microsoft.com/office/drawing/2014/main" val="2240959676"/>
                  </a:ext>
                </a:extLst>
              </a:tr>
              <a:tr h="163355">
                <a:tc>
                  <a:txBody>
                    <a:bodyPr/>
                    <a:lstStyle/>
                    <a:p>
                      <a:pPr algn="ctr" fontAlgn="b"/>
                      <a:r>
                        <a:rPr lang="en-IN" sz="1100" u="none" strike="noStrike">
                          <a:effectLst/>
                        </a:rPr>
                        <a:t>influencer marketing services</a:t>
                      </a:r>
                      <a:endParaRPr lang="en-IN" sz="1100" b="0" i="0" u="none" strike="noStrike">
                        <a:solidFill>
                          <a:srgbClr val="000000"/>
                        </a:solidFill>
                        <a:effectLst/>
                        <a:latin typeface="Calibri" panose="020F0502020204030204" pitchFamily="34" charset="0"/>
                      </a:endParaRPr>
                    </a:p>
                  </a:txBody>
                  <a:tcPr marL="5041" marR="5041" marT="10082" marB="10082" anchor="b"/>
                </a:tc>
                <a:tc>
                  <a:txBody>
                    <a:bodyPr/>
                    <a:lstStyle/>
                    <a:p>
                      <a:pPr algn="ctr" fontAlgn="b"/>
                      <a:r>
                        <a:rPr lang="en-IN" sz="1100" u="none" strike="noStrike">
                          <a:effectLst/>
                        </a:rPr>
                        <a:t>260</a:t>
                      </a:r>
                      <a:endParaRPr lang="en-IN" sz="1100" b="0" i="0" u="none" strike="noStrike">
                        <a:solidFill>
                          <a:srgbClr val="000000"/>
                        </a:solidFill>
                        <a:effectLst/>
                        <a:latin typeface="Calibri" panose="020F0502020204030204" pitchFamily="34" charset="0"/>
                      </a:endParaRPr>
                    </a:p>
                  </a:txBody>
                  <a:tcPr marL="5041" marR="5041" marT="10082" marB="10082" anchor="b"/>
                </a:tc>
                <a:tc>
                  <a:txBody>
                    <a:bodyPr/>
                    <a:lstStyle/>
                    <a:p>
                      <a:pPr algn="ctr" fontAlgn="b"/>
                      <a:r>
                        <a:rPr lang="en-IN" sz="1100" u="none" strike="noStrike">
                          <a:effectLst/>
                        </a:rPr>
                        <a:t>48</a:t>
                      </a:r>
                      <a:endParaRPr lang="en-IN" sz="1100" b="0" i="0" u="none" strike="noStrike">
                        <a:solidFill>
                          <a:srgbClr val="000000"/>
                        </a:solidFill>
                        <a:effectLst/>
                        <a:latin typeface="Calibri" panose="020F0502020204030204" pitchFamily="34" charset="0"/>
                      </a:endParaRPr>
                    </a:p>
                  </a:txBody>
                  <a:tcPr marL="5041" marR="5041" marT="10082" marB="10082" anchor="b"/>
                </a:tc>
                <a:extLst>
                  <a:ext uri="{0D108BD9-81ED-4DB2-BD59-A6C34878D82A}">
                    <a16:rowId xmlns:a16="http://schemas.microsoft.com/office/drawing/2014/main" val="3596883969"/>
                  </a:ext>
                </a:extLst>
              </a:tr>
              <a:tr h="163355">
                <a:tc>
                  <a:txBody>
                    <a:bodyPr/>
                    <a:lstStyle/>
                    <a:p>
                      <a:pPr algn="ctr" fontAlgn="b"/>
                      <a:r>
                        <a:rPr lang="en-IN" sz="1100" u="none" strike="noStrike">
                          <a:effectLst/>
                        </a:rPr>
                        <a:t>ecommerce it solutions</a:t>
                      </a:r>
                      <a:endParaRPr lang="en-IN" sz="1100" b="0" i="0" u="none" strike="noStrike">
                        <a:solidFill>
                          <a:srgbClr val="000000"/>
                        </a:solidFill>
                        <a:effectLst/>
                        <a:latin typeface="Calibri" panose="020F0502020204030204" pitchFamily="34" charset="0"/>
                      </a:endParaRPr>
                    </a:p>
                  </a:txBody>
                  <a:tcPr marL="5041" marR="5041" marT="10082" marB="10082" anchor="b"/>
                </a:tc>
                <a:tc>
                  <a:txBody>
                    <a:bodyPr/>
                    <a:lstStyle/>
                    <a:p>
                      <a:pPr algn="ctr" fontAlgn="b"/>
                      <a:r>
                        <a:rPr lang="en-IN" sz="1100" u="none" strike="noStrike">
                          <a:effectLst/>
                        </a:rPr>
                        <a:t>210</a:t>
                      </a:r>
                      <a:endParaRPr lang="en-IN" sz="1100" b="0" i="0" u="none" strike="noStrike">
                        <a:solidFill>
                          <a:srgbClr val="000000"/>
                        </a:solidFill>
                        <a:effectLst/>
                        <a:latin typeface="Calibri" panose="020F0502020204030204" pitchFamily="34" charset="0"/>
                      </a:endParaRPr>
                    </a:p>
                  </a:txBody>
                  <a:tcPr marL="5041" marR="5041" marT="10082" marB="10082" anchor="b"/>
                </a:tc>
                <a:tc>
                  <a:txBody>
                    <a:bodyPr/>
                    <a:lstStyle/>
                    <a:p>
                      <a:pPr algn="ctr" fontAlgn="b"/>
                      <a:r>
                        <a:rPr lang="en-IN" sz="1100" u="none" strike="noStrike">
                          <a:effectLst/>
                        </a:rPr>
                        <a:t>34</a:t>
                      </a:r>
                      <a:endParaRPr lang="en-IN" sz="1100" b="0" i="0" u="none" strike="noStrike">
                        <a:solidFill>
                          <a:srgbClr val="000000"/>
                        </a:solidFill>
                        <a:effectLst/>
                        <a:latin typeface="Calibri" panose="020F0502020204030204" pitchFamily="34" charset="0"/>
                      </a:endParaRPr>
                    </a:p>
                  </a:txBody>
                  <a:tcPr marL="5041" marR="5041" marT="10082" marB="10082" anchor="b"/>
                </a:tc>
                <a:extLst>
                  <a:ext uri="{0D108BD9-81ED-4DB2-BD59-A6C34878D82A}">
                    <a16:rowId xmlns:a16="http://schemas.microsoft.com/office/drawing/2014/main" val="179249749"/>
                  </a:ext>
                </a:extLst>
              </a:tr>
              <a:tr h="163355">
                <a:tc>
                  <a:txBody>
                    <a:bodyPr/>
                    <a:lstStyle/>
                    <a:p>
                      <a:pPr algn="ctr" fontAlgn="b"/>
                      <a:r>
                        <a:rPr lang="en-IN" sz="1100" u="none" strike="noStrike" dirty="0">
                          <a:effectLst/>
                        </a:rPr>
                        <a:t>ecommerce solutions</a:t>
                      </a:r>
                      <a:endParaRPr lang="en-IN" sz="1100" b="0" i="0" u="none" strike="noStrike" dirty="0">
                        <a:solidFill>
                          <a:srgbClr val="000000"/>
                        </a:solidFill>
                        <a:effectLst/>
                        <a:latin typeface="Calibri" panose="020F0502020204030204" pitchFamily="34" charset="0"/>
                      </a:endParaRPr>
                    </a:p>
                  </a:txBody>
                  <a:tcPr marL="5041" marR="5041" marT="10082" marB="10082" anchor="b"/>
                </a:tc>
                <a:tc>
                  <a:txBody>
                    <a:bodyPr/>
                    <a:lstStyle/>
                    <a:p>
                      <a:pPr algn="ctr" fontAlgn="b"/>
                      <a:r>
                        <a:rPr lang="en-IN" sz="1100" u="none" strike="noStrike">
                          <a:effectLst/>
                        </a:rPr>
                        <a:t>210</a:t>
                      </a:r>
                      <a:endParaRPr lang="en-IN" sz="1100" b="0" i="0" u="none" strike="noStrike">
                        <a:solidFill>
                          <a:srgbClr val="000000"/>
                        </a:solidFill>
                        <a:effectLst/>
                        <a:latin typeface="Calibri" panose="020F0502020204030204" pitchFamily="34" charset="0"/>
                      </a:endParaRPr>
                    </a:p>
                  </a:txBody>
                  <a:tcPr marL="5041" marR="5041" marT="10082" marB="10082" anchor="b"/>
                </a:tc>
                <a:tc>
                  <a:txBody>
                    <a:bodyPr/>
                    <a:lstStyle/>
                    <a:p>
                      <a:pPr algn="ctr" fontAlgn="b"/>
                      <a:r>
                        <a:rPr lang="en-IN" sz="1100" u="none" strike="noStrike">
                          <a:effectLst/>
                        </a:rPr>
                        <a:t>37</a:t>
                      </a:r>
                      <a:endParaRPr lang="en-IN" sz="1100" b="0" i="0" u="none" strike="noStrike">
                        <a:solidFill>
                          <a:srgbClr val="000000"/>
                        </a:solidFill>
                        <a:effectLst/>
                        <a:latin typeface="Calibri" panose="020F0502020204030204" pitchFamily="34" charset="0"/>
                      </a:endParaRPr>
                    </a:p>
                  </a:txBody>
                  <a:tcPr marL="5041" marR="5041" marT="10082" marB="10082" anchor="b"/>
                </a:tc>
                <a:extLst>
                  <a:ext uri="{0D108BD9-81ED-4DB2-BD59-A6C34878D82A}">
                    <a16:rowId xmlns:a16="http://schemas.microsoft.com/office/drawing/2014/main" val="3410741695"/>
                  </a:ext>
                </a:extLst>
              </a:tr>
              <a:tr h="147568">
                <a:tc>
                  <a:txBody>
                    <a:bodyPr/>
                    <a:lstStyle/>
                    <a:p>
                      <a:pPr algn="ctr" fontAlgn="b"/>
                      <a:r>
                        <a:rPr lang="en-IN" sz="1100" u="none" strike="noStrike">
                          <a:effectLst/>
                        </a:rPr>
                        <a:t>digital identity blockchain</a:t>
                      </a:r>
                      <a:endParaRPr lang="en-IN" sz="1100" b="0" i="0" u="none" strike="noStrike">
                        <a:solidFill>
                          <a:srgbClr val="000000"/>
                        </a:solidFill>
                        <a:effectLst/>
                        <a:latin typeface="Calibri" panose="020F0502020204030204" pitchFamily="34" charset="0"/>
                      </a:endParaRPr>
                    </a:p>
                  </a:txBody>
                  <a:tcPr marL="5041" marR="5041" marT="5041" marB="0" anchor="b"/>
                </a:tc>
                <a:tc>
                  <a:txBody>
                    <a:bodyPr/>
                    <a:lstStyle/>
                    <a:p>
                      <a:pPr algn="ctr" fontAlgn="b"/>
                      <a:r>
                        <a:rPr lang="en-IN" sz="1100" u="none" strike="noStrike">
                          <a:effectLst/>
                        </a:rPr>
                        <a:t>210</a:t>
                      </a:r>
                      <a:endParaRPr lang="en-IN" sz="1100" b="0" i="0" u="none" strike="noStrike">
                        <a:solidFill>
                          <a:srgbClr val="000000"/>
                        </a:solidFill>
                        <a:effectLst/>
                        <a:latin typeface="Calibri" panose="020F0502020204030204" pitchFamily="34" charset="0"/>
                      </a:endParaRPr>
                    </a:p>
                  </a:txBody>
                  <a:tcPr marL="5041" marR="5041" marT="5041" marB="0" anchor="b"/>
                </a:tc>
                <a:tc>
                  <a:txBody>
                    <a:bodyPr/>
                    <a:lstStyle/>
                    <a:p>
                      <a:pPr algn="ctr" fontAlgn="b"/>
                      <a:r>
                        <a:rPr lang="en-IN" sz="1100" u="none" strike="noStrike">
                          <a:effectLst/>
                        </a:rPr>
                        <a:t>39</a:t>
                      </a:r>
                      <a:endParaRPr lang="en-IN" sz="1100" b="0" i="0" u="none" strike="noStrike">
                        <a:solidFill>
                          <a:srgbClr val="000000"/>
                        </a:solidFill>
                        <a:effectLst/>
                        <a:latin typeface="Calibri" panose="020F0502020204030204" pitchFamily="34" charset="0"/>
                      </a:endParaRPr>
                    </a:p>
                  </a:txBody>
                  <a:tcPr marL="5041" marR="5041" marT="5041" marB="0" anchor="b"/>
                </a:tc>
                <a:extLst>
                  <a:ext uri="{0D108BD9-81ED-4DB2-BD59-A6C34878D82A}">
                    <a16:rowId xmlns:a16="http://schemas.microsoft.com/office/drawing/2014/main" val="1084224940"/>
                  </a:ext>
                </a:extLst>
              </a:tr>
              <a:tr h="163355">
                <a:tc>
                  <a:txBody>
                    <a:bodyPr/>
                    <a:lstStyle/>
                    <a:p>
                      <a:pPr algn="ctr" fontAlgn="b"/>
                      <a:r>
                        <a:rPr lang="en-IN" sz="1100" u="none" strike="noStrike">
                          <a:effectLst/>
                        </a:rPr>
                        <a:t>ai solutions company</a:t>
                      </a:r>
                      <a:endParaRPr lang="en-IN" sz="1100" b="0" i="0" u="none" strike="noStrike">
                        <a:solidFill>
                          <a:srgbClr val="000000"/>
                        </a:solidFill>
                        <a:effectLst/>
                        <a:latin typeface="Calibri" panose="020F0502020204030204" pitchFamily="34" charset="0"/>
                      </a:endParaRPr>
                    </a:p>
                  </a:txBody>
                  <a:tcPr marL="5041" marR="5041" marT="10082" marB="10082" anchor="b"/>
                </a:tc>
                <a:tc>
                  <a:txBody>
                    <a:bodyPr/>
                    <a:lstStyle/>
                    <a:p>
                      <a:pPr algn="ctr" fontAlgn="b"/>
                      <a:r>
                        <a:rPr lang="en-IN" sz="1100" u="none" strike="noStrike">
                          <a:effectLst/>
                        </a:rPr>
                        <a:t>170</a:t>
                      </a:r>
                      <a:endParaRPr lang="en-IN" sz="1100" b="0" i="0" u="none" strike="noStrike">
                        <a:solidFill>
                          <a:srgbClr val="000000"/>
                        </a:solidFill>
                        <a:effectLst/>
                        <a:latin typeface="Calibri" panose="020F0502020204030204" pitchFamily="34" charset="0"/>
                      </a:endParaRPr>
                    </a:p>
                  </a:txBody>
                  <a:tcPr marL="5041" marR="5041" marT="10082" marB="10082" anchor="b"/>
                </a:tc>
                <a:tc>
                  <a:txBody>
                    <a:bodyPr/>
                    <a:lstStyle/>
                    <a:p>
                      <a:pPr algn="ctr" fontAlgn="b"/>
                      <a:r>
                        <a:rPr lang="en-IN" sz="1100" u="none" strike="noStrike">
                          <a:effectLst/>
                        </a:rPr>
                        <a:t>49</a:t>
                      </a:r>
                      <a:endParaRPr lang="en-IN" sz="1100" b="0" i="0" u="none" strike="noStrike">
                        <a:solidFill>
                          <a:srgbClr val="000000"/>
                        </a:solidFill>
                        <a:effectLst/>
                        <a:latin typeface="Calibri" panose="020F0502020204030204" pitchFamily="34" charset="0"/>
                      </a:endParaRPr>
                    </a:p>
                  </a:txBody>
                  <a:tcPr marL="5041" marR="5041" marT="10082" marB="10082" anchor="b"/>
                </a:tc>
                <a:extLst>
                  <a:ext uri="{0D108BD9-81ED-4DB2-BD59-A6C34878D82A}">
                    <a16:rowId xmlns:a16="http://schemas.microsoft.com/office/drawing/2014/main" val="2549972772"/>
                  </a:ext>
                </a:extLst>
              </a:tr>
              <a:tr h="163355">
                <a:tc>
                  <a:txBody>
                    <a:bodyPr/>
                    <a:lstStyle/>
                    <a:p>
                      <a:pPr algn="ctr" fontAlgn="b"/>
                      <a:r>
                        <a:rPr lang="en-IN" sz="1100" u="none" strike="noStrike">
                          <a:effectLst/>
                        </a:rPr>
                        <a:t>ecommerce solution provider</a:t>
                      </a:r>
                      <a:endParaRPr lang="en-IN" sz="1100" b="0" i="0" u="none" strike="noStrike">
                        <a:solidFill>
                          <a:srgbClr val="000000"/>
                        </a:solidFill>
                        <a:effectLst/>
                        <a:latin typeface="Calibri" panose="020F0502020204030204" pitchFamily="34" charset="0"/>
                      </a:endParaRPr>
                    </a:p>
                  </a:txBody>
                  <a:tcPr marL="5041" marR="5041" marT="10082" marB="10082" anchor="b"/>
                </a:tc>
                <a:tc>
                  <a:txBody>
                    <a:bodyPr/>
                    <a:lstStyle/>
                    <a:p>
                      <a:pPr algn="ctr" fontAlgn="b"/>
                      <a:r>
                        <a:rPr lang="en-IN" sz="1100" u="none" strike="noStrike">
                          <a:effectLst/>
                        </a:rPr>
                        <a:t>140</a:t>
                      </a:r>
                      <a:endParaRPr lang="en-IN" sz="1100" b="0" i="0" u="none" strike="noStrike">
                        <a:solidFill>
                          <a:srgbClr val="000000"/>
                        </a:solidFill>
                        <a:effectLst/>
                        <a:latin typeface="Calibri" panose="020F0502020204030204" pitchFamily="34" charset="0"/>
                      </a:endParaRPr>
                    </a:p>
                  </a:txBody>
                  <a:tcPr marL="5041" marR="5041" marT="10082" marB="10082" anchor="b"/>
                </a:tc>
                <a:tc>
                  <a:txBody>
                    <a:bodyPr/>
                    <a:lstStyle/>
                    <a:p>
                      <a:pPr algn="ctr" fontAlgn="b"/>
                      <a:r>
                        <a:rPr lang="en-IN" sz="1100" u="none" strike="noStrike">
                          <a:effectLst/>
                        </a:rPr>
                        <a:t>36</a:t>
                      </a:r>
                      <a:endParaRPr lang="en-IN" sz="1100" b="0" i="0" u="none" strike="noStrike">
                        <a:solidFill>
                          <a:srgbClr val="000000"/>
                        </a:solidFill>
                        <a:effectLst/>
                        <a:latin typeface="Calibri" panose="020F0502020204030204" pitchFamily="34" charset="0"/>
                      </a:endParaRPr>
                    </a:p>
                  </a:txBody>
                  <a:tcPr marL="5041" marR="5041" marT="10082" marB="10082" anchor="b"/>
                </a:tc>
                <a:extLst>
                  <a:ext uri="{0D108BD9-81ED-4DB2-BD59-A6C34878D82A}">
                    <a16:rowId xmlns:a16="http://schemas.microsoft.com/office/drawing/2014/main" val="1759339940"/>
                  </a:ext>
                </a:extLst>
              </a:tr>
              <a:tr h="163355">
                <a:tc>
                  <a:txBody>
                    <a:bodyPr/>
                    <a:lstStyle/>
                    <a:p>
                      <a:pPr algn="ctr" fontAlgn="b"/>
                      <a:r>
                        <a:rPr lang="en-IN" sz="1100" u="none" strike="noStrike">
                          <a:effectLst/>
                        </a:rPr>
                        <a:t>ai tools for ecommerce</a:t>
                      </a:r>
                      <a:endParaRPr lang="en-IN" sz="1100" b="0" i="0" u="none" strike="noStrike">
                        <a:solidFill>
                          <a:srgbClr val="000000"/>
                        </a:solidFill>
                        <a:effectLst/>
                        <a:latin typeface="Calibri" panose="020F0502020204030204" pitchFamily="34" charset="0"/>
                      </a:endParaRPr>
                    </a:p>
                  </a:txBody>
                  <a:tcPr marL="5041" marR="5041" marT="10082" marB="10082" anchor="b"/>
                </a:tc>
                <a:tc>
                  <a:txBody>
                    <a:bodyPr/>
                    <a:lstStyle/>
                    <a:p>
                      <a:pPr algn="ctr" fontAlgn="b"/>
                      <a:r>
                        <a:rPr lang="en-IN" sz="1100" u="none" strike="noStrike">
                          <a:effectLst/>
                        </a:rPr>
                        <a:t>110</a:t>
                      </a:r>
                      <a:endParaRPr lang="en-IN" sz="1100" b="0" i="0" u="none" strike="noStrike">
                        <a:solidFill>
                          <a:srgbClr val="000000"/>
                        </a:solidFill>
                        <a:effectLst/>
                        <a:latin typeface="Calibri" panose="020F0502020204030204" pitchFamily="34" charset="0"/>
                      </a:endParaRPr>
                    </a:p>
                  </a:txBody>
                  <a:tcPr marL="5041" marR="5041" marT="10082" marB="10082" anchor="b"/>
                </a:tc>
                <a:tc>
                  <a:txBody>
                    <a:bodyPr/>
                    <a:lstStyle/>
                    <a:p>
                      <a:pPr algn="ctr" fontAlgn="b"/>
                      <a:r>
                        <a:rPr lang="en-IN" sz="1100" u="none" strike="noStrike">
                          <a:effectLst/>
                        </a:rPr>
                        <a:t>26</a:t>
                      </a:r>
                      <a:endParaRPr lang="en-IN" sz="1100" b="0" i="0" u="none" strike="noStrike">
                        <a:solidFill>
                          <a:srgbClr val="000000"/>
                        </a:solidFill>
                        <a:effectLst/>
                        <a:latin typeface="Calibri" panose="020F0502020204030204" pitchFamily="34" charset="0"/>
                      </a:endParaRPr>
                    </a:p>
                  </a:txBody>
                  <a:tcPr marL="5041" marR="5041" marT="10082" marB="10082" anchor="b"/>
                </a:tc>
                <a:extLst>
                  <a:ext uri="{0D108BD9-81ED-4DB2-BD59-A6C34878D82A}">
                    <a16:rowId xmlns:a16="http://schemas.microsoft.com/office/drawing/2014/main" val="3124389785"/>
                  </a:ext>
                </a:extLst>
              </a:tr>
              <a:tr h="147568">
                <a:tc>
                  <a:txBody>
                    <a:bodyPr/>
                    <a:lstStyle/>
                    <a:p>
                      <a:pPr algn="ctr" fontAlgn="b"/>
                      <a:r>
                        <a:rPr lang="en-IN" sz="1100" u="none" strike="noStrike">
                          <a:effectLst/>
                        </a:rPr>
                        <a:t>blockchain digital identity</a:t>
                      </a:r>
                      <a:endParaRPr lang="en-IN" sz="1100" b="0" i="0" u="none" strike="noStrike">
                        <a:solidFill>
                          <a:srgbClr val="000000"/>
                        </a:solidFill>
                        <a:effectLst/>
                        <a:latin typeface="Calibri" panose="020F0502020204030204" pitchFamily="34" charset="0"/>
                      </a:endParaRPr>
                    </a:p>
                  </a:txBody>
                  <a:tcPr marL="5041" marR="5041" marT="5041" marB="0" anchor="b"/>
                </a:tc>
                <a:tc>
                  <a:txBody>
                    <a:bodyPr/>
                    <a:lstStyle/>
                    <a:p>
                      <a:pPr algn="ctr" fontAlgn="b"/>
                      <a:r>
                        <a:rPr lang="en-IN" sz="1100" u="none" strike="noStrike">
                          <a:effectLst/>
                        </a:rPr>
                        <a:t>110</a:t>
                      </a:r>
                      <a:endParaRPr lang="en-IN" sz="1100" b="0" i="0" u="none" strike="noStrike">
                        <a:solidFill>
                          <a:srgbClr val="000000"/>
                        </a:solidFill>
                        <a:effectLst/>
                        <a:latin typeface="Calibri" panose="020F0502020204030204" pitchFamily="34" charset="0"/>
                      </a:endParaRPr>
                    </a:p>
                  </a:txBody>
                  <a:tcPr marL="5041" marR="5041" marT="5041" marB="0" anchor="b"/>
                </a:tc>
                <a:tc>
                  <a:txBody>
                    <a:bodyPr/>
                    <a:lstStyle/>
                    <a:p>
                      <a:pPr algn="ctr" fontAlgn="b"/>
                      <a:r>
                        <a:rPr lang="en-IN" sz="1100" u="none" strike="noStrike">
                          <a:effectLst/>
                        </a:rPr>
                        <a:t>35</a:t>
                      </a:r>
                      <a:endParaRPr lang="en-IN" sz="1100" b="0" i="0" u="none" strike="noStrike">
                        <a:solidFill>
                          <a:srgbClr val="000000"/>
                        </a:solidFill>
                        <a:effectLst/>
                        <a:latin typeface="Calibri" panose="020F0502020204030204" pitchFamily="34" charset="0"/>
                      </a:endParaRPr>
                    </a:p>
                  </a:txBody>
                  <a:tcPr marL="5041" marR="5041" marT="5041" marB="0" anchor="b"/>
                </a:tc>
                <a:extLst>
                  <a:ext uri="{0D108BD9-81ED-4DB2-BD59-A6C34878D82A}">
                    <a16:rowId xmlns:a16="http://schemas.microsoft.com/office/drawing/2014/main" val="164819938"/>
                  </a:ext>
                </a:extLst>
              </a:tr>
              <a:tr h="147568">
                <a:tc>
                  <a:txBody>
                    <a:bodyPr/>
                    <a:lstStyle/>
                    <a:p>
                      <a:pPr algn="ctr" fontAlgn="b"/>
                      <a:r>
                        <a:rPr lang="en-IN" sz="1100" u="none" strike="noStrike">
                          <a:effectLst/>
                        </a:rPr>
                        <a:t>digital identity solutions</a:t>
                      </a:r>
                      <a:endParaRPr lang="en-IN" sz="1100" b="0" i="0" u="none" strike="noStrike">
                        <a:solidFill>
                          <a:srgbClr val="000000"/>
                        </a:solidFill>
                        <a:effectLst/>
                        <a:latin typeface="Calibri" panose="020F0502020204030204" pitchFamily="34" charset="0"/>
                      </a:endParaRPr>
                    </a:p>
                  </a:txBody>
                  <a:tcPr marL="5041" marR="5041" marT="5041" marB="0" anchor="b"/>
                </a:tc>
                <a:tc>
                  <a:txBody>
                    <a:bodyPr/>
                    <a:lstStyle/>
                    <a:p>
                      <a:pPr algn="ctr" fontAlgn="b"/>
                      <a:r>
                        <a:rPr lang="en-IN" sz="1100" u="none" strike="noStrike">
                          <a:effectLst/>
                        </a:rPr>
                        <a:t>110</a:t>
                      </a:r>
                      <a:endParaRPr lang="en-IN" sz="1100" b="0" i="0" u="none" strike="noStrike">
                        <a:solidFill>
                          <a:srgbClr val="000000"/>
                        </a:solidFill>
                        <a:effectLst/>
                        <a:latin typeface="Calibri" panose="020F0502020204030204" pitchFamily="34" charset="0"/>
                      </a:endParaRPr>
                    </a:p>
                  </a:txBody>
                  <a:tcPr marL="5041" marR="5041" marT="5041" marB="0" anchor="b"/>
                </a:tc>
                <a:tc>
                  <a:txBody>
                    <a:bodyPr/>
                    <a:lstStyle/>
                    <a:p>
                      <a:pPr algn="ctr" fontAlgn="b"/>
                      <a:r>
                        <a:rPr lang="en-IN" sz="1100" u="none" strike="noStrike">
                          <a:effectLst/>
                        </a:rPr>
                        <a:t>23</a:t>
                      </a:r>
                      <a:endParaRPr lang="en-IN" sz="1100" b="0" i="0" u="none" strike="noStrike">
                        <a:solidFill>
                          <a:srgbClr val="000000"/>
                        </a:solidFill>
                        <a:effectLst/>
                        <a:latin typeface="Calibri" panose="020F0502020204030204" pitchFamily="34" charset="0"/>
                      </a:endParaRPr>
                    </a:p>
                  </a:txBody>
                  <a:tcPr marL="5041" marR="5041" marT="5041" marB="0" anchor="b"/>
                </a:tc>
                <a:extLst>
                  <a:ext uri="{0D108BD9-81ED-4DB2-BD59-A6C34878D82A}">
                    <a16:rowId xmlns:a16="http://schemas.microsoft.com/office/drawing/2014/main" val="1819687026"/>
                  </a:ext>
                </a:extLst>
              </a:tr>
              <a:tr h="147568">
                <a:tc>
                  <a:txBody>
                    <a:bodyPr/>
                    <a:lstStyle/>
                    <a:p>
                      <a:pPr algn="ctr" fontAlgn="b"/>
                      <a:r>
                        <a:rPr lang="en-IN" sz="1100" u="none" strike="noStrike">
                          <a:effectLst/>
                        </a:rPr>
                        <a:t>digital identity verification</a:t>
                      </a:r>
                      <a:endParaRPr lang="en-IN" sz="1100" b="0" i="0" u="none" strike="noStrike">
                        <a:solidFill>
                          <a:srgbClr val="000000"/>
                        </a:solidFill>
                        <a:effectLst/>
                        <a:latin typeface="Calibri" panose="020F0502020204030204" pitchFamily="34" charset="0"/>
                      </a:endParaRPr>
                    </a:p>
                  </a:txBody>
                  <a:tcPr marL="5041" marR="5041" marT="5041" marB="0" anchor="b"/>
                </a:tc>
                <a:tc>
                  <a:txBody>
                    <a:bodyPr/>
                    <a:lstStyle/>
                    <a:p>
                      <a:pPr algn="ctr" fontAlgn="b"/>
                      <a:r>
                        <a:rPr lang="en-IN" sz="1100" u="none" strike="noStrike">
                          <a:effectLst/>
                        </a:rPr>
                        <a:t>110</a:t>
                      </a:r>
                      <a:endParaRPr lang="en-IN" sz="1100" b="0" i="0" u="none" strike="noStrike">
                        <a:solidFill>
                          <a:srgbClr val="000000"/>
                        </a:solidFill>
                        <a:effectLst/>
                        <a:latin typeface="Calibri" panose="020F0502020204030204" pitchFamily="34" charset="0"/>
                      </a:endParaRPr>
                    </a:p>
                  </a:txBody>
                  <a:tcPr marL="5041" marR="5041" marT="5041" marB="0" anchor="b"/>
                </a:tc>
                <a:tc>
                  <a:txBody>
                    <a:bodyPr/>
                    <a:lstStyle/>
                    <a:p>
                      <a:pPr algn="ctr" fontAlgn="b"/>
                      <a:r>
                        <a:rPr lang="en-IN" sz="1100" u="none" strike="noStrike">
                          <a:effectLst/>
                        </a:rPr>
                        <a:t>29</a:t>
                      </a:r>
                      <a:endParaRPr lang="en-IN" sz="1100" b="0" i="0" u="none" strike="noStrike">
                        <a:solidFill>
                          <a:srgbClr val="000000"/>
                        </a:solidFill>
                        <a:effectLst/>
                        <a:latin typeface="Calibri" panose="020F0502020204030204" pitchFamily="34" charset="0"/>
                      </a:endParaRPr>
                    </a:p>
                  </a:txBody>
                  <a:tcPr marL="5041" marR="5041" marT="5041" marB="0" anchor="b"/>
                </a:tc>
                <a:extLst>
                  <a:ext uri="{0D108BD9-81ED-4DB2-BD59-A6C34878D82A}">
                    <a16:rowId xmlns:a16="http://schemas.microsoft.com/office/drawing/2014/main" val="1549028696"/>
                  </a:ext>
                </a:extLst>
              </a:tr>
              <a:tr h="163355">
                <a:tc>
                  <a:txBody>
                    <a:bodyPr/>
                    <a:lstStyle/>
                    <a:p>
                      <a:pPr algn="ctr" fontAlgn="b"/>
                      <a:r>
                        <a:rPr lang="en-IN" sz="1100" u="none" strike="noStrike">
                          <a:effectLst/>
                        </a:rPr>
                        <a:t>d2c solutions</a:t>
                      </a:r>
                      <a:endParaRPr lang="en-IN" sz="1100" b="0" i="0" u="none" strike="noStrike">
                        <a:solidFill>
                          <a:srgbClr val="000000"/>
                        </a:solidFill>
                        <a:effectLst/>
                        <a:latin typeface="Calibri" panose="020F0502020204030204" pitchFamily="34" charset="0"/>
                      </a:endParaRPr>
                    </a:p>
                  </a:txBody>
                  <a:tcPr marL="5041" marR="5041" marT="10082" marB="10082" anchor="b"/>
                </a:tc>
                <a:tc>
                  <a:txBody>
                    <a:bodyPr/>
                    <a:lstStyle/>
                    <a:p>
                      <a:pPr algn="ctr" fontAlgn="b"/>
                      <a:r>
                        <a:rPr lang="en-IN" sz="1100" u="none" strike="noStrike">
                          <a:effectLst/>
                        </a:rPr>
                        <a:t>50</a:t>
                      </a:r>
                      <a:endParaRPr lang="en-IN" sz="1100" b="0" i="0" u="none" strike="noStrike">
                        <a:solidFill>
                          <a:srgbClr val="000000"/>
                        </a:solidFill>
                        <a:effectLst/>
                        <a:latin typeface="Calibri" panose="020F0502020204030204" pitchFamily="34" charset="0"/>
                      </a:endParaRPr>
                    </a:p>
                  </a:txBody>
                  <a:tcPr marL="5041" marR="5041" marT="10082" marB="10082" anchor="b"/>
                </a:tc>
                <a:tc>
                  <a:txBody>
                    <a:bodyPr/>
                    <a:lstStyle/>
                    <a:p>
                      <a:pPr algn="ctr" fontAlgn="b"/>
                      <a:r>
                        <a:rPr lang="en-IN" sz="1100" u="none" strike="noStrike">
                          <a:effectLst/>
                        </a:rPr>
                        <a:t>0</a:t>
                      </a:r>
                      <a:endParaRPr lang="en-IN" sz="1100" b="0" i="0" u="none" strike="noStrike">
                        <a:solidFill>
                          <a:srgbClr val="000000"/>
                        </a:solidFill>
                        <a:effectLst/>
                        <a:latin typeface="Calibri" panose="020F0502020204030204" pitchFamily="34" charset="0"/>
                      </a:endParaRPr>
                    </a:p>
                  </a:txBody>
                  <a:tcPr marL="5041" marR="5041" marT="10082" marB="10082" anchor="b"/>
                </a:tc>
                <a:extLst>
                  <a:ext uri="{0D108BD9-81ED-4DB2-BD59-A6C34878D82A}">
                    <a16:rowId xmlns:a16="http://schemas.microsoft.com/office/drawing/2014/main" val="746939921"/>
                  </a:ext>
                </a:extLst>
              </a:tr>
              <a:tr h="163355">
                <a:tc>
                  <a:txBody>
                    <a:bodyPr/>
                    <a:lstStyle/>
                    <a:p>
                      <a:pPr algn="ctr" fontAlgn="b"/>
                      <a:r>
                        <a:rPr lang="en-IN" sz="1100" u="none" strike="noStrike">
                          <a:effectLst/>
                        </a:rPr>
                        <a:t>gamification advertising</a:t>
                      </a:r>
                      <a:endParaRPr lang="en-IN" sz="1100" b="0" i="0" u="none" strike="noStrike">
                        <a:solidFill>
                          <a:srgbClr val="000000"/>
                        </a:solidFill>
                        <a:effectLst/>
                        <a:latin typeface="Calibri" panose="020F0502020204030204" pitchFamily="34" charset="0"/>
                      </a:endParaRPr>
                    </a:p>
                  </a:txBody>
                  <a:tcPr marL="5041" marR="5041" marT="10082" marB="10082" anchor="b"/>
                </a:tc>
                <a:tc>
                  <a:txBody>
                    <a:bodyPr/>
                    <a:lstStyle/>
                    <a:p>
                      <a:pPr algn="ctr" fontAlgn="b"/>
                      <a:r>
                        <a:rPr lang="en-IN" sz="1100" u="none" strike="noStrike">
                          <a:effectLst/>
                        </a:rPr>
                        <a:t>20</a:t>
                      </a:r>
                      <a:endParaRPr lang="en-IN" sz="1100" b="0" i="0" u="none" strike="noStrike">
                        <a:solidFill>
                          <a:srgbClr val="000000"/>
                        </a:solidFill>
                        <a:effectLst/>
                        <a:latin typeface="Calibri" panose="020F0502020204030204" pitchFamily="34" charset="0"/>
                      </a:endParaRPr>
                    </a:p>
                  </a:txBody>
                  <a:tcPr marL="5041" marR="5041" marT="10082" marB="10082" anchor="b"/>
                </a:tc>
                <a:tc>
                  <a:txBody>
                    <a:bodyPr/>
                    <a:lstStyle/>
                    <a:p>
                      <a:pPr algn="ctr" fontAlgn="b"/>
                      <a:r>
                        <a:rPr lang="en-IN" sz="1100" u="none" strike="noStrike">
                          <a:effectLst/>
                        </a:rPr>
                        <a:t>0</a:t>
                      </a:r>
                      <a:endParaRPr lang="en-IN" sz="1100" b="0" i="0" u="none" strike="noStrike">
                        <a:solidFill>
                          <a:srgbClr val="000000"/>
                        </a:solidFill>
                        <a:effectLst/>
                        <a:latin typeface="Calibri" panose="020F0502020204030204" pitchFamily="34" charset="0"/>
                      </a:endParaRPr>
                    </a:p>
                  </a:txBody>
                  <a:tcPr marL="5041" marR="5041" marT="10082" marB="10082" anchor="b"/>
                </a:tc>
                <a:extLst>
                  <a:ext uri="{0D108BD9-81ED-4DB2-BD59-A6C34878D82A}">
                    <a16:rowId xmlns:a16="http://schemas.microsoft.com/office/drawing/2014/main" val="772548837"/>
                  </a:ext>
                </a:extLst>
              </a:tr>
              <a:tr h="275061">
                <a:tc>
                  <a:txBody>
                    <a:bodyPr/>
                    <a:lstStyle/>
                    <a:p>
                      <a:pPr algn="ctr" fontAlgn="b"/>
                      <a:r>
                        <a:rPr lang="en-IN" sz="1100" u="none" strike="noStrike">
                          <a:effectLst/>
                        </a:rPr>
                        <a:t>customize storefront homepage</a:t>
                      </a:r>
                      <a:endParaRPr lang="en-IN" sz="1100" b="0" i="0" u="none" strike="noStrike">
                        <a:solidFill>
                          <a:srgbClr val="000000"/>
                        </a:solidFill>
                        <a:effectLst/>
                        <a:latin typeface="Calibri" panose="020F0502020204030204" pitchFamily="34" charset="0"/>
                      </a:endParaRPr>
                    </a:p>
                  </a:txBody>
                  <a:tcPr marL="5041" marR="5041" marT="5041" marB="0" anchor="b"/>
                </a:tc>
                <a:tc>
                  <a:txBody>
                    <a:bodyPr/>
                    <a:lstStyle/>
                    <a:p>
                      <a:pPr algn="ctr" fontAlgn="b"/>
                      <a:r>
                        <a:rPr lang="en-IN" sz="1100" u="none" strike="noStrike">
                          <a:effectLst/>
                        </a:rPr>
                        <a:t>20</a:t>
                      </a:r>
                      <a:endParaRPr lang="en-IN" sz="1100" b="0" i="0" u="none" strike="noStrike">
                        <a:solidFill>
                          <a:srgbClr val="000000"/>
                        </a:solidFill>
                        <a:effectLst/>
                        <a:latin typeface="Calibri" panose="020F0502020204030204" pitchFamily="34" charset="0"/>
                      </a:endParaRPr>
                    </a:p>
                  </a:txBody>
                  <a:tcPr marL="5041" marR="5041" marT="5041" marB="0" anchor="b"/>
                </a:tc>
                <a:tc>
                  <a:txBody>
                    <a:bodyPr/>
                    <a:lstStyle/>
                    <a:p>
                      <a:pPr algn="ctr" fontAlgn="b"/>
                      <a:r>
                        <a:rPr lang="en-IN" sz="1100" u="none" strike="noStrike">
                          <a:effectLst/>
                        </a:rPr>
                        <a:t>0</a:t>
                      </a:r>
                      <a:endParaRPr lang="en-IN" sz="1100" b="0" i="0" u="none" strike="noStrike">
                        <a:solidFill>
                          <a:srgbClr val="000000"/>
                        </a:solidFill>
                        <a:effectLst/>
                        <a:latin typeface="Calibri" panose="020F0502020204030204" pitchFamily="34" charset="0"/>
                      </a:endParaRPr>
                    </a:p>
                  </a:txBody>
                  <a:tcPr marL="5041" marR="5041" marT="5041" marB="0" anchor="b"/>
                </a:tc>
                <a:extLst>
                  <a:ext uri="{0D108BD9-81ED-4DB2-BD59-A6C34878D82A}">
                    <a16:rowId xmlns:a16="http://schemas.microsoft.com/office/drawing/2014/main" val="2408644923"/>
                  </a:ext>
                </a:extLst>
              </a:tr>
              <a:tr h="163355">
                <a:tc>
                  <a:txBody>
                    <a:bodyPr/>
                    <a:lstStyle/>
                    <a:p>
                      <a:pPr algn="ctr" fontAlgn="b"/>
                      <a:r>
                        <a:rPr lang="en-IN" sz="1100" u="none" strike="noStrike">
                          <a:effectLst/>
                        </a:rPr>
                        <a:t>ecommerce ai solutions</a:t>
                      </a:r>
                      <a:endParaRPr lang="en-IN" sz="1100" b="0" i="0" u="none" strike="noStrike">
                        <a:solidFill>
                          <a:srgbClr val="000000"/>
                        </a:solidFill>
                        <a:effectLst/>
                        <a:latin typeface="Calibri" panose="020F0502020204030204" pitchFamily="34" charset="0"/>
                      </a:endParaRPr>
                    </a:p>
                  </a:txBody>
                  <a:tcPr marL="5041" marR="5041" marT="10082" marB="10082" anchor="b"/>
                </a:tc>
                <a:tc>
                  <a:txBody>
                    <a:bodyPr/>
                    <a:lstStyle/>
                    <a:p>
                      <a:pPr algn="ctr" fontAlgn="b"/>
                      <a:r>
                        <a:rPr lang="en-IN" sz="1100" u="none" strike="noStrike">
                          <a:effectLst/>
                        </a:rPr>
                        <a:t>10</a:t>
                      </a:r>
                      <a:endParaRPr lang="en-IN" sz="1100" b="0" i="0" u="none" strike="noStrike">
                        <a:solidFill>
                          <a:srgbClr val="000000"/>
                        </a:solidFill>
                        <a:effectLst/>
                        <a:latin typeface="Calibri" panose="020F0502020204030204" pitchFamily="34" charset="0"/>
                      </a:endParaRPr>
                    </a:p>
                  </a:txBody>
                  <a:tcPr marL="5041" marR="5041" marT="10082" marB="10082" anchor="b"/>
                </a:tc>
                <a:tc>
                  <a:txBody>
                    <a:bodyPr/>
                    <a:lstStyle/>
                    <a:p>
                      <a:pPr algn="ctr" fontAlgn="b"/>
                      <a:r>
                        <a:rPr lang="en-IN" sz="1100" u="none" strike="noStrike">
                          <a:effectLst/>
                        </a:rPr>
                        <a:t>0</a:t>
                      </a:r>
                      <a:endParaRPr lang="en-IN" sz="1100" b="0" i="0" u="none" strike="noStrike">
                        <a:solidFill>
                          <a:srgbClr val="000000"/>
                        </a:solidFill>
                        <a:effectLst/>
                        <a:latin typeface="Calibri" panose="020F0502020204030204" pitchFamily="34" charset="0"/>
                      </a:endParaRPr>
                    </a:p>
                  </a:txBody>
                  <a:tcPr marL="5041" marR="5041" marT="10082" marB="10082" anchor="b"/>
                </a:tc>
                <a:extLst>
                  <a:ext uri="{0D108BD9-81ED-4DB2-BD59-A6C34878D82A}">
                    <a16:rowId xmlns:a16="http://schemas.microsoft.com/office/drawing/2014/main" val="872202468"/>
                  </a:ext>
                </a:extLst>
              </a:tr>
              <a:tr h="163355">
                <a:tc>
                  <a:txBody>
                    <a:bodyPr/>
                    <a:lstStyle/>
                    <a:p>
                      <a:pPr algn="ctr" fontAlgn="b"/>
                      <a:r>
                        <a:rPr lang="en-IN" sz="1100" u="none" strike="noStrike">
                          <a:effectLst/>
                        </a:rPr>
                        <a:t>ecommerce solution company</a:t>
                      </a:r>
                      <a:endParaRPr lang="en-IN" sz="1100" b="0" i="0" u="none" strike="noStrike">
                        <a:solidFill>
                          <a:srgbClr val="000000"/>
                        </a:solidFill>
                        <a:effectLst/>
                        <a:latin typeface="Calibri" panose="020F0502020204030204" pitchFamily="34" charset="0"/>
                      </a:endParaRPr>
                    </a:p>
                  </a:txBody>
                  <a:tcPr marL="5041" marR="5041" marT="10082" marB="10082" anchor="b"/>
                </a:tc>
                <a:tc>
                  <a:txBody>
                    <a:bodyPr/>
                    <a:lstStyle/>
                    <a:p>
                      <a:pPr algn="ctr" fontAlgn="b"/>
                      <a:r>
                        <a:rPr lang="en-IN" sz="1100" u="none" strike="noStrike">
                          <a:effectLst/>
                        </a:rPr>
                        <a:t>10</a:t>
                      </a:r>
                      <a:endParaRPr lang="en-IN" sz="1100" b="0" i="0" u="none" strike="noStrike">
                        <a:solidFill>
                          <a:srgbClr val="000000"/>
                        </a:solidFill>
                        <a:effectLst/>
                        <a:latin typeface="Calibri" panose="020F0502020204030204" pitchFamily="34" charset="0"/>
                      </a:endParaRPr>
                    </a:p>
                  </a:txBody>
                  <a:tcPr marL="5041" marR="5041" marT="10082" marB="10082" anchor="b"/>
                </a:tc>
                <a:tc>
                  <a:txBody>
                    <a:bodyPr/>
                    <a:lstStyle/>
                    <a:p>
                      <a:pPr algn="ctr" fontAlgn="b"/>
                      <a:r>
                        <a:rPr lang="en-IN" sz="1100" u="none" strike="noStrike" dirty="0">
                          <a:effectLst/>
                        </a:rPr>
                        <a:t>0</a:t>
                      </a:r>
                      <a:endParaRPr lang="en-IN" sz="1100" b="0" i="0" u="none" strike="noStrike" dirty="0">
                        <a:solidFill>
                          <a:srgbClr val="000000"/>
                        </a:solidFill>
                        <a:effectLst/>
                        <a:latin typeface="Calibri" panose="020F0502020204030204" pitchFamily="34" charset="0"/>
                      </a:endParaRPr>
                    </a:p>
                  </a:txBody>
                  <a:tcPr marL="5041" marR="5041" marT="10082" marB="10082" anchor="b"/>
                </a:tc>
                <a:extLst>
                  <a:ext uri="{0D108BD9-81ED-4DB2-BD59-A6C34878D82A}">
                    <a16:rowId xmlns:a16="http://schemas.microsoft.com/office/drawing/2014/main" val="1857612698"/>
                  </a:ext>
                </a:extLst>
              </a:tr>
            </a:tbl>
          </a:graphicData>
        </a:graphic>
      </p:graphicFrame>
    </p:spTree>
    <p:extLst>
      <p:ext uri="{BB962C8B-B14F-4D97-AF65-F5344CB8AC3E}">
        <p14:creationId xmlns:p14="http://schemas.microsoft.com/office/powerpoint/2010/main" val="52383960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260350" y="590550"/>
            <a:ext cx="8623300" cy="46355"/>
          </a:xfrm>
          <a:custGeom>
            <a:avLst/>
            <a:gdLst/>
            <a:ahLst/>
            <a:cxnLst/>
            <a:rect l="l" t="t" r="r" b="b"/>
            <a:pathLst>
              <a:path w="8623300" h="46354">
                <a:moveTo>
                  <a:pt x="8623199" y="45899"/>
                </a:moveTo>
                <a:lnTo>
                  <a:pt x="0" y="45899"/>
                </a:lnTo>
                <a:lnTo>
                  <a:pt x="0" y="0"/>
                </a:lnTo>
                <a:lnTo>
                  <a:pt x="8623199" y="0"/>
                </a:lnTo>
                <a:lnTo>
                  <a:pt x="8623199" y="45899"/>
                </a:lnTo>
                <a:close/>
              </a:path>
            </a:pathLst>
          </a:custGeom>
          <a:solidFill>
            <a:srgbClr val="7030A0"/>
          </a:solidFill>
        </p:spPr>
        <p:txBody>
          <a:bodyPr wrap="square" lIns="0" tIns="0" rIns="0" bIns="0" rtlCol="0"/>
          <a:lstStyle/>
          <a:p>
            <a:endParaRPr/>
          </a:p>
        </p:txBody>
      </p:sp>
      <p:sp>
        <p:nvSpPr>
          <p:cNvPr id="6" name="Title 5">
            <a:extLst>
              <a:ext uri="{FF2B5EF4-FFF2-40B4-BE49-F238E27FC236}">
                <a16:creationId xmlns:a16="http://schemas.microsoft.com/office/drawing/2014/main" id="{B867D2D1-2E8E-BE90-EEF3-F0018AB24A2B}"/>
              </a:ext>
            </a:extLst>
          </p:cNvPr>
          <p:cNvSpPr txBox="1">
            <a:spLocks noGrp="1"/>
          </p:cNvSpPr>
          <p:nvPr>
            <p:ph type="title"/>
          </p:nvPr>
        </p:nvSpPr>
        <p:spPr>
          <a:xfrm>
            <a:off x="3657600" y="133350"/>
            <a:ext cx="2895600" cy="382588"/>
          </a:xfrm>
          <a:prstGeom prst="rect">
            <a:avLst/>
          </a:prstGeom>
          <a:effectLst>
            <a:outerShdw blurRad="50800" dist="38100" algn="l" rotWithShape="0">
              <a:prstClr val="black">
                <a:alpha val="40000"/>
              </a:prstClr>
            </a:outerShdw>
          </a:effectLst>
        </p:spPr>
        <p:txBody>
          <a:bodyPr vert="horz" lIns="91440" tIns="45720" rIns="91440" bIns="45720" rtlCol="0" anchor="b">
            <a:noAutofit/>
          </a:bodyPr>
          <a:lstStyle>
            <a:lvl1pPr algn="l" defTabSz="914400" rtl="0" eaLnBrk="1" latinLnBrk="0" hangingPunct="1">
              <a:lnSpc>
                <a:spcPct val="90000"/>
              </a:lnSpc>
              <a:spcBef>
                <a:spcPct val="0"/>
              </a:spcBef>
              <a:buNone/>
              <a:defRPr sz="4000" b="1" kern="1200">
                <a:solidFill>
                  <a:schemeClr val="tx1"/>
                </a:solidFill>
                <a:latin typeface="+mj-lt"/>
                <a:ea typeface="+mj-ea"/>
                <a:cs typeface="+mj-cs"/>
              </a:defRPr>
            </a:lvl1pPr>
          </a:lstStyle>
          <a:p>
            <a:r>
              <a:rPr lang="en-IN" sz="2400" b="0" dirty="0">
                <a:solidFill>
                  <a:srgbClr val="191B23"/>
                </a:solidFill>
                <a:latin typeface="Inter" panose="020B0502030000000004" pitchFamily="34" charset="0"/>
              </a:rPr>
              <a:t/>
            </a:r>
            <a:br>
              <a:rPr lang="en-IN" sz="2400" b="0" dirty="0">
                <a:solidFill>
                  <a:srgbClr val="191B23"/>
                </a:solidFill>
                <a:latin typeface="Inter" panose="020B0502030000000004" pitchFamily="34" charset="0"/>
              </a:rPr>
            </a:br>
            <a:r>
              <a:rPr lang="en-US" sz="2400" dirty="0">
                <a:solidFill>
                  <a:srgbClr val="191B23"/>
                </a:solidFill>
                <a:latin typeface="Inter" panose="020B0502030000000004" pitchFamily="34" charset="0"/>
              </a:rPr>
              <a:t>Quick Summary</a:t>
            </a:r>
            <a:endParaRPr lang="en-IN" sz="2400" dirty="0">
              <a:solidFill>
                <a:srgbClr val="191B23"/>
              </a:solidFill>
              <a:latin typeface="inherit"/>
            </a:endParaRPr>
          </a:p>
        </p:txBody>
      </p:sp>
      <p:sp>
        <p:nvSpPr>
          <p:cNvPr id="7" name="TextBox 6">
            <a:extLst>
              <a:ext uri="{FF2B5EF4-FFF2-40B4-BE49-F238E27FC236}">
                <a16:creationId xmlns:a16="http://schemas.microsoft.com/office/drawing/2014/main" id="{688432B7-68FA-E17A-B706-763C2EB76559}"/>
              </a:ext>
            </a:extLst>
          </p:cNvPr>
          <p:cNvSpPr txBox="1"/>
          <p:nvPr/>
        </p:nvSpPr>
        <p:spPr>
          <a:xfrm>
            <a:off x="381000" y="1352550"/>
            <a:ext cx="8623707" cy="2585323"/>
          </a:xfrm>
          <a:prstGeom prst="rect">
            <a:avLst/>
          </a:prstGeom>
          <a:solidFill>
            <a:schemeClr val="tx1"/>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wrap="square" rtlCol="0">
            <a:spAutoFit/>
          </a:bodyPr>
          <a:lstStyle/>
          <a:p>
            <a:r>
              <a:rPr lang="en-IN" b="0" i="0" dirty="0">
                <a:solidFill>
                  <a:schemeClr val="bg1"/>
                </a:solidFill>
                <a:effectLst/>
                <a:latin typeface="+mj-lt"/>
              </a:rPr>
              <a:t>On-Page</a:t>
            </a:r>
            <a:r>
              <a:rPr lang="en-IN" dirty="0">
                <a:solidFill>
                  <a:schemeClr val="bg1"/>
                </a:solidFill>
                <a:latin typeface="+mj-lt"/>
              </a:rPr>
              <a:t> SEO Analysis</a:t>
            </a:r>
          </a:p>
          <a:p>
            <a:pPr algn="l"/>
            <a:endParaRPr lang="en-US" dirty="0">
              <a:solidFill>
                <a:schemeClr val="bg1"/>
              </a:solidFill>
              <a:latin typeface="+mj-lt"/>
            </a:endParaRPr>
          </a:p>
          <a:p>
            <a:pPr marL="342900" indent="-342900" algn="l">
              <a:buFont typeface="+mj-lt"/>
              <a:buAutoNum type="arabicPeriod"/>
            </a:pPr>
            <a:r>
              <a:rPr lang="en-US" sz="1400" b="1" i="0" dirty="0">
                <a:solidFill>
                  <a:schemeClr val="bg1"/>
                </a:solidFill>
                <a:effectLst/>
                <a:latin typeface="+mj-lt"/>
              </a:rPr>
              <a:t>Title Tag</a:t>
            </a:r>
            <a:r>
              <a:rPr lang="en-US" sz="1400" b="0" i="0" dirty="0">
                <a:solidFill>
                  <a:schemeClr val="bg1"/>
                </a:solidFill>
                <a:effectLst/>
                <a:latin typeface="+mj-lt"/>
              </a:rPr>
              <a:t>: Not Appropriate. This is crucial for SEO and should include the main keyword.</a:t>
            </a:r>
          </a:p>
          <a:p>
            <a:pPr marL="342900" indent="-342900">
              <a:buFont typeface="+mj-lt"/>
              <a:buAutoNum type="arabicPeriod"/>
            </a:pPr>
            <a:r>
              <a:rPr lang="en-US" sz="1400" b="1" i="0" dirty="0">
                <a:solidFill>
                  <a:schemeClr val="bg1"/>
                </a:solidFill>
                <a:effectLst/>
                <a:latin typeface="+mj-lt"/>
              </a:rPr>
              <a:t>Meta Description</a:t>
            </a:r>
            <a:r>
              <a:rPr lang="en-US" sz="1400" b="0" i="0" dirty="0">
                <a:solidFill>
                  <a:schemeClr val="bg1"/>
                </a:solidFill>
                <a:effectLst/>
                <a:latin typeface="+mj-lt"/>
              </a:rPr>
              <a:t>: </a:t>
            </a:r>
            <a:r>
              <a:rPr lang="en-US" sz="1400" dirty="0">
                <a:solidFill>
                  <a:schemeClr val="bg1"/>
                </a:solidFill>
              </a:rPr>
              <a:t>Not Appropriate</a:t>
            </a:r>
            <a:r>
              <a:rPr lang="en-US" sz="1400" b="0" i="0" dirty="0">
                <a:solidFill>
                  <a:schemeClr val="bg1"/>
                </a:solidFill>
                <a:effectLst/>
                <a:latin typeface="+mj-lt"/>
              </a:rPr>
              <a:t>. A compelling meta description can improve click-through rates.</a:t>
            </a:r>
          </a:p>
          <a:p>
            <a:pPr marL="342900" indent="-342900" algn="l">
              <a:buFont typeface="+mj-lt"/>
              <a:buAutoNum type="arabicPeriod"/>
            </a:pPr>
            <a:r>
              <a:rPr lang="en-US" sz="1400" b="1" i="0" dirty="0">
                <a:solidFill>
                  <a:schemeClr val="bg1"/>
                </a:solidFill>
                <a:effectLst/>
                <a:latin typeface="+mj-lt"/>
              </a:rPr>
              <a:t>Headings (H1-H5)</a:t>
            </a:r>
            <a:r>
              <a:rPr lang="en-US" sz="1400" b="0" i="0" dirty="0">
                <a:solidFill>
                  <a:schemeClr val="bg1"/>
                </a:solidFill>
                <a:effectLst/>
                <a:latin typeface="+mj-lt"/>
              </a:rPr>
              <a:t>: Not Structured Properly. Headings structure content and improve readability for search engines and </a:t>
            </a:r>
            <a:r>
              <a:rPr lang="en-US" sz="1400" b="0" i="0" dirty="0" smtClean="0">
                <a:solidFill>
                  <a:schemeClr val="bg1"/>
                </a:solidFill>
                <a:effectLst/>
                <a:latin typeface="+mj-lt"/>
              </a:rPr>
              <a:t>users.</a:t>
            </a:r>
          </a:p>
          <a:p>
            <a:pPr marL="342900" indent="-342900" algn="l">
              <a:buFont typeface="+mj-lt"/>
              <a:buAutoNum type="arabicPeriod"/>
            </a:pPr>
            <a:r>
              <a:rPr lang="en-US" sz="1400" b="1" i="0" dirty="0" smtClean="0">
                <a:solidFill>
                  <a:schemeClr val="bg1"/>
                </a:solidFill>
                <a:effectLst/>
                <a:latin typeface="+mj-lt"/>
              </a:rPr>
              <a:t>Keyword </a:t>
            </a:r>
            <a:r>
              <a:rPr lang="en-US" sz="1400" b="1" i="0" dirty="0">
                <a:solidFill>
                  <a:schemeClr val="bg1"/>
                </a:solidFill>
                <a:effectLst/>
                <a:latin typeface="+mj-lt"/>
              </a:rPr>
              <a:t>Usage</a:t>
            </a:r>
            <a:r>
              <a:rPr lang="en-US" sz="1400" b="0" i="0" dirty="0">
                <a:solidFill>
                  <a:schemeClr val="bg1"/>
                </a:solidFill>
                <a:effectLst/>
                <a:latin typeface="+mj-lt"/>
              </a:rPr>
              <a:t>: The keyword </a:t>
            </a:r>
            <a:r>
              <a:rPr lang="en-US" sz="1400" b="0" i="0" dirty="0" smtClean="0">
                <a:solidFill>
                  <a:schemeClr val="bg1"/>
                </a:solidFill>
                <a:effectLst/>
                <a:latin typeface="+mj-lt"/>
              </a:rPr>
              <a:t>“</a:t>
            </a:r>
            <a:r>
              <a:rPr lang="en-IN" sz="1400" b="1" u="none" strike="noStrike" dirty="0" smtClean="0">
                <a:solidFill>
                  <a:schemeClr val="bg1"/>
                </a:solidFill>
                <a:effectLst/>
              </a:rPr>
              <a:t>ecommerce solutions</a:t>
            </a:r>
            <a:r>
              <a:rPr lang="en-US" sz="1400" b="0" i="0" dirty="0" smtClean="0">
                <a:solidFill>
                  <a:schemeClr val="bg1"/>
                </a:solidFill>
                <a:effectLst/>
                <a:latin typeface="+mj-lt"/>
              </a:rPr>
              <a:t>" </a:t>
            </a:r>
            <a:r>
              <a:rPr lang="en-US" sz="1400" b="0" i="0" dirty="0">
                <a:solidFill>
                  <a:schemeClr val="bg1"/>
                </a:solidFill>
                <a:effectLst/>
                <a:latin typeface="+mj-lt"/>
              </a:rPr>
              <a:t>is not found in the URL or body text. Including it naturally is essential for relevance.</a:t>
            </a:r>
          </a:p>
          <a:p>
            <a:pPr marL="342900" indent="-342900" algn="l">
              <a:buFont typeface="+mj-lt"/>
              <a:buAutoNum type="arabicPeriod"/>
            </a:pPr>
            <a:r>
              <a:rPr lang="en-US" sz="1400" b="1" i="0" dirty="0">
                <a:solidFill>
                  <a:schemeClr val="bg1"/>
                </a:solidFill>
                <a:effectLst/>
                <a:latin typeface="+mj-lt"/>
              </a:rPr>
              <a:t>Image Alt Text</a:t>
            </a:r>
            <a:r>
              <a:rPr lang="en-US" sz="1400" b="0" i="0" dirty="0">
                <a:solidFill>
                  <a:schemeClr val="bg1"/>
                </a:solidFill>
                <a:effectLst/>
                <a:latin typeface="+mj-lt"/>
              </a:rPr>
              <a:t>: Some of the Image Alt Text were not detected. Alt text helps with image SEO and accessibility.</a:t>
            </a:r>
          </a:p>
          <a:p>
            <a:pPr marL="342900" indent="-342900" algn="l">
              <a:buFont typeface="+mj-lt"/>
              <a:buAutoNum type="arabicPeriod"/>
            </a:pPr>
            <a:r>
              <a:rPr lang="en-US" sz="1400" b="1" i="0" dirty="0">
                <a:solidFill>
                  <a:schemeClr val="bg1"/>
                </a:solidFill>
                <a:effectLst/>
                <a:latin typeface="+mj-lt"/>
              </a:rPr>
              <a:t>Internal and Outbound Links</a:t>
            </a:r>
            <a:r>
              <a:rPr lang="en-US" sz="1400" b="0" i="0" dirty="0">
                <a:solidFill>
                  <a:schemeClr val="bg1"/>
                </a:solidFill>
                <a:effectLst/>
                <a:latin typeface="+mj-lt"/>
              </a:rPr>
              <a:t>: Not detected. Links are vital for SEO, both for internal navigation and external authority</a:t>
            </a:r>
            <a:r>
              <a:rPr lang="en-US" sz="1400" b="0" i="0" dirty="0">
                <a:effectLst/>
                <a:latin typeface="Söhne"/>
              </a:rPr>
              <a:t>.</a:t>
            </a:r>
          </a:p>
        </p:txBody>
      </p:sp>
    </p:spTree>
    <p:extLst>
      <p:ext uri="{BB962C8B-B14F-4D97-AF65-F5344CB8AC3E}">
        <p14:creationId xmlns:p14="http://schemas.microsoft.com/office/powerpoint/2010/main" val="401190604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260350" y="590550"/>
            <a:ext cx="8623300" cy="46355"/>
          </a:xfrm>
          <a:custGeom>
            <a:avLst/>
            <a:gdLst/>
            <a:ahLst/>
            <a:cxnLst/>
            <a:rect l="l" t="t" r="r" b="b"/>
            <a:pathLst>
              <a:path w="8623300" h="46354">
                <a:moveTo>
                  <a:pt x="8623199" y="45899"/>
                </a:moveTo>
                <a:lnTo>
                  <a:pt x="0" y="45899"/>
                </a:lnTo>
                <a:lnTo>
                  <a:pt x="0" y="0"/>
                </a:lnTo>
                <a:lnTo>
                  <a:pt x="8623199" y="0"/>
                </a:lnTo>
                <a:lnTo>
                  <a:pt x="8623199" y="45899"/>
                </a:lnTo>
                <a:close/>
              </a:path>
            </a:pathLst>
          </a:custGeom>
          <a:solidFill>
            <a:srgbClr val="7030A0"/>
          </a:solidFill>
        </p:spPr>
        <p:txBody>
          <a:bodyPr wrap="square" lIns="0" tIns="0" rIns="0" bIns="0" rtlCol="0"/>
          <a:lstStyle/>
          <a:p>
            <a:endParaRPr/>
          </a:p>
        </p:txBody>
      </p:sp>
      <p:sp>
        <p:nvSpPr>
          <p:cNvPr id="6" name="Title 5">
            <a:extLst>
              <a:ext uri="{FF2B5EF4-FFF2-40B4-BE49-F238E27FC236}">
                <a16:creationId xmlns:a16="http://schemas.microsoft.com/office/drawing/2014/main" id="{B867D2D1-2E8E-BE90-EEF3-F0018AB24A2B}"/>
              </a:ext>
            </a:extLst>
          </p:cNvPr>
          <p:cNvSpPr txBox="1">
            <a:spLocks noGrp="1"/>
          </p:cNvSpPr>
          <p:nvPr>
            <p:ph type="title"/>
          </p:nvPr>
        </p:nvSpPr>
        <p:spPr>
          <a:xfrm>
            <a:off x="3810000" y="163108"/>
            <a:ext cx="2895600" cy="382588"/>
          </a:xfrm>
          <a:prstGeom prst="rect">
            <a:avLst/>
          </a:prstGeom>
          <a:effectLst>
            <a:outerShdw blurRad="50800" dist="38100" algn="l" rotWithShape="0">
              <a:prstClr val="black">
                <a:alpha val="40000"/>
              </a:prstClr>
            </a:outerShdw>
          </a:effectLst>
        </p:spPr>
        <p:txBody>
          <a:bodyPr vert="horz" lIns="91440" tIns="45720" rIns="91440" bIns="45720" rtlCol="0" anchor="b">
            <a:noAutofit/>
          </a:bodyPr>
          <a:lstStyle>
            <a:lvl1pPr algn="l" defTabSz="914400" rtl="0" eaLnBrk="1" latinLnBrk="0" hangingPunct="1">
              <a:lnSpc>
                <a:spcPct val="90000"/>
              </a:lnSpc>
              <a:spcBef>
                <a:spcPct val="0"/>
              </a:spcBef>
              <a:buNone/>
              <a:defRPr sz="4000" b="1" kern="1200">
                <a:solidFill>
                  <a:schemeClr val="tx1"/>
                </a:solidFill>
                <a:latin typeface="+mj-lt"/>
                <a:ea typeface="+mj-ea"/>
                <a:cs typeface="+mj-cs"/>
              </a:defRPr>
            </a:lvl1pPr>
          </a:lstStyle>
          <a:p>
            <a:r>
              <a:rPr lang="en-IN" sz="2400" b="0" dirty="0">
                <a:solidFill>
                  <a:srgbClr val="191B23"/>
                </a:solidFill>
                <a:latin typeface="Inter" panose="020B0502030000000004" pitchFamily="34" charset="0"/>
              </a:rPr>
              <a:t/>
            </a:r>
            <a:br>
              <a:rPr lang="en-IN" sz="2400" b="0" dirty="0">
                <a:solidFill>
                  <a:srgbClr val="191B23"/>
                </a:solidFill>
                <a:latin typeface="Inter" panose="020B0502030000000004" pitchFamily="34" charset="0"/>
              </a:rPr>
            </a:br>
            <a:r>
              <a:rPr lang="en-US" sz="2400" dirty="0">
                <a:solidFill>
                  <a:srgbClr val="191B23"/>
                </a:solidFill>
                <a:latin typeface="Inter" panose="020B0502030000000004" pitchFamily="34" charset="0"/>
              </a:rPr>
              <a:t>SEO STRATEGY</a:t>
            </a:r>
            <a:endParaRPr lang="en-IN" sz="2400" dirty="0">
              <a:solidFill>
                <a:srgbClr val="191B23"/>
              </a:solidFill>
              <a:latin typeface="inherit"/>
            </a:endParaRPr>
          </a:p>
        </p:txBody>
      </p:sp>
      <p:sp>
        <p:nvSpPr>
          <p:cNvPr id="3" name="TextBox 2">
            <a:extLst>
              <a:ext uri="{FF2B5EF4-FFF2-40B4-BE49-F238E27FC236}">
                <a16:creationId xmlns:a16="http://schemas.microsoft.com/office/drawing/2014/main" id="{82644CF5-A872-5243-80CA-7385A3BA1551}"/>
              </a:ext>
            </a:extLst>
          </p:cNvPr>
          <p:cNvSpPr txBox="1"/>
          <p:nvPr/>
        </p:nvSpPr>
        <p:spPr>
          <a:xfrm>
            <a:off x="136377" y="742950"/>
            <a:ext cx="8871245" cy="3785652"/>
          </a:xfrm>
          <a:prstGeom prst="rect">
            <a:avLst/>
          </a:prstGeom>
          <a:solidFill>
            <a:schemeClr val="tx1"/>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wrap="square" rtlCol="0">
            <a:spAutoFit/>
          </a:bodyPr>
          <a:lstStyle/>
          <a:p>
            <a:r>
              <a:rPr lang="en-US" sz="1200" b="1" dirty="0">
                <a:solidFill>
                  <a:schemeClr val="bg2"/>
                </a:solidFill>
              </a:rPr>
              <a:t>1) Keyword Research:</a:t>
            </a:r>
          </a:p>
          <a:p>
            <a:endParaRPr lang="en-US" sz="1200" dirty="0">
              <a:solidFill>
                <a:schemeClr val="bg2"/>
              </a:solidFill>
            </a:endParaRPr>
          </a:p>
          <a:p>
            <a:r>
              <a:rPr lang="en-US" sz="1200" dirty="0">
                <a:solidFill>
                  <a:schemeClr val="bg1"/>
                </a:solidFill>
              </a:rPr>
              <a:t>We will Identify relevant keywords related </a:t>
            </a:r>
            <a:r>
              <a:rPr lang="en-US" sz="1200" dirty="0" smtClean="0">
                <a:solidFill>
                  <a:schemeClr val="bg1"/>
                </a:solidFill>
              </a:rPr>
              <a:t>“</a:t>
            </a:r>
            <a:r>
              <a:rPr lang="en-IN" sz="1200" b="1" u="none" strike="noStrike" dirty="0" smtClean="0">
                <a:solidFill>
                  <a:schemeClr val="bg1"/>
                </a:solidFill>
                <a:effectLst/>
              </a:rPr>
              <a:t>ecommerce solutions</a:t>
            </a:r>
            <a:r>
              <a:rPr lang="en-US" sz="1200" dirty="0" smtClean="0">
                <a:solidFill>
                  <a:schemeClr val="bg1"/>
                </a:solidFill>
              </a:rPr>
              <a:t>”</a:t>
            </a:r>
            <a:r>
              <a:rPr lang="en-IN" sz="1200" dirty="0">
                <a:solidFill>
                  <a:schemeClr val="bg1"/>
                </a:solidFill>
              </a:rPr>
              <a:t>. </a:t>
            </a:r>
            <a:r>
              <a:rPr lang="en-US" sz="1200" dirty="0">
                <a:solidFill>
                  <a:schemeClr val="bg1"/>
                </a:solidFill>
              </a:rPr>
              <a:t>We will optimize the homepage, and service pages using the main &amp; secondary keyword.</a:t>
            </a:r>
          </a:p>
          <a:p>
            <a:endParaRPr lang="en-US" sz="1200" dirty="0">
              <a:solidFill>
                <a:schemeClr val="bg2"/>
              </a:solidFill>
            </a:endParaRPr>
          </a:p>
          <a:p>
            <a:r>
              <a:rPr lang="en-US" sz="1200" b="1" dirty="0">
                <a:solidFill>
                  <a:schemeClr val="bg2"/>
                </a:solidFill>
              </a:rPr>
              <a:t>2) On-Page Optimization:</a:t>
            </a:r>
          </a:p>
          <a:p>
            <a:endParaRPr lang="en-US" sz="1200" dirty="0">
              <a:solidFill>
                <a:schemeClr val="bg2"/>
              </a:solidFill>
            </a:endParaRPr>
          </a:p>
          <a:p>
            <a:pPr marL="285750" indent="-285750">
              <a:buFont typeface="Arial" panose="020B0604020202020204" pitchFamily="34" charset="0"/>
              <a:buChar char="•"/>
            </a:pPr>
            <a:r>
              <a:rPr lang="en-US" sz="1200" dirty="0">
                <a:solidFill>
                  <a:schemeClr val="bg2"/>
                </a:solidFill>
              </a:rPr>
              <a:t>Optimize page titles, meta descriptions, and URLs to include targeted keywords.</a:t>
            </a:r>
          </a:p>
          <a:p>
            <a:pPr marL="285750" indent="-285750">
              <a:buFont typeface="Arial" panose="020B0604020202020204" pitchFamily="34" charset="0"/>
              <a:buChar char="•"/>
            </a:pPr>
            <a:r>
              <a:rPr lang="en-US" sz="1200" dirty="0">
                <a:solidFill>
                  <a:schemeClr val="bg2"/>
                </a:solidFill>
              </a:rPr>
              <a:t>Incorporate keywords naturally in the content, including product descriptions, category pages, and blog posts.</a:t>
            </a:r>
          </a:p>
          <a:p>
            <a:pPr marL="285750" indent="-285750">
              <a:buFont typeface="Arial" panose="020B0604020202020204" pitchFamily="34" charset="0"/>
              <a:buChar char="•"/>
            </a:pPr>
            <a:r>
              <a:rPr lang="en-US" sz="1200" dirty="0">
                <a:solidFill>
                  <a:schemeClr val="bg2"/>
                </a:solidFill>
              </a:rPr>
              <a:t>Use header tags (H1, H2, H3) to structure the content and highlight important keywords.</a:t>
            </a:r>
          </a:p>
          <a:p>
            <a:pPr marL="285750" indent="-285750">
              <a:buFont typeface="Arial" panose="020B0604020202020204" pitchFamily="34" charset="0"/>
              <a:buChar char="•"/>
            </a:pPr>
            <a:r>
              <a:rPr lang="en-US" sz="1200" dirty="0">
                <a:solidFill>
                  <a:schemeClr val="bg2"/>
                </a:solidFill>
              </a:rPr>
              <a:t>Optimize image alt tags with relevant keywords for better visibility in image search results.</a:t>
            </a:r>
          </a:p>
          <a:p>
            <a:endParaRPr lang="en-US" sz="1200" dirty="0">
              <a:solidFill>
                <a:schemeClr val="bg2"/>
              </a:solidFill>
            </a:endParaRPr>
          </a:p>
          <a:p>
            <a:r>
              <a:rPr lang="en-US" sz="1200" b="1" dirty="0">
                <a:solidFill>
                  <a:schemeClr val="bg2"/>
                </a:solidFill>
              </a:rPr>
              <a:t>3) High-Quality Content Creation:</a:t>
            </a:r>
          </a:p>
          <a:p>
            <a:endParaRPr lang="en-US" sz="1200" dirty="0">
              <a:solidFill>
                <a:schemeClr val="bg2"/>
              </a:solidFill>
            </a:endParaRPr>
          </a:p>
          <a:p>
            <a:r>
              <a:rPr lang="en-US" sz="1200" dirty="0">
                <a:solidFill>
                  <a:schemeClr val="bg2"/>
                </a:solidFill>
              </a:rPr>
              <a:t>Create blog posts, articles, and guides to improve the E.E.A.T statement. No blogs are currently published. Publish blogs targeting category pages to improve ranking.</a:t>
            </a:r>
          </a:p>
          <a:p>
            <a:endParaRPr lang="en-US" sz="1200" b="1" dirty="0">
              <a:solidFill>
                <a:schemeClr val="bg2"/>
              </a:solidFill>
            </a:endParaRPr>
          </a:p>
          <a:p>
            <a:r>
              <a:rPr lang="en-US" sz="1200" b="1" dirty="0">
                <a:solidFill>
                  <a:schemeClr val="bg2"/>
                </a:solidFill>
              </a:rPr>
              <a:t>4) New Service Pages </a:t>
            </a:r>
          </a:p>
          <a:p>
            <a:endParaRPr lang="en-US" sz="1200" b="1" dirty="0">
              <a:solidFill>
                <a:schemeClr val="bg2"/>
              </a:solidFill>
            </a:endParaRPr>
          </a:p>
          <a:p>
            <a:pPr marL="285750" indent="-285750">
              <a:buFont typeface="Arial" panose="020B0604020202020204" pitchFamily="34" charset="0"/>
              <a:buChar char="•"/>
            </a:pPr>
            <a:r>
              <a:rPr lang="en-US" sz="1200" b="1" dirty="0">
                <a:solidFill>
                  <a:schemeClr val="bg2"/>
                </a:solidFill>
              </a:rPr>
              <a:t>New Service Pages will be created with the relevant keywords to target the niche audience.</a:t>
            </a:r>
            <a:endParaRPr lang="en-IN" sz="1200" b="1" dirty="0">
              <a:solidFill>
                <a:schemeClr val="bg2"/>
              </a:solidFill>
            </a:endParaRPr>
          </a:p>
        </p:txBody>
      </p:sp>
    </p:spTree>
    <p:extLst>
      <p:ext uri="{BB962C8B-B14F-4D97-AF65-F5344CB8AC3E}">
        <p14:creationId xmlns:p14="http://schemas.microsoft.com/office/powerpoint/2010/main" val="392072624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260350" y="590550"/>
            <a:ext cx="8623300" cy="46355"/>
          </a:xfrm>
          <a:custGeom>
            <a:avLst/>
            <a:gdLst/>
            <a:ahLst/>
            <a:cxnLst/>
            <a:rect l="l" t="t" r="r" b="b"/>
            <a:pathLst>
              <a:path w="8623300" h="46354">
                <a:moveTo>
                  <a:pt x="8623199" y="45899"/>
                </a:moveTo>
                <a:lnTo>
                  <a:pt x="0" y="45899"/>
                </a:lnTo>
                <a:lnTo>
                  <a:pt x="0" y="0"/>
                </a:lnTo>
                <a:lnTo>
                  <a:pt x="8623199" y="0"/>
                </a:lnTo>
                <a:lnTo>
                  <a:pt x="8623199" y="45899"/>
                </a:lnTo>
                <a:close/>
              </a:path>
            </a:pathLst>
          </a:custGeom>
          <a:solidFill>
            <a:srgbClr val="7030A0"/>
          </a:solidFill>
        </p:spPr>
        <p:txBody>
          <a:bodyPr wrap="square" lIns="0" tIns="0" rIns="0" bIns="0" rtlCol="0"/>
          <a:lstStyle/>
          <a:p>
            <a:endParaRPr/>
          </a:p>
        </p:txBody>
      </p:sp>
      <p:sp>
        <p:nvSpPr>
          <p:cNvPr id="6" name="Title 5">
            <a:extLst>
              <a:ext uri="{FF2B5EF4-FFF2-40B4-BE49-F238E27FC236}">
                <a16:creationId xmlns:a16="http://schemas.microsoft.com/office/drawing/2014/main" id="{B867D2D1-2E8E-BE90-EEF3-F0018AB24A2B}"/>
              </a:ext>
            </a:extLst>
          </p:cNvPr>
          <p:cNvSpPr txBox="1">
            <a:spLocks noGrp="1"/>
          </p:cNvSpPr>
          <p:nvPr>
            <p:ph type="title"/>
          </p:nvPr>
        </p:nvSpPr>
        <p:spPr>
          <a:xfrm>
            <a:off x="3810000" y="163108"/>
            <a:ext cx="2895600" cy="382588"/>
          </a:xfrm>
          <a:prstGeom prst="rect">
            <a:avLst/>
          </a:prstGeom>
          <a:effectLst>
            <a:outerShdw blurRad="50800" dist="38100" algn="l" rotWithShape="0">
              <a:prstClr val="black">
                <a:alpha val="40000"/>
              </a:prstClr>
            </a:outerShdw>
          </a:effectLst>
        </p:spPr>
        <p:txBody>
          <a:bodyPr vert="horz" lIns="91440" tIns="45720" rIns="91440" bIns="45720" rtlCol="0" anchor="b">
            <a:noAutofit/>
          </a:bodyPr>
          <a:lstStyle>
            <a:lvl1pPr algn="l" defTabSz="914400" rtl="0" eaLnBrk="1" latinLnBrk="0" hangingPunct="1">
              <a:lnSpc>
                <a:spcPct val="90000"/>
              </a:lnSpc>
              <a:spcBef>
                <a:spcPct val="0"/>
              </a:spcBef>
              <a:buNone/>
              <a:defRPr sz="4000" b="1" kern="1200">
                <a:solidFill>
                  <a:schemeClr val="tx1"/>
                </a:solidFill>
                <a:latin typeface="+mj-lt"/>
                <a:ea typeface="+mj-ea"/>
                <a:cs typeface="+mj-cs"/>
              </a:defRPr>
            </a:lvl1pPr>
          </a:lstStyle>
          <a:p>
            <a:r>
              <a:rPr lang="en-IN" sz="2400" b="0" dirty="0">
                <a:solidFill>
                  <a:srgbClr val="191B23"/>
                </a:solidFill>
                <a:latin typeface="Inter" panose="020B0502030000000004" pitchFamily="34" charset="0"/>
              </a:rPr>
              <a:t/>
            </a:r>
            <a:br>
              <a:rPr lang="en-IN" sz="2400" b="0" dirty="0">
                <a:solidFill>
                  <a:srgbClr val="191B23"/>
                </a:solidFill>
                <a:latin typeface="Inter" panose="020B0502030000000004" pitchFamily="34" charset="0"/>
              </a:rPr>
            </a:br>
            <a:r>
              <a:rPr lang="en-US" sz="2400" dirty="0">
                <a:solidFill>
                  <a:srgbClr val="191B23"/>
                </a:solidFill>
                <a:latin typeface="Inter" panose="020B0502030000000004" pitchFamily="34" charset="0"/>
              </a:rPr>
              <a:t>SEO STRATEGY</a:t>
            </a:r>
            <a:endParaRPr lang="en-IN" sz="2400" dirty="0">
              <a:solidFill>
                <a:srgbClr val="191B23"/>
              </a:solidFill>
              <a:latin typeface="inherit"/>
            </a:endParaRPr>
          </a:p>
        </p:txBody>
      </p:sp>
      <p:sp>
        <p:nvSpPr>
          <p:cNvPr id="7" name="TextBox 6">
            <a:extLst>
              <a:ext uri="{FF2B5EF4-FFF2-40B4-BE49-F238E27FC236}">
                <a16:creationId xmlns:a16="http://schemas.microsoft.com/office/drawing/2014/main" id="{FBF6AF5A-63CB-9C04-A06E-15EF21A7778B}"/>
              </a:ext>
            </a:extLst>
          </p:cNvPr>
          <p:cNvSpPr txBox="1"/>
          <p:nvPr/>
        </p:nvSpPr>
        <p:spPr>
          <a:xfrm>
            <a:off x="381000" y="1428750"/>
            <a:ext cx="8623707" cy="1815882"/>
          </a:xfrm>
          <a:prstGeom prst="rect">
            <a:avLst/>
          </a:prstGeom>
          <a:solidFill>
            <a:schemeClr val="tx1"/>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wrap="square" rtlCol="0">
            <a:spAutoFit/>
          </a:bodyPr>
          <a:lstStyle/>
          <a:p>
            <a:endParaRPr lang="en-US" sz="1400" b="1" dirty="0">
              <a:solidFill>
                <a:schemeClr val="bg1"/>
              </a:solidFill>
            </a:endParaRPr>
          </a:p>
          <a:p>
            <a:r>
              <a:rPr lang="en-US" sz="1400" dirty="0">
                <a:solidFill>
                  <a:schemeClr val="bg1"/>
                </a:solidFill>
              </a:rPr>
              <a:t>5) </a:t>
            </a:r>
            <a:r>
              <a:rPr lang="en-US" sz="1400" b="1" dirty="0">
                <a:solidFill>
                  <a:schemeClr val="bg1"/>
                </a:solidFill>
              </a:rPr>
              <a:t>Headings</a:t>
            </a:r>
            <a:r>
              <a:rPr lang="en-US" sz="1400" dirty="0">
                <a:solidFill>
                  <a:schemeClr val="bg1"/>
                </a:solidFill>
              </a:rPr>
              <a:t>: There are no H1 tags. Ideally, there should be only one H1 tag per page. Consider restructuring the headings.</a:t>
            </a:r>
          </a:p>
          <a:p>
            <a:r>
              <a:rPr lang="en-US" sz="1400" dirty="0">
                <a:solidFill>
                  <a:schemeClr val="bg1"/>
                </a:solidFill>
              </a:rPr>
              <a:t>Ensure that the H2, H3, and H4 tags are used hierarchically and contain relevant keywords.</a:t>
            </a:r>
          </a:p>
          <a:p>
            <a:endParaRPr lang="en-US" sz="1400" dirty="0">
              <a:solidFill>
                <a:schemeClr val="bg1"/>
              </a:solidFill>
            </a:endParaRPr>
          </a:p>
          <a:p>
            <a:r>
              <a:rPr lang="en-US" sz="1400" dirty="0">
                <a:solidFill>
                  <a:schemeClr val="bg1"/>
                </a:solidFill>
              </a:rPr>
              <a:t>6) </a:t>
            </a:r>
            <a:r>
              <a:rPr lang="en-US" sz="1400" b="1" dirty="0">
                <a:solidFill>
                  <a:schemeClr val="bg1"/>
                </a:solidFill>
              </a:rPr>
              <a:t>FAQ</a:t>
            </a:r>
            <a:r>
              <a:rPr lang="en-US" sz="1400" dirty="0">
                <a:solidFill>
                  <a:schemeClr val="bg1"/>
                </a:solidFill>
              </a:rPr>
              <a:t>: Question &amp; Answers must be added in H3 or H4 tags to improve SEO.</a:t>
            </a:r>
          </a:p>
          <a:p>
            <a:endParaRPr lang="en-US" sz="1400" dirty="0">
              <a:solidFill>
                <a:schemeClr val="bg1"/>
              </a:solidFill>
            </a:endParaRPr>
          </a:p>
          <a:p>
            <a:r>
              <a:rPr lang="en-US" sz="1400" dirty="0">
                <a:solidFill>
                  <a:schemeClr val="bg1"/>
                </a:solidFill>
              </a:rPr>
              <a:t>7) There are no backlinks on your website. Our job is to create quality backlinks for your website. </a:t>
            </a:r>
          </a:p>
        </p:txBody>
      </p:sp>
    </p:spTree>
    <p:extLst>
      <p:ext uri="{BB962C8B-B14F-4D97-AF65-F5344CB8AC3E}">
        <p14:creationId xmlns:p14="http://schemas.microsoft.com/office/powerpoint/2010/main" val="118023442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260350" y="590550"/>
            <a:ext cx="8623300" cy="46355"/>
          </a:xfrm>
          <a:custGeom>
            <a:avLst/>
            <a:gdLst/>
            <a:ahLst/>
            <a:cxnLst/>
            <a:rect l="l" t="t" r="r" b="b"/>
            <a:pathLst>
              <a:path w="8623300" h="46354">
                <a:moveTo>
                  <a:pt x="8623199" y="45899"/>
                </a:moveTo>
                <a:lnTo>
                  <a:pt x="0" y="45899"/>
                </a:lnTo>
                <a:lnTo>
                  <a:pt x="0" y="0"/>
                </a:lnTo>
                <a:lnTo>
                  <a:pt x="8623199" y="0"/>
                </a:lnTo>
                <a:lnTo>
                  <a:pt x="8623199" y="45899"/>
                </a:lnTo>
                <a:close/>
              </a:path>
            </a:pathLst>
          </a:custGeom>
          <a:solidFill>
            <a:srgbClr val="7030A0"/>
          </a:solidFill>
        </p:spPr>
        <p:txBody>
          <a:bodyPr wrap="square" lIns="0" tIns="0" rIns="0" bIns="0" rtlCol="0"/>
          <a:lstStyle/>
          <a:p>
            <a:endParaRPr/>
          </a:p>
        </p:txBody>
      </p:sp>
      <p:sp>
        <p:nvSpPr>
          <p:cNvPr id="6" name="Title 5">
            <a:extLst>
              <a:ext uri="{FF2B5EF4-FFF2-40B4-BE49-F238E27FC236}">
                <a16:creationId xmlns:a16="http://schemas.microsoft.com/office/drawing/2014/main" id="{B867D2D1-2E8E-BE90-EEF3-F0018AB24A2B}"/>
              </a:ext>
            </a:extLst>
          </p:cNvPr>
          <p:cNvSpPr txBox="1">
            <a:spLocks noGrp="1"/>
          </p:cNvSpPr>
          <p:nvPr>
            <p:ph type="title"/>
          </p:nvPr>
        </p:nvSpPr>
        <p:spPr>
          <a:xfrm>
            <a:off x="1905000" y="166398"/>
            <a:ext cx="7467600" cy="382588"/>
          </a:xfrm>
          <a:prstGeom prst="rect">
            <a:avLst/>
          </a:prstGeom>
          <a:effectLst>
            <a:outerShdw blurRad="50800" dist="38100" algn="l" rotWithShape="0">
              <a:prstClr val="black">
                <a:alpha val="40000"/>
              </a:prstClr>
            </a:outerShdw>
          </a:effectLst>
        </p:spPr>
        <p:txBody>
          <a:bodyPr vert="horz" lIns="91440" tIns="45720" rIns="91440" bIns="45720" rtlCol="0" anchor="b">
            <a:noAutofit/>
          </a:bodyPr>
          <a:lstStyle>
            <a:lvl1pPr algn="l" defTabSz="914400" rtl="0" eaLnBrk="1" latinLnBrk="0" hangingPunct="1">
              <a:lnSpc>
                <a:spcPct val="90000"/>
              </a:lnSpc>
              <a:spcBef>
                <a:spcPct val="0"/>
              </a:spcBef>
              <a:buNone/>
              <a:defRPr sz="4000" b="1" kern="1200">
                <a:solidFill>
                  <a:schemeClr val="tx1"/>
                </a:solidFill>
                <a:latin typeface="+mj-lt"/>
                <a:ea typeface="+mj-ea"/>
                <a:cs typeface="+mj-cs"/>
              </a:defRPr>
            </a:lvl1pPr>
          </a:lstStyle>
          <a:p>
            <a:r>
              <a:rPr lang="en-US" sz="2400" b="0" dirty="0" smtClean="0">
                <a:solidFill>
                  <a:srgbClr val="191B23"/>
                </a:solidFill>
                <a:latin typeface="Inter" panose="020B0502030000000004" pitchFamily="34" charset="0"/>
              </a:rPr>
              <a:t>Individual </a:t>
            </a:r>
            <a:r>
              <a:rPr lang="en-US" sz="2400" b="0" dirty="0">
                <a:solidFill>
                  <a:srgbClr val="191B23"/>
                </a:solidFill>
                <a:latin typeface="Inter" panose="020B0502030000000004" pitchFamily="34" charset="0"/>
              </a:rPr>
              <a:t>Service Pages Recommendation</a:t>
            </a:r>
            <a:endParaRPr lang="en-IN" sz="2400" dirty="0">
              <a:solidFill>
                <a:srgbClr val="191B23"/>
              </a:solidFill>
              <a:latin typeface="inherit"/>
            </a:endParaRPr>
          </a:p>
        </p:txBody>
      </p:sp>
      <p:sp>
        <p:nvSpPr>
          <p:cNvPr id="7" name="TextBox 6">
            <a:extLst>
              <a:ext uri="{FF2B5EF4-FFF2-40B4-BE49-F238E27FC236}">
                <a16:creationId xmlns:a16="http://schemas.microsoft.com/office/drawing/2014/main" id="{FBF6AF5A-63CB-9C04-A06E-15EF21A7778B}"/>
              </a:ext>
            </a:extLst>
          </p:cNvPr>
          <p:cNvSpPr txBox="1"/>
          <p:nvPr/>
        </p:nvSpPr>
        <p:spPr>
          <a:xfrm>
            <a:off x="276486" y="678469"/>
            <a:ext cx="8807450" cy="4247317"/>
          </a:xfrm>
          <a:prstGeom prst="rect">
            <a:avLst/>
          </a:prstGeom>
          <a:solidFill>
            <a:schemeClr val="tx1"/>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wrap="square" rtlCol="0">
            <a:spAutoFit/>
          </a:bodyPr>
          <a:lstStyle/>
          <a:p>
            <a:r>
              <a:rPr lang="en-US" sz="900" b="1" dirty="0" smtClean="0">
                <a:solidFill>
                  <a:schemeClr val="bg1"/>
                </a:solidFill>
              </a:rPr>
              <a:t>Nitro X</a:t>
            </a:r>
          </a:p>
          <a:p>
            <a:r>
              <a:rPr lang="en-US" sz="900" dirty="0" smtClean="0">
                <a:solidFill>
                  <a:schemeClr val="bg1"/>
                </a:solidFill>
              </a:rPr>
              <a:t>Our patent-pending identity identification technology ensures secure and accurate digital identity verification, utilizing </a:t>
            </a:r>
            <a:r>
              <a:rPr lang="en-US" sz="900" dirty="0" err="1" smtClean="0">
                <a:solidFill>
                  <a:schemeClr val="bg1"/>
                </a:solidFill>
              </a:rPr>
              <a:t>blockchain</a:t>
            </a:r>
            <a:r>
              <a:rPr lang="en-US" sz="900" dirty="0" smtClean="0">
                <a:solidFill>
                  <a:schemeClr val="bg1"/>
                </a:solidFill>
              </a:rPr>
              <a:t> for unparalleled security. This innovative approach helps prevent fraud and ensures the integrity of user identities across digital platforms.</a:t>
            </a:r>
          </a:p>
          <a:p>
            <a:endParaRPr lang="en-US" sz="900" b="1" dirty="0">
              <a:solidFill>
                <a:schemeClr val="bg1"/>
              </a:solidFill>
            </a:endParaRPr>
          </a:p>
          <a:p>
            <a:r>
              <a:rPr lang="en-US" sz="900" b="1" dirty="0" smtClean="0">
                <a:solidFill>
                  <a:schemeClr val="bg1"/>
                </a:solidFill>
              </a:rPr>
              <a:t>Keywords:</a:t>
            </a:r>
            <a:r>
              <a:rPr lang="en-US" sz="900" dirty="0" smtClean="0">
                <a:solidFill>
                  <a:schemeClr val="bg1"/>
                </a:solidFill>
              </a:rPr>
              <a:t> digital identity verification, </a:t>
            </a:r>
            <a:r>
              <a:rPr lang="en-US" sz="900" dirty="0" err="1" smtClean="0">
                <a:solidFill>
                  <a:schemeClr val="bg1"/>
                </a:solidFill>
              </a:rPr>
              <a:t>blockchain</a:t>
            </a:r>
            <a:r>
              <a:rPr lang="en-US" sz="900" dirty="0" smtClean="0">
                <a:solidFill>
                  <a:schemeClr val="bg1"/>
                </a:solidFill>
              </a:rPr>
              <a:t> digital identity, patent-pending identity technology, secure identity identification.</a:t>
            </a:r>
          </a:p>
          <a:p>
            <a:endParaRPr lang="en-US" sz="900" dirty="0" smtClean="0">
              <a:solidFill>
                <a:schemeClr val="bg1"/>
              </a:solidFill>
            </a:endParaRPr>
          </a:p>
          <a:p>
            <a:r>
              <a:rPr lang="en-US" sz="900" b="1" dirty="0" smtClean="0">
                <a:solidFill>
                  <a:schemeClr val="bg1"/>
                </a:solidFill>
              </a:rPr>
              <a:t>Nitro Collab</a:t>
            </a:r>
          </a:p>
          <a:p>
            <a:r>
              <a:rPr lang="en-US" sz="900" dirty="0" smtClean="0">
                <a:solidFill>
                  <a:schemeClr val="bg1"/>
                </a:solidFill>
              </a:rPr>
              <a:t>Transform micro and </a:t>
            </a:r>
            <a:r>
              <a:rPr lang="en-US" sz="900" dirty="0" err="1" smtClean="0">
                <a:solidFill>
                  <a:schemeClr val="bg1"/>
                </a:solidFill>
              </a:rPr>
              <a:t>nano</a:t>
            </a:r>
            <a:r>
              <a:rPr lang="en-US" sz="900" dirty="0" smtClean="0">
                <a:solidFill>
                  <a:schemeClr val="bg1"/>
                </a:solidFill>
              </a:rPr>
              <a:t> influencers into effective brand ambassadors with our cutting-edge influencer marketing services. Nitro Collab enhances your brand's reach and engagement by leveraging the authenticity and niche audiences of smaller creators.</a:t>
            </a:r>
          </a:p>
          <a:p>
            <a:endParaRPr lang="en-US" sz="900" b="1" dirty="0">
              <a:solidFill>
                <a:schemeClr val="bg1"/>
              </a:solidFill>
            </a:endParaRPr>
          </a:p>
          <a:p>
            <a:r>
              <a:rPr lang="en-US" sz="900" b="1" dirty="0" smtClean="0">
                <a:solidFill>
                  <a:schemeClr val="bg1"/>
                </a:solidFill>
              </a:rPr>
              <a:t>Keywords:</a:t>
            </a:r>
            <a:r>
              <a:rPr lang="en-US" sz="900" dirty="0" smtClean="0">
                <a:solidFill>
                  <a:schemeClr val="bg1"/>
                </a:solidFill>
              </a:rPr>
              <a:t> influencer marketing services, micro influencer marketing, brand ambassadors, influencer collaboration.</a:t>
            </a:r>
          </a:p>
          <a:p>
            <a:endParaRPr lang="en-US" sz="900" dirty="0" smtClean="0">
              <a:solidFill>
                <a:schemeClr val="bg1"/>
              </a:solidFill>
            </a:endParaRPr>
          </a:p>
          <a:p>
            <a:r>
              <a:rPr lang="en-US" sz="900" b="1" dirty="0" smtClean="0">
                <a:solidFill>
                  <a:schemeClr val="bg1"/>
                </a:solidFill>
              </a:rPr>
              <a:t>Nitro Store</a:t>
            </a:r>
          </a:p>
          <a:p>
            <a:r>
              <a:rPr lang="en-US" sz="900" dirty="0" smtClean="0">
                <a:solidFill>
                  <a:schemeClr val="bg1"/>
                </a:solidFill>
              </a:rPr>
              <a:t>Experience the future of e-commerce with Nitro Store's AI-driven personalized storefronts. Our technology customizes the shopping experience for each customer, providing tailored recommendations and an intuitive interface that increases customer satisfaction and conversion rates.</a:t>
            </a:r>
          </a:p>
          <a:p>
            <a:endParaRPr lang="en-US" sz="900" b="1" dirty="0" smtClean="0">
              <a:solidFill>
                <a:schemeClr val="bg1"/>
              </a:solidFill>
            </a:endParaRPr>
          </a:p>
          <a:p>
            <a:r>
              <a:rPr lang="en-US" sz="900" b="1" dirty="0" smtClean="0">
                <a:solidFill>
                  <a:schemeClr val="bg1"/>
                </a:solidFill>
              </a:rPr>
              <a:t>Keywords:</a:t>
            </a:r>
            <a:r>
              <a:rPr lang="en-US" sz="900" dirty="0" smtClean="0">
                <a:solidFill>
                  <a:schemeClr val="bg1"/>
                </a:solidFill>
              </a:rPr>
              <a:t> AI-driven personalized storefronts, customize storefront homepage, ecommerce AI solutions, personalized shopping experience.</a:t>
            </a:r>
          </a:p>
          <a:p>
            <a:endParaRPr lang="en-US" sz="900" dirty="0" smtClean="0">
              <a:solidFill>
                <a:schemeClr val="bg1"/>
              </a:solidFill>
            </a:endParaRPr>
          </a:p>
          <a:p>
            <a:r>
              <a:rPr lang="en-US" sz="900" b="1" dirty="0" smtClean="0">
                <a:solidFill>
                  <a:schemeClr val="bg1"/>
                </a:solidFill>
              </a:rPr>
              <a:t>Nitro AI</a:t>
            </a:r>
          </a:p>
          <a:p>
            <a:r>
              <a:rPr lang="en-US" sz="900" dirty="0" smtClean="0">
                <a:solidFill>
                  <a:schemeClr val="bg1"/>
                </a:solidFill>
              </a:rPr>
              <a:t>Solve your e-commerce challenges with Nitro AI, offering advanced AI solutions designed to optimize operations, improve customer satisfaction, and drive growth. Our AI tools provide actionable insights and automation to streamline your business processes and enhance decision-making.</a:t>
            </a:r>
          </a:p>
          <a:p>
            <a:endParaRPr lang="en-US" sz="900" dirty="0">
              <a:solidFill>
                <a:schemeClr val="bg1"/>
              </a:solidFill>
            </a:endParaRPr>
          </a:p>
          <a:p>
            <a:r>
              <a:rPr lang="en-US" sz="900" b="1" dirty="0" smtClean="0">
                <a:solidFill>
                  <a:schemeClr val="bg1"/>
                </a:solidFill>
              </a:rPr>
              <a:t>Keywords:</a:t>
            </a:r>
            <a:r>
              <a:rPr lang="en-US" sz="900" dirty="0" smtClean="0">
                <a:solidFill>
                  <a:schemeClr val="bg1"/>
                </a:solidFill>
              </a:rPr>
              <a:t> AI solutions company, ecommerce IT solutions, ecommerce solution provider, AI tools for ecommerce.</a:t>
            </a:r>
          </a:p>
          <a:p>
            <a:endParaRPr lang="en-US" sz="900" dirty="0" smtClean="0">
              <a:solidFill>
                <a:schemeClr val="bg1"/>
              </a:solidFill>
            </a:endParaRPr>
          </a:p>
          <a:p>
            <a:r>
              <a:rPr lang="en-US" sz="900" b="1" dirty="0" smtClean="0">
                <a:solidFill>
                  <a:schemeClr val="bg1"/>
                </a:solidFill>
              </a:rPr>
              <a:t>Nitro Play</a:t>
            </a:r>
          </a:p>
          <a:p>
            <a:r>
              <a:rPr lang="en-US" sz="900" dirty="0" smtClean="0">
                <a:solidFill>
                  <a:schemeClr val="bg1"/>
                </a:solidFill>
              </a:rPr>
              <a:t>Boost engagement and conversion rates with Nitro Play's gamified ads. Our interactive advertisements turn passive viewers into active participants, creating enjoyable experiences that captivate your audience and increase brand loyalty. </a:t>
            </a:r>
          </a:p>
          <a:p>
            <a:endParaRPr lang="en-US" sz="900" b="1" dirty="0">
              <a:solidFill>
                <a:schemeClr val="bg1"/>
              </a:solidFill>
            </a:endParaRPr>
          </a:p>
          <a:p>
            <a:r>
              <a:rPr lang="en-US" sz="900" b="1" dirty="0" smtClean="0">
                <a:solidFill>
                  <a:schemeClr val="bg1"/>
                </a:solidFill>
              </a:rPr>
              <a:t>Keywords:</a:t>
            </a:r>
            <a:r>
              <a:rPr lang="en-US" sz="900" dirty="0" smtClean="0">
                <a:solidFill>
                  <a:schemeClr val="bg1"/>
                </a:solidFill>
              </a:rPr>
              <a:t> gamification advertising, interactive ads, enhanced user engagement, gamified advertisements.</a:t>
            </a:r>
          </a:p>
          <a:p>
            <a:endParaRPr lang="en-US" sz="900" dirty="0">
              <a:solidFill>
                <a:schemeClr val="bg1"/>
              </a:solidFill>
            </a:endParaRPr>
          </a:p>
        </p:txBody>
      </p:sp>
    </p:spTree>
    <p:extLst>
      <p:ext uri="{BB962C8B-B14F-4D97-AF65-F5344CB8AC3E}">
        <p14:creationId xmlns:p14="http://schemas.microsoft.com/office/powerpoint/2010/main" val="41832306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260350" y="590550"/>
            <a:ext cx="8623300" cy="46355"/>
          </a:xfrm>
          <a:custGeom>
            <a:avLst/>
            <a:gdLst/>
            <a:ahLst/>
            <a:cxnLst/>
            <a:rect l="l" t="t" r="r" b="b"/>
            <a:pathLst>
              <a:path w="8623300" h="46354">
                <a:moveTo>
                  <a:pt x="8623199" y="45899"/>
                </a:moveTo>
                <a:lnTo>
                  <a:pt x="0" y="45899"/>
                </a:lnTo>
                <a:lnTo>
                  <a:pt x="0" y="0"/>
                </a:lnTo>
                <a:lnTo>
                  <a:pt x="8623199" y="0"/>
                </a:lnTo>
                <a:lnTo>
                  <a:pt x="8623199" y="45899"/>
                </a:lnTo>
                <a:close/>
              </a:path>
            </a:pathLst>
          </a:custGeom>
          <a:solidFill>
            <a:srgbClr val="7030A0"/>
          </a:solidFill>
        </p:spPr>
        <p:txBody>
          <a:bodyPr wrap="square" lIns="0" tIns="0" rIns="0" bIns="0" rtlCol="0"/>
          <a:lstStyle/>
          <a:p>
            <a:endParaRPr/>
          </a:p>
        </p:txBody>
      </p:sp>
      <p:sp>
        <p:nvSpPr>
          <p:cNvPr id="6" name="Title 5">
            <a:extLst>
              <a:ext uri="{FF2B5EF4-FFF2-40B4-BE49-F238E27FC236}">
                <a16:creationId xmlns:a16="http://schemas.microsoft.com/office/drawing/2014/main" id="{B867D2D1-2E8E-BE90-EEF3-F0018AB24A2B}"/>
              </a:ext>
            </a:extLst>
          </p:cNvPr>
          <p:cNvSpPr txBox="1">
            <a:spLocks noGrp="1"/>
          </p:cNvSpPr>
          <p:nvPr>
            <p:ph type="title"/>
          </p:nvPr>
        </p:nvSpPr>
        <p:spPr>
          <a:xfrm>
            <a:off x="2743200" y="133350"/>
            <a:ext cx="6248400" cy="382588"/>
          </a:xfrm>
          <a:prstGeom prst="rect">
            <a:avLst/>
          </a:prstGeom>
          <a:effectLst>
            <a:outerShdw blurRad="50800" dist="38100" algn="l" rotWithShape="0">
              <a:prstClr val="black">
                <a:alpha val="40000"/>
              </a:prstClr>
            </a:outerShdw>
          </a:effectLst>
        </p:spPr>
        <p:txBody>
          <a:bodyPr vert="horz" lIns="91440" tIns="45720" rIns="91440" bIns="45720" rtlCol="0" anchor="b">
            <a:noAutofit/>
          </a:bodyPr>
          <a:lstStyle>
            <a:lvl1pPr algn="l" defTabSz="914400" rtl="0" eaLnBrk="1" latinLnBrk="0" hangingPunct="1">
              <a:lnSpc>
                <a:spcPct val="90000"/>
              </a:lnSpc>
              <a:spcBef>
                <a:spcPct val="0"/>
              </a:spcBef>
              <a:buNone/>
              <a:defRPr sz="4000" b="1" kern="1200">
                <a:solidFill>
                  <a:schemeClr val="tx1"/>
                </a:solidFill>
                <a:latin typeface="+mj-lt"/>
                <a:ea typeface="+mj-ea"/>
                <a:cs typeface="+mj-cs"/>
              </a:defRPr>
            </a:lvl1pPr>
          </a:lstStyle>
          <a:p>
            <a:r>
              <a:rPr lang="en-US" sz="2400" b="0" dirty="0">
                <a:solidFill>
                  <a:srgbClr val="191B23"/>
                </a:solidFill>
                <a:latin typeface="Inter" panose="020B0502030000000004" pitchFamily="34" charset="0"/>
              </a:rPr>
              <a:t>New Service Pages Recommendation</a:t>
            </a:r>
            <a:endParaRPr lang="en-IN" sz="2400" dirty="0">
              <a:solidFill>
                <a:srgbClr val="191B23"/>
              </a:solidFill>
              <a:latin typeface="inherit"/>
            </a:endParaRPr>
          </a:p>
        </p:txBody>
      </p:sp>
      <p:sp>
        <p:nvSpPr>
          <p:cNvPr id="7" name="TextBox 6">
            <a:extLst>
              <a:ext uri="{FF2B5EF4-FFF2-40B4-BE49-F238E27FC236}">
                <a16:creationId xmlns:a16="http://schemas.microsoft.com/office/drawing/2014/main" id="{FBF6AF5A-63CB-9C04-A06E-15EF21A7778B}"/>
              </a:ext>
            </a:extLst>
          </p:cNvPr>
          <p:cNvSpPr txBox="1"/>
          <p:nvPr/>
        </p:nvSpPr>
        <p:spPr>
          <a:xfrm>
            <a:off x="152400" y="595387"/>
            <a:ext cx="8731250" cy="4278094"/>
          </a:xfrm>
          <a:prstGeom prst="rect">
            <a:avLst/>
          </a:prstGeom>
          <a:solidFill>
            <a:schemeClr val="tx1"/>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wrap="square" rtlCol="0">
            <a:spAutoFit/>
          </a:bodyPr>
          <a:lstStyle/>
          <a:p>
            <a:r>
              <a:rPr lang="en-US" sz="1600" b="1" dirty="0" smtClean="0">
                <a:solidFill>
                  <a:schemeClr val="bg1"/>
                </a:solidFill>
              </a:rPr>
              <a:t>Industry</a:t>
            </a:r>
          </a:p>
          <a:p>
            <a:endParaRPr lang="en-US" sz="1600" b="1" dirty="0" smtClean="0">
              <a:solidFill>
                <a:schemeClr val="bg1"/>
              </a:solidFill>
            </a:endParaRPr>
          </a:p>
          <a:p>
            <a:r>
              <a:rPr lang="en-US" sz="1200" b="1" dirty="0" smtClean="0">
                <a:solidFill>
                  <a:schemeClr val="bg1"/>
                </a:solidFill>
              </a:rPr>
              <a:t>Travel &amp; Hospitality</a:t>
            </a:r>
          </a:p>
          <a:p>
            <a:endParaRPr lang="en-US" sz="1200" b="1" dirty="0" smtClean="0">
              <a:solidFill>
                <a:schemeClr val="bg1"/>
              </a:solidFill>
            </a:endParaRPr>
          </a:p>
          <a:p>
            <a:r>
              <a:rPr lang="en-US" sz="1200" dirty="0" smtClean="0">
                <a:solidFill>
                  <a:schemeClr val="bg1"/>
                </a:solidFill>
              </a:rPr>
              <a:t>Optimize guest experiences and streamline operations with our AI-driven and digital identity solutions, enhancing security and personalization.</a:t>
            </a:r>
          </a:p>
          <a:p>
            <a:endParaRPr lang="en-US" sz="1200" dirty="0" smtClean="0">
              <a:solidFill>
                <a:schemeClr val="bg1"/>
              </a:solidFill>
            </a:endParaRPr>
          </a:p>
          <a:p>
            <a:r>
              <a:rPr lang="en-US" sz="1200" b="1" dirty="0" smtClean="0">
                <a:solidFill>
                  <a:schemeClr val="bg1"/>
                </a:solidFill>
              </a:rPr>
              <a:t>Manufacturing</a:t>
            </a:r>
          </a:p>
          <a:p>
            <a:r>
              <a:rPr lang="en-US" sz="1200" dirty="0" smtClean="0">
                <a:solidFill>
                  <a:schemeClr val="bg1"/>
                </a:solidFill>
              </a:rPr>
              <a:t>Enhance productivity and innovation in manufacturing through AI tools and gamified engagement solutions tailored for industrial environments.</a:t>
            </a:r>
          </a:p>
          <a:p>
            <a:endParaRPr lang="en-US" sz="1200" dirty="0" smtClean="0">
              <a:solidFill>
                <a:schemeClr val="bg1"/>
              </a:solidFill>
            </a:endParaRPr>
          </a:p>
          <a:p>
            <a:r>
              <a:rPr lang="en-US" sz="1200" b="1" dirty="0" smtClean="0">
                <a:solidFill>
                  <a:schemeClr val="bg1"/>
                </a:solidFill>
              </a:rPr>
              <a:t>Banking</a:t>
            </a:r>
          </a:p>
          <a:p>
            <a:r>
              <a:rPr lang="en-US" sz="1200" dirty="0" smtClean="0">
                <a:solidFill>
                  <a:schemeClr val="bg1"/>
                </a:solidFill>
              </a:rPr>
              <a:t>Ensure secure transactions and compliance with advanced digital identity verification and AI solutions, improving customer trust and satisfaction.</a:t>
            </a:r>
          </a:p>
          <a:p>
            <a:endParaRPr lang="en-US" sz="1200" dirty="0" smtClean="0">
              <a:solidFill>
                <a:schemeClr val="bg1"/>
              </a:solidFill>
            </a:endParaRPr>
          </a:p>
          <a:p>
            <a:r>
              <a:rPr lang="en-US" sz="1200" b="1" dirty="0" smtClean="0">
                <a:solidFill>
                  <a:schemeClr val="bg1"/>
                </a:solidFill>
              </a:rPr>
              <a:t>Education</a:t>
            </a:r>
          </a:p>
          <a:p>
            <a:r>
              <a:rPr lang="en-US" sz="1200" dirty="0" smtClean="0">
                <a:solidFill>
                  <a:schemeClr val="bg1"/>
                </a:solidFill>
              </a:rPr>
              <a:t>Empower educational institutions with personalized learning experiences and secure digital identities, fostering a safe and engaging environment for students.</a:t>
            </a:r>
          </a:p>
          <a:p>
            <a:endParaRPr lang="en-US" sz="1200" dirty="0" smtClean="0">
              <a:solidFill>
                <a:schemeClr val="bg1"/>
              </a:solidFill>
            </a:endParaRPr>
          </a:p>
          <a:p>
            <a:r>
              <a:rPr lang="en-US" sz="1200" b="1" dirty="0" smtClean="0">
                <a:solidFill>
                  <a:schemeClr val="bg1"/>
                </a:solidFill>
              </a:rPr>
              <a:t>Retail</a:t>
            </a:r>
          </a:p>
          <a:p>
            <a:r>
              <a:rPr lang="en-US" sz="1200" dirty="0" smtClean="0">
                <a:solidFill>
                  <a:schemeClr val="bg1"/>
                </a:solidFill>
              </a:rPr>
              <a:t>Transform the retail experience with AI-driven personalized storefronts and gamified advertisements, increasing customer engagement and sales.</a:t>
            </a:r>
            <a:endParaRPr lang="en-US" sz="1200" dirty="0">
              <a:solidFill>
                <a:schemeClr val="bg1"/>
              </a:solidFill>
            </a:endParaRPr>
          </a:p>
        </p:txBody>
      </p:sp>
    </p:spTree>
    <p:extLst>
      <p:ext uri="{BB962C8B-B14F-4D97-AF65-F5344CB8AC3E}">
        <p14:creationId xmlns:p14="http://schemas.microsoft.com/office/powerpoint/2010/main" val="43583009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FAEA537C-D93E-684B-BD54-F3C7ADF29CEA}"/>
              </a:ext>
            </a:extLst>
          </p:cNvPr>
          <p:cNvPicPr>
            <a:picLocks noChangeAspect="1"/>
          </p:cNvPicPr>
          <p:nvPr/>
        </p:nvPicPr>
        <p:blipFill>
          <a:blip r:embed="rId2"/>
          <a:stretch>
            <a:fillRect/>
          </a:stretch>
        </p:blipFill>
        <p:spPr>
          <a:xfrm>
            <a:off x="7049801" y="-19050"/>
            <a:ext cx="2115315" cy="490855"/>
          </a:xfrm>
          <a:prstGeom prst="rect">
            <a:avLst/>
          </a:prstGeom>
          <a:solidFill>
            <a:schemeClr val="tx1"/>
          </a:solidFill>
        </p:spPr>
      </p:pic>
      <p:sp>
        <p:nvSpPr>
          <p:cNvPr id="5" name="Title 5">
            <a:extLst>
              <a:ext uri="{FF2B5EF4-FFF2-40B4-BE49-F238E27FC236}">
                <a16:creationId xmlns:a16="http://schemas.microsoft.com/office/drawing/2014/main" id="{66D4C389-A7A0-45A4-39C1-D3BF7F8852A8}"/>
              </a:ext>
            </a:extLst>
          </p:cNvPr>
          <p:cNvSpPr>
            <a:spLocks noGrp="1"/>
          </p:cNvSpPr>
          <p:nvPr>
            <p:ph type="title"/>
          </p:nvPr>
        </p:nvSpPr>
        <p:spPr>
          <a:xfrm>
            <a:off x="2819400" y="1962150"/>
            <a:ext cx="5186363" cy="444500"/>
          </a:xfrm>
          <a:ln>
            <a:noFill/>
          </a:ln>
          <a:effectLst>
            <a:outerShdw blurRad="50800" dist="38100" algn="l" rotWithShape="0">
              <a:prstClr val="black">
                <a:alpha val="40000"/>
              </a:prstClr>
            </a:outerShdw>
          </a:effectLst>
          <a:scene3d>
            <a:camera prst="orthographicFront">
              <a:rot lat="0" lon="0" rev="0"/>
            </a:camera>
            <a:lightRig rig="contrasting" dir="t">
              <a:rot lat="0" lon="0" rev="1500000"/>
            </a:lightRig>
          </a:scene3d>
          <a:sp3d prstMaterial="metal">
            <a:bevelT w="88900" h="88900"/>
          </a:sp3d>
        </p:spPr>
        <p:txBody>
          <a:bodyPr/>
          <a:lstStyle/>
          <a:p>
            <a:r>
              <a:rPr lang="en-US" sz="2400" dirty="0">
                <a:solidFill>
                  <a:srgbClr val="191B23"/>
                </a:solidFill>
                <a:latin typeface="inherit"/>
              </a:rPr>
              <a:t>3 MONTHS ON-PAGE PLAN</a:t>
            </a:r>
            <a:endParaRPr lang="en-IN" sz="2400" i="0" dirty="0">
              <a:solidFill>
                <a:srgbClr val="191B23"/>
              </a:solidFill>
              <a:effectLst/>
              <a:latin typeface="inherit"/>
            </a:endParaRPr>
          </a:p>
        </p:txBody>
      </p:sp>
    </p:spTree>
    <p:extLst>
      <p:ext uri="{BB962C8B-B14F-4D97-AF65-F5344CB8AC3E}">
        <p14:creationId xmlns:p14="http://schemas.microsoft.com/office/powerpoint/2010/main" val="102360107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DAA085A1-791B-0978-8D2F-19D840A61FB1}"/>
              </a:ext>
            </a:extLst>
          </p:cNvPr>
          <p:cNvGraphicFramePr>
            <a:graphicFrameLocks noGrp="1"/>
          </p:cNvGraphicFramePr>
          <p:nvPr>
            <p:extLst>
              <p:ext uri="{D42A27DB-BD31-4B8C-83A1-F6EECF244321}">
                <p14:modId xmlns:p14="http://schemas.microsoft.com/office/powerpoint/2010/main" val="1054157424"/>
              </p:ext>
            </p:extLst>
          </p:nvPr>
        </p:nvGraphicFramePr>
        <p:xfrm>
          <a:off x="76200" y="122938"/>
          <a:ext cx="8991600" cy="4811012"/>
        </p:xfrm>
        <a:graphic>
          <a:graphicData uri="http://schemas.openxmlformats.org/drawingml/2006/table">
            <a:tbl>
              <a:tblPr firstRow="1" bandRow="1">
                <a:tableStyleId>{5C22544A-7EE6-4342-B048-85BDC9FD1C3A}</a:tableStyleId>
              </a:tblPr>
              <a:tblGrid>
                <a:gridCol w="907108">
                  <a:extLst>
                    <a:ext uri="{9D8B030D-6E8A-4147-A177-3AD203B41FA5}">
                      <a16:colId xmlns:a16="http://schemas.microsoft.com/office/drawing/2014/main" val="2649844839"/>
                    </a:ext>
                  </a:extLst>
                </a:gridCol>
                <a:gridCol w="2604903">
                  <a:extLst>
                    <a:ext uri="{9D8B030D-6E8A-4147-A177-3AD203B41FA5}">
                      <a16:colId xmlns:a16="http://schemas.microsoft.com/office/drawing/2014/main" val="3103516904"/>
                    </a:ext>
                  </a:extLst>
                </a:gridCol>
                <a:gridCol w="2635364">
                  <a:extLst>
                    <a:ext uri="{9D8B030D-6E8A-4147-A177-3AD203B41FA5}">
                      <a16:colId xmlns:a16="http://schemas.microsoft.com/office/drawing/2014/main" val="3871840481"/>
                    </a:ext>
                  </a:extLst>
                </a:gridCol>
                <a:gridCol w="1353959">
                  <a:extLst>
                    <a:ext uri="{9D8B030D-6E8A-4147-A177-3AD203B41FA5}">
                      <a16:colId xmlns:a16="http://schemas.microsoft.com/office/drawing/2014/main" val="3598088739"/>
                    </a:ext>
                  </a:extLst>
                </a:gridCol>
                <a:gridCol w="1490266">
                  <a:extLst>
                    <a:ext uri="{9D8B030D-6E8A-4147-A177-3AD203B41FA5}">
                      <a16:colId xmlns:a16="http://schemas.microsoft.com/office/drawing/2014/main" val="1956004707"/>
                    </a:ext>
                  </a:extLst>
                </a:gridCol>
              </a:tblGrid>
              <a:tr h="345692">
                <a:tc>
                  <a:txBody>
                    <a:bodyPr/>
                    <a:lstStyle/>
                    <a:p>
                      <a:pPr algn="ctr"/>
                      <a:r>
                        <a:rPr lang="en-IN" sz="1100" b="1" i="0" kern="1200" dirty="0">
                          <a:solidFill>
                            <a:schemeClr val="lt1"/>
                          </a:solidFill>
                          <a:effectLst/>
                          <a:latin typeface="+mn-lt"/>
                          <a:ea typeface="+mn-ea"/>
                          <a:cs typeface="+mn-cs"/>
                        </a:rPr>
                        <a:t>Month</a:t>
                      </a:r>
                      <a:endParaRPr lang="en-IN" sz="1100" dirty="0"/>
                    </a:p>
                  </a:txBody>
                  <a:tcPr/>
                </a:tc>
                <a:tc>
                  <a:txBody>
                    <a:bodyPr/>
                    <a:lstStyle/>
                    <a:p>
                      <a:pPr algn="ctr"/>
                      <a:r>
                        <a:rPr lang="en-IN" sz="1100" b="1" i="0" kern="1200" dirty="0">
                          <a:solidFill>
                            <a:schemeClr val="lt1"/>
                          </a:solidFill>
                          <a:effectLst/>
                          <a:latin typeface="+mn-lt"/>
                          <a:ea typeface="+mn-ea"/>
                          <a:cs typeface="+mn-cs"/>
                        </a:rPr>
                        <a:t>Focus Areas</a:t>
                      </a:r>
                      <a:endParaRPr lang="en-IN" sz="1100" dirty="0"/>
                    </a:p>
                  </a:txBody>
                  <a:tcPr/>
                </a:tc>
                <a:tc>
                  <a:txBody>
                    <a:bodyPr/>
                    <a:lstStyle/>
                    <a:p>
                      <a:pPr algn="ctr"/>
                      <a:r>
                        <a:rPr lang="en-IN" sz="1100" b="1" i="0" kern="1200" dirty="0">
                          <a:solidFill>
                            <a:schemeClr val="lt1"/>
                          </a:solidFill>
                          <a:effectLst/>
                          <a:latin typeface="+mn-lt"/>
                          <a:ea typeface="+mn-ea"/>
                          <a:cs typeface="+mn-cs"/>
                        </a:rPr>
                        <a:t>Tasks</a:t>
                      </a:r>
                      <a:endParaRPr lang="en-IN" sz="1100" dirty="0"/>
                    </a:p>
                  </a:txBody>
                  <a:tcPr/>
                </a:tc>
                <a:tc>
                  <a:txBody>
                    <a:bodyPr/>
                    <a:lstStyle/>
                    <a:p>
                      <a:pPr algn="ctr"/>
                      <a:r>
                        <a:rPr lang="en-IN" sz="1100" b="1" i="0" kern="1200" dirty="0">
                          <a:solidFill>
                            <a:schemeClr val="lt1"/>
                          </a:solidFill>
                          <a:effectLst/>
                          <a:latin typeface="+mn-lt"/>
                          <a:ea typeface="+mn-ea"/>
                          <a:cs typeface="+mn-cs"/>
                        </a:rPr>
                        <a:t>Expected Outcomes</a:t>
                      </a:r>
                      <a:endParaRPr lang="en-IN" sz="1100" dirty="0"/>
                    </a:p>
                  </a:txBody>
                  <a:tcPr/>
                </a:tc>
                <a:tc>
                  <a:txBody>
                    <a:bodyPr/>
                    <a:lstStyle/>
                    <a:p>
                      <a:pPr algn="ctr"/>
                      <a:r>
                        <a:rPr lang="en-IN" sz="1100" b="1" i="0" kern="1200" dirty="0">
                          <a:solidFill>
                            <a:schemeClr val="lt1"/>
                          </a:solidFill>
                          <a:effectLst/>
                          <a:latin typeface="+mn-lt"/>
                          <a:ea typeface="+mn-ea"/>
                          <a:cs typeface="+mn-cs"/>
                        </a:rPr>
                        <a:t>Tools</a:t>
                      </a:r>
                      <a:endParaRPr lang="en-IN" sz="1100" dirty="0"/>
                    </a:p>
                  </a:txBody>
                  <a:tcPr/>
                </a:tc>
                <a:extLst>
                  <a:ext uri="{0D108BD9-81ED-4DB2-BD59-A6C34878D82A}">
                    <a16:rowId xmlns:a16="http://schemas.microsoft.com/office/drawing/2014/main" val="2467131402"/>
                  </a:ext>
                </a:extLst>
              </a:tr>
              <a:tr h="888923">
                <a:tc>
                  <a:txBody>
                    <a:bodyPr/>
                    <a:lstStyle/>
                    <a:p>
                      <a:pPr algn="l"/>
                      <a:r>
                        <a:rPr lang="en-US" sz="1100" dirty="0"/>
                        <a:t>1</a:t>
                      </a:r>
                      <a:endParaRPr lang="en-IN" sz="1100" dirty="0"/>
                    </a:p>
                  </a:txBody>
                  <a:tcPr/>
                </a:tc>
                <a:tc>
                  <a:txBody>
                    <a:bodyPr/>
                    <a:lstStyle/>
                    <a:p>
                      <a:pPr algn="l"/>
                      <a:r>
                        <a:rPr lang="en-IN" sz="1100" b="0" i="0" kern="1200" dirty="0">
                          <a:solidFill>
                            <a:schemeClr val="dk1"/>
                          </a:solidFill>
                          <a:effectLst/>
                          <a:latin typeface="+mn-lt"/>
                          <a:ea typeface="+mn-ea"/>
                          <a:cs typeface="+mn-cs"/>
                        </a:rPr>
                        <a:t>Technical SEO</a:t>
                      </a:r>
                      <a:endParaRPr lang="en-IN" sz="1100" dirty="0"/>
                    </a:p>
                  </a:txBody>
                  <a:tcPr/>
                </a:tc>
                <a:tc>
                  <a:txBody>
                    <a:bodyPr/>
                    <a:lstStyle/>
                    <a:p>
                      <a:pPr marL="171450" indent="-171450" algn="l">
                        <a:buFont typeface="Arial" panose="020B0604020202020204" pitchFamily="34" charset="0"/>
                        <a:buChar char="•"/>
                      </a:pPr>
                      <a:r>
                        <a:rPr lang="en-IN" sz="1100" b="0" i="0" kern="1200" dirty="0">
                          <a:solidFill>
                            <a:schemeClr val="dk1"/>
                          </a:solidFill>
                          <a:effectLst/>
                          <a:latin typeface="+mn-lt"/>
                          <a:ea typeface="+mn-ea"/>
                          <a:cs typeface="+mn-cs"/>
                        </a:rPr>
                        <a:t>Website Audit</a:t>
                      </a:r>
                    </a:p>
                    <a:p>
                      <a:pPr marL="171450" indent="-171450" algn="l">
                        <a:buFont typeface="Arial" panose="020B0604020202020204" pitchFamily="34" charset="0"/>
                        <a:buChar char="•"/>
                      </a:pPr>
                      <a:r>
                        <a:rPr lang="en-IN" sz="1100" b="0" i="0" kern="1200" dirty="0">
                          <a:solidFill>
                            <a:schemeClr val="dk1"/>
                          </a:solidFill>
                          <a:effectLst/>
                          <a:latin typeface="+mn-lt"/>
                          <a:ea typeface="+mn-ea"/>
                          <a:cs typeface="+mn-cs"/>
                        </a:rPr>
                        <a:t>XML Sitemap Update</a:t>
                      </a:r>
                    </a:p>
                    <a:p>
                      <a:pPr marL="171450" indent="-171450" algn="l">
                        <a:buFont typeface="Arial" panose="020B0604020202020204" pitchFamily="34" charset="0"/>
                        <a:buChar char="•"/>
                      </a:pPr>
                      <a:r>
                        <a:rPr lang="en-IN" sz="1100" b="0" i="0" kern="1200" dirty="0">
                          <a:solidFill>
                            <a:schemeClr val="dk1"/>
                          </a:solidFill>
                          <a:effectLst/>
                          <a:latin typeface="+mn-lt"/>
                          <a:ea typeface="+mn-ea"/>
                          <a:cs typeface="+mn-cs"/>
                        </a:rPr>
                        <a:t>Fix Broken Links</a:t>
                      </a:r>
                    </a:p>
                    <a:p>
                      <a:pPr marL="171450" indent="-171450" algn="l">
                        <a:buFont typeface="Arial" panose="020B0604020202020204" pitchFamily="34" charset="0"/>
                        <a:buChar char="•"/>
                      </a:pPr>
                      <a:r>
                        <a:rPr lang="en-IN" sz="1100" b="0" i="0" kern="1200" dirty="0">
                          <a:solidFill>
                            <a:schemeClr val="dk1"/>
                          </a:solidFill>
                          <a:effectLst/>
                          <a:latin typeface="+mn-lt"/>
                          <a:ea typeface="+mn-ea"/>
                          <a:cs typeface="+mn-cs"/>
                        </a:rPr>
                        <a:t>Fix All SEO Related Technical Issues</a:t>
                      </a:r>
                    </a:p>
                    <a:p>
                      <a:pPr marL="171450" indent="-171450" algn="l">
                        <a:buFont typeface="Arial" panose="020B0604020202020204" pitchFamily="34" charset="0"/>
                        <a:buChar char="•"/>
                      </a:pPr>
                      <a:r>
                        <a:rPr lang="en-US" sz="1100" b="0" i="0" kern="1200" dirty="0">
                          <a:solidFill>
                            <a:schemeClr val="dk1"/>
                          </a:solidFill>
                          <a:effectLst/>
                          <a:latin typeface="+mn-lt"/>
                          <a:ea typeface="+mn-ea"/>
                          <a:cs typeface="+mn-cs"/>
                        </a:rPr>
                        <a:t>Changed to website category structure</a:t>
                      </a:r>
                      <a:endParaRPr lang="en-IN" sz="1100" b="0" i="0" kern="1200" dirty="0">
                        <a:solidFill>
                          <a:schemeClr val="dk1"/>
                        </a:solidFill>
                        <a:effectLst/>
                        <a:latin typeface="+mn-lt"/>
                        <a:ea typeface="+mn-ea"/>
                        <a:cs typeface="+mn-cs"/>
                      </a:endParaRPr>
                    </a:p>
                  </a:txBody>
                  <a:tcPr/>
                </a:tc>
                <a:tc>
                  <a:txBody>
                    <a:bodyPr/>
                    <a:lstStyle/>
                    <a:p>
                      <a:pPr algn="l"/>
                      <a:r>
                        <a:rPr lang="en-US" sz="1100" dirty="0"/>
                        <a:t>Improved website health, better crawling, and indexing by search engines</a:t>
                      </a:r>
                    </a:p>
                    <a:p>
                      <a:pPr algn="l"/>
                      <a:endParaRPr lang="en-IN" sz="1100" dirty="0"/>
                    </a:p>
                  </a:txBody>
                  <a:tcPr/>
                </a:tc>
                <a:tc>
                  <a:txBody>
                    <a:bodyPr/>
                    <a:lstStyle/>
                    <a:p>
                      <a:pPr algn="l"/>
                      <a:r>
                        <a:rPr lang="en-US" sz="1100" dirty="0"/>
                        <a:t>Google Search Console, Screaming Frog, </a:t>
                      </a:r>
                      <a:r>
                        <a:rPr lang="en-US" sz="1100" dirty="0" err="1"/>
                        <a:t>GTMetrix</a:t>
                      </a:r>
                      <a:endParaRPr lang="en-IN" sz="1100" dirty="0"/>
                    </a:p>
                  </a:txBody>
                  <a:tcPr/>
                </a:tc>
                <a:extLst>
                  <a:ext uri="{0D108BD9-81ED-4DB2-BD59-A6C34878D82A}">
                    <a16:rowId xmlns:a16="http://schemas.microsoft.com/office/drawing/2014/main" val="2772747837"/>
                  </a:ext>
                </a:extLst>
              </a:tr>
              <a:tr h="1975386">
                <a:tc>
                  <a:txBody>
                    <a:bodyPr/>
                    <a:lstStyle/>
                    <a:p>
                      <a:pPr algn="l"/>
                      <a:r>
                        <a:rPr lang="en-US" sz="1100" dirty="0"/>
                        <a:t>2</a:t>
                      </a:r>
                      <a:endParaRPr lang="en-IN" sz="1100" dirty="0"/>
                    </a:p>
                  </a:txBody>
                  <a:tcPr/>
                </a:tc>
                <a:tc>
                  <a:txBody>
                    <a:bodyPr/>
                    <a:lstStyle/>
                    <a:p>
                      <a:pPr algn="l"/>
                      <a:r>
                        <a:rPr lang="en-IN" sz="1100" dirty="0"/>
                        <a:t>On-page SEO (Content Optimization) + Off page Activity 100 Backlinks</a:t>
                      </a:r>
                    </a:p>
                    <a:p>
                      <a:pPr algn="l"/>
                      <a:r>
                        <a:rPr lang="en-US" sz="1100" dirty="0">
                          <a:solidFill>
                            <a:srgbClr val="FF0000"/>
                          </a:solidFill>
                        </a:rPr>
                        <a:t>3 On</a:t>
                      </a:r>
                      <a:r>
                        <a:rPr lang="en-US" sz="1100" baseline="0" dirty="0">
                          <a:solidFill>
                            <a:srgbClr val="FF0000"/>
                          </a:solidFill>
                        </a:rPr>
                        <a:t> –Page blogs + 5 Off page Blogs</a:t>
                      </a:r>
                      <a:endParaRPr lang="en-IN" sz="1100" dirty="0">
                        <a:solidFill>
                          <a:srgbClr val="FF0000"/>
                        </a:solidFill>
                      </a:endParaRPr>
                    </a:p>
                  </a:txBody>
                  <a:tcPr/>
                </a:tc>
                <a:tc>
                  <a:txBody>
                    <a:bodyPr/>
                    <a:lstStyle/>
                    <a:p>
                      <a:pPr marL="171450" indent="-171450" algn="l">
                        <a:buFont typeface="Arial" panose="020B0604020202020204" pitchFamily="34" charset="0"/>
                        <a:buChar char="•"/>
                      </a:pPr>
                      <a:r>
                        <a:rPr lang="en-US" sz="1100" dirty="0"/>
                        <a:t>Finding profitable keywords to write blogs that will drive website traffic.</a:t>
                      </a:r>
                    </a:p>
                    <a:p>
                      <a:pPr marL="171450" indent="-171450" algn="l">
                        <a:buFont typeface="Arial" panose="020B0604020202020204" pitchFamily="34" charset="0"/>
                        <a:buChar char="•"/>
                      </a:pPr>
                      <a:endParaRPr lang="en-US" sz="1100" baseline="0" dirty="0"/>
                    </a:p>
                    <a:p>
                      <a:pPr marL="171450" indent="-171450" algn="l">
                        <a:buFont typeface="Arial" panose="020B0604020202020204" pitchFamily="34" charset="0"/>
                        <a:buChar char="•"/>
                      </a:pPr>
                      <a:r>
                        <a:rPr lang="en-US" sz="1100" baseline="0" dirty="0"/>
                        <a:t>Adding keywords, SEO titles &amp; meta descriptions to all existing pages on your website.</a:t>
                      </a:r>
                    </a:p>
                    <a:p>
                      <a:pPr marL="0" indent="0" algn="l">
                        <a:buFont typeface="Arial" panose="020B0604020202020204" pitchFamily="34" charset="0"/>
                        <a:buNone/>
                      </a:pPr>
                      <a:endParaRPr lang="en-US" sz="1100" baseline="0" dirty="0"/>
                    </a:p>
                    <a:p>
                      <a:pPr marL="171450" indent="-171450" algn="l">
                        <a:buFont typeface="Arial" panose="020B0604020202020204" pitchFamily="34" charset="0"/>
                        <a:buChar char="•"/>
                      </a:pPr>
                      <a:r>
                        <a:rPr lang="en-US" sz="1100" baseline="0" dirty="0"/>
                        <a:t>10 Pages will be optimized per month.</a:t>
                      </a:r>
                    </a:p>
                    <a:p>
                      <a:pPr marL="171450" indent="-171450" algn="l">
                        <a:buFont typeface="Arial" panose="020B0604020202020204" pitchFamily="34" charset="0"/>
                        <a:buChar char="•"/>
                      </a:pPr>
                      <a:endParaRPr lang="en-US" sz="1100" baseline="0" dirty="0"/>
                    </a:p>
                    <a:p>
                      <a:pPr marL="171450" indent="-171450" algn="l">
                        <a:buFont typeface="Arial" panose="020B0604020202020204" pitchFamily="34" charset="0"/>
                        <a:buChar char="•"/>
                      </a:pPr>
                      <a:r>
                        <a:rPr lang="en-US" sz="1100" baseline="0" dirty="0"/>
                        <a:t>Implementing keywords inside your website content to improve ranking.</a:t>
                      </a:r>
                    </a:p>
                    <a:p>
                      <a:pPr marL="171450" indent="-171450" algn="l">
                        <a:buFont typeface="Arial" panose="020B0604020202020204" pitchFamily="34" charset="0"/>
                        <a:buChar char="•"/>
                      </a:pPr>
                      <a:endParaRPr lang="en-US" sz="1100" baseline="0" dirty="0"/>
                    </a:p>
                    <a:p>
                      <a:pPr marL="0" indent="0" algn="l">
                        <a:buFont typeface="Arial" panose="020B0604020202020204" pitchFamily="34" charset="0"/>
                        <a:buNone/>
                      </a:pPr>
                      <a:endParaRPr lang="en-US" sz="1100" dirty="0"/>
                    </a:p>
                  </a:txBody>
                  <a:tcPr/>
                </a:tc>
                <a:tc>
                  <a:txBody>
                    <a:bodyPr/>
                    <a:lstStyle/>
                    <a:p>
                      <a:pPr algn="l"/>
                      <a:r>
                        <a:rPr lang="en-US" sz="1100" dirty="0"/>
                        <a:t>Improved page relevance, better search engine understanding, increased rankings and website traffic</a:t>
                      </a:r>
                      <a:endParaRPr lang="en-IN" sz="1100" dirty="0"/>
                    </a:p>
                  </a:txBody>
                  <a:tcPr/>
                </a:tc>
                <a:tc>
                  <a:txBody>
                    <a:bodyPr/>
                    <a:lstStyle/>
                    <a:p>
                      <a:pPr algn="l"/>
                      <a:r>
                        <a:rPr lang="en-IN" sz="1100" dirty="0" err="1"/>
                        <a:t>SEMRush</a:t>
                      </a:r>
                      <a:r>
                        <a:rPr lang="en-IN" sz="1100" dirty="0"/>
                        <a:t> , </a:t>
                      </a:r>
                      <a:r>
                        <a:rPr lang="en-IN" sz="1100" dirty="0" err="1"/>
                        <a:t>Ahrtef</a:t>
                      </a:r>
                      <a:endParaRPr lang="en-IN" sz="1100" dirty="0"/>
                    </a:p>
                  </a:txBody>
                  <a:tcPr/>
                </a:tc>
                <a:extLst>
                  <a:ext uri="{0D108BD9-81ED-4DB2-BD59-A6C34878D82A}">
                    <a16:rowId xmlns:a16="http://schemas.microsoft.com/office/drawing/2014/main" val="1133088312"/>
                  </a:ext>
                </a:extLst>
              </a:tr>
              <a:tr h="888923">
                <a:tc>
                  <a:txBody>
                    <a:bodyPr/>
                    <a:lstStyle/>
                    <a:p>
                      <a:pPr algn="l"/>
                      <a:r>
                        <a:rPr lang="en-US" sz="1100" dirty="0"/>
                        <a:t>3</a:t>
                      </a:r>
                      <a:endParaRPr lang="en-IN" sz="1100" dirty="0"/>
                    </a:p>
                  </a:txBody>
                  <a:tcPr/>
                </a:tc>
                <a:tc>
                  <a:txBody>
                    <a:bodyPr/>
                    <a:lstStyle/>
                    <a:p>
                      <a:pPr algn="l"/>
                      <a:r>
                        <a:rPr lang="en-IN" sz="1100" dirty="0"/>
                        <a:t>On-page SEO (Content Optimization) + Off page Activity 100 Backlinks</a:t>
                      </a:r>
                    </a:p>
                    <a:p>
                      <a:pPr algn="l"/>
                      <a:r>
                        <a:rPr lang="en-US" sz="1100" dirty="0">
                          <a:solidFill>
                            <a:srgbClr val="FF0000"/>
                          </a:solidFill>
                        </a:rPr>
                        <a:t>3 On</a:t>
                      </a:r>
                      <a:r>
                        <a:rPr lang="en-US" sz="1100" baseline="0" dirty="0">
                          <a:solidFill>
                            <a:srgbClr val="FF0000"/>
                          </a:solidFill>
                        </a:rPr>
                        <a:t> –Page blogs + 5 Off page Blogs</a:t>
                      </a:r>
                      <a:endParaRPr lang="en-IN" sz="1100" dirty="0">
                        <a:solidFill>
                          <a:srgbClr val="FF0000"/>
                        </a:solidFill>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IN" sz="1100" dirty="0"/>
                    </a:p>
                  </a:txBody>
                  <a:tcPr/>
                </a:tc>
                <a:tc>
                  <a:txBody>
                    <a:bodyPr/>
                    <a:lstStyle/>
                    <a:p>
                      <a:pPr marL="171450" indent="-171450" algn="l">
                        <a:buFont typeface="Arial" panose="020B0604020202020204" pitchFamily="34" charset="0"/>
                        <a:buChar char="•"/>
                      </a:pPr>
                      <a:r>
                        <a:rPr lang="en-US" sz="1100" dirty="0"/>
                        <a:t>Adding Schema Markup </a:t>
                      </a:r>
                    </a:p>
                    <a:p>
                      <a:pPr marL="171450" indent="-171450" algn="l">
                        <a:buFont typeface="Arial" panose="020B0604020202020204" pitchFamily="34" charset="0"/>
                        <a:buChar char="•"/>
                      </a:pPr>
                      <a:r>
                        <a:rPr lang="en-US" sz="1100" dirty="0"/>
                        <a:t>Open Graph Tag</a:t>
                      </a:r>
                    </a:p>
                    <a:p>
                      <a:pPr marL="171450" indent="-171450" algn="l">
                        <a:buFont typeface="Arial" panose="020B0604020202020204" pitchFamily="34" charset="0"/>
                        <a:buChar char="•"/>
                      </a:pPr>
                      <a:r>
                        <a:rPr lang="en-US" sz="1100" dirty="0"/>
                        <a:t> Strategic Contextual Interlinking.</a:t>
                      </a: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100" baseline="0" dirty="0"/>
                        <a:t>5 New category pages will be created to target new keywords</a:t>
                      </a:r>
                    </a:p>
                    <a:p>
                      <a:pPr marL="171450" indent="-171450" algn="l">
                        <a:buFont typeface="Arial" panose="020B0604020202020204" pitchFamily="34" charset="0"/>
                        <a:buChar char="•"/>
                      </a:pPr>
                      <a:endParaRPr lang="en-US" sz="1100" dirty="0"/>
                    </a:p>
                  </a:txBody>
                  <a:tcPr/>
                </a:tc>
                <a:tc>
                  <a:txBody>
                    <a:bodyPr/>
                    <a:lstStyle/>
                    <a:p>
                      <a:pPr algn="l"/>
                      <a:r>
                        <a:rPr lang="en-US" sz="1100" dirty="0"/>
                        <a:t>Better</a:t>
                      </a:r>
                      <a:r>
                        <a:rPr lang="en-US" sz="1100" baseline="0" dirty="0"/>
                        <a:t> ranking for new keywords and increased website traffic.</a:t>
                      </a:r>
                      <a:endParaRPr lang="en-IN" sz="1100" dirty="0"/>
                    </a:p>
                  </a:txBody>
                  <a:tcPr/>
                </a:tc>
                <a:tc>
                  <a:txBody>
                    <a:bodyPr/>
                    <a:lstStyle/>
                    <a:p>
                      <a:pPr algn="l"/>
                      <a:r>
                        <a:rPr lang="en-US" sz="1100" dirty="0" err="1"/>
                        <a:t>Semrush</a:t>
                      </a:r>
                      <a:r>
                        <a:rPr lang="en-US" sz="1100" dirty="0"/>
                        <a:t> ,</a:t>
                      </a:r>
                      <a:r>
                        <a:rPr lang="en-US" sz="1100" dirty="0" err="1"/>
                        <a:t>Ahref</a:t>
                      </a:r>
                      <a:endParaRPr lang="en-IN" sz="1100" dirty="0"/>
                    </a:p>
                  </a:txBody>
                  <a:tcPr/>
                </a:tc>
                <a:extLst>
                  <a:ext uri="{0D108BD9-81ED-4DB2-BD59-A6C34878D82A}">
                    <a16:rowId xmlns:a16="http://schemas.microsoft.com/office/drawing/2014/main" val="900570616"/>
                  </a:ext>
                </a:extLst>
              </a:tr>
            </a:tbl>
          </a:graphicData>
        </a:graphic>
      </p:graphicFrame>
    </p:spTree>
    <p:extLst>
      <p:ext uri="{BB962C8B-B14F-4D97-AF65-F5344CB8AC3E}">
        <p14:creationId xmlns:p14="http://schemas.microsoft.com/office/powerpoint/2010/main" val="244674245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5">
            <a:extLst>
              <a:ext uri="{FF2B5EF4-FFF2-40B4-BE49-F238E27FC236}">
                <a16:creationId xmlns:a16="http://schemas.microsoft.com/office/drawing/2014/main" id="{4C17CE2B-438A-92F3-7DAC-9805589016E3}"/>
              </a:ext>
            </a:extLst>
          </p:cNvPr>
          <p:cNvSpPr txBox="1">
            <a:spLocks noGrp="1"/>
          </p:cNvSpPr>
          <p:nvPr>
            <p:ph type="title"/>
          </p:nvPr>
        </p:nvSpPr>
        <p:spPr>
          <a:xfrm>
            <a:off x="3352800" y="133350"/>
            <a:ext cx="5073650" cy="382588"/>
          </a:xfrm>
          <a:prstGeom prst="rect">
            <a:avLst/>
          </a:prstGeom>
          <a:effectLst>
            <a:outerShdw blurRad="50800" dist="38100" algn="l" rotWithShape="0">
              <a:prstClr val="black">
                <a:alpha val="40000"/>
              </a:prstClr>
            </a:outerShdw>
          </a:effectLst>
        </p:spPr>
        <p:txBody>
          <a:bodyPr vert="horz" lIns="91440" tIns="45720" rIns="91440" bIns="45720" rtlCol="0" anchor="b">
            <a:noAutofit/>
          </a:bodyPr>
          <a:lstStyle>
            <a:lvl1pPr algn="l" defTabSz="914400" rtl="0" eaLnBrk="1" latinLnBrk="0" hangingPunct="1">
              <a:lnSpc>
                <a:spcPct val="90000"/>
              </a:lnSpc>
              <a:spcBef>
                <a:spcPct val="0"/>
              </a:spcBef>
              <a:buNone/>
              <a:defRPr sz="4000" b="1" kern="1200">
                <a:solidFill>
                  <a:schemeClr val="tx1"/>
                </a:solidFill>
                <a:latin typeface="+mj-lt"/>
                <a:ea typeface="+mj-ea"/>
                <a:cs typeface="+mj-cs"/>
              </a:defRPr>
            </a:lvl1pPr>
          </a:lstStyle>
          <a:p>
            <a:r>
              <a:rPr lang="en-US" sz="2400" b="0" dirty="0">
                <a:solidFill>
                  <a:srgbClr val="191B23"/>
                </a:solidFill>
                <a:latin typeface="Inter" panose="020B0502030000000004" pitchFamily="34" charset="0"/>
              </a:rPr>
              <a:t>Content Strategy</a:t>
            </a:r>
            <a:endParaRPr lang="en-IN" sz="2400" dirty="0">
              <a:solidFill>
                <a:srgbClr val="191B23"/>
              </a:solidFill>
              <a:latin typeface="inherit"/>
            </a:endParaRPr>
          </a:p>
        </p:txBody>
      </p:sp>
      <p:graphicFrame>
        <p:nvGraphicFramePr>
          <p:cNvPr id="3" name="Table 2"/>
          <p:cNvGraphicFramePr>
            <a:graphicFrameLocks noGrp="1"/>
          </p:cNvGraphicFramePr>
          <p:nvPr>
            <p:extLst>
              <p:ext uri="{D42A27DB-BD31-4B8C-83A1-F6EECF244321}">
                <p14:modId xmlns:p14="http://schemas.microsoft.com/office/powerpoint/2010/main" val="1026190405"/>
              </p:ext>
            </p:extLst>
          </p:nvPr>
        </p:nvGraphicFramePr>
        <p:xfrm>
          <a:off x="838200" y="1123950"/>
          <a:ext cx="7239001" cy="2898200"/>
        </p:xfrm>
        <a:graphic>
          <a:graphicData uri="http://schemas.openxmlformats.org/drawingml/2006/table">
            <a:tbl>
              <a:tblPr>
                <a:tableStyleId>{5C22544A-7EE6-4342-B048-85BDC9FD1C3A}</a:tableStyleId>
              </a:tblPr>
              <a:tblGrid>
                <a:gridCol w="2743200">
                  <a:extLst>
                    <a:ext uri="{9D8B030D-6E8A-4147-A177-3AD203B41FA5}">
                      <a16:colId xmlns:a16="http://schemas.microsoft.com/office/drawing/2014/main" val="457103697"/>
                    </a:ext>
                  </a:extLst>
                </a:gridCol>
                <a:gridCol w="1295400">
                  <a:extLst>
                    <a:ext uri="{9D8B030D-6E8A-4147-A177-3AD203B41FA5}">
                      <a16:colId xmlns:a16="http://schemas.microsoft.com/office/drawing/2014/main" val="2279424904"/>
                    </a:ext>
                  </a:extLst>
                </a:gridCol>
                <a:gridCol w="3200401">
                  <a:extLst>
                    <a:ext uri="{9D8B030D-6E8A-4147-A177-3AD203B41FA5}">
                      <a16:colId xmlns:a16="http://schemas.microsoft.com/office/drawing/2014/main" val="530268592"/>
                    </a:ext>
                  </a:extLst>
                </a:gridCol>
              </a:tblGrid>
              <a:tr h="317500">
                <a:tc>
                  <a:txBody>
                    <a:bodyPr/>
                    <a:lstStyle/>
                    <a:p>
                      <a:pPr algn="ctr" fontAlgn="b"/>
                      <a:r>
                        <a:rPr lang="en-IN" sz="1400" u="none" strike="noStrike" dirty="0">
                          <a:effectLst/>
                        </a:rPr>
                        <a:t>Blog Topic</a:t>
                      </a:r>
                      <a:endParaRPr lang="en-IN" sz="1400" b="1" i="0" u="none" strike="noStrike" dirty="0">
                        <a:solidFill>
                          <a:srgbClr val="000000"/>
                        </a:solidFill>
                        <a:effectLst/>
                        <a:latin typeface="Calibri" panose="020F0502020204030204" pitchFamily="34" charset="0"/>
                      </a:endParaRPr>
                    </a:p>
                  </a:txBody>
                  <a:tcPr marL="4076" marR="4076" marT="4076" marB="0" anchor="b">
                    <a:solidFill>
                      <a:srgbClr val="FFFF00"/>
                    </a:solidFill>
                  </a:tcPr>
                </a:tc>
                <a:tc>
                  <a:txBody>
                    <a:bodyPr/>
                    <a:lstStyle/>
                    <a:p>
                      <a:pPr algn="ctr" fontAlgn="b"/>
                      <a:r>
                        <a:rPr lang="en-IN" sz="1400" u="none" strike="noStrike">
                          <a:effectLst/>
                        </a:rPr>
                        <a:t>Search Intent</a:t>
                      </a:r>
                      <a:endParaRPr lang="en-IN" sz="1400" b="1" i="0" u="none" strike="noStrike">
                        <a:solidFill>
                          <a:srgbClr val="000000"/>
                        </a:solidFill>
                        <a:effectLst/>
                        <a:latin typeface="Calibri" panose="020F0502020204030204" pitchFamily="34" charset="0"/>
                      </a:endParaRPr>
                    </a:p>
                  </a:txBody>
                  <a:tcPr marL="4076" marR="4076" marT="4076" marB="0" anchor="b">
                    <a:solidFill>
                      <a:srgbClr val="FFFF00"/>
                    </a:solidFill>
                  </a:tcPr>
                </a:tc>
                <a:tc>
                  <a:txBody>
                    <a:bodyPr/>
                    <a:lstStyle/>
                    <a:p>
                      <a:pPr algn="ctr" fontAlgn="b"/>
                      <a:r>
                        <a:rPr lang="en-IN" sz="1400" u="none" strike="noStrike" dirty="0">
                          <a:effectLst/>
                        </a:rPr>
                        <a:t>Keywords</a:t>
                      </a:r>
                      <a:endParaRPr lang="en-IN" sz="1400" b="1" i="0" u="none" strike="noStrike" dirty="0">
                        <a:solidFill>
                          <a:srgbClr val="000000"/>
                        </a:solidFill>
                        <a:effectLst/>
                        <a:latin typeface="Calibri" panose="020F0502020204030204" pitchFamily="34" charset="0"/>
                      </a:endParaRPr>
                    </a:p>
                  </a:txBody>
                  <a:tcPr marL="4076" marR="4076" marT="4076" marB="0" anchor="b">
                    <a:solidFill>
                      <a:srgbClr val="FFFF00"/>
                    </a:solidFill>
                  </a:tcPr>
                </a:tc>
                <a:extLst>
                  <a:ext uri="{0D108BD9-81ED-4DB2-BD59-A6C34878D82A}">
                    <a16:rowId xmlns:a16="http://schemas.microsoft.com/office/drawing/2014/main" val="1547776436"/>
                  </a:ext>
                </a:extLst>
              </a:tr>
              <a:tr h="317500">
                <a:tc>
                  <a:txBody>
                    <a:bodyPr/>
                    <a:lstStyle/>
                    <a:p>
                      <a:pPr algn="ctr" fontAlgn="b"/>
                      <a:r>
                        <a:rPr lang="en-US" sz="1400" u="none" strike="noStrike" dirty="0">
                          <a:effectLst/>
                        </a:rPr>
                        <a:t>Maximizing Your Reach: The Power of Influencer Marketing Services</a:t>
                      </a:r>
                      <a:endParaRPr lang="en-US" sz="1400" b="0" i="0" u="none" strike="noStrike" dirty="0">
                        <a:solidFill>
                          <a:srgbClr val="000000"/>
                        </a:solidFill>
                        <a:effectLst/>
                        <a:latin typeface="Calibri" panose="020F0502020204030204" pitchFamily="34" charset="0"/>
                      </a:endParaRPr>
                    </a:p>
                  </a:txBody>
                  <a:tcPr marL="4076" marR="4076" marT="4076" marB="0" anchor="b"/>
                </a:tc>
                <a:tc>
                  <a:txBody>
                    <a:bodyPr/>
                    <a:lstStyle/>
                    <a:p>
                      <a:pPr algn="ctr" fontAlgn="b"/>
                      <a:r>
                        <a:rPr lang="en-IN" sz="1400" u="none" strike="noStrike" dirty="0">
                          <a:effectLst/>
                        </a:rPr>
                        <a:t>Informational</a:t>
                      </a:r>
                      <a:endParaRPr lang="en-IN" sz="1400" b="0" i="0" u="none" strike="noStrike" dirty="0">
                        <a:solidFill>
                          <a:srgbClr val="000000"/>
                        </a:solidFill>
                        <a:effectLst/>
                        <a:latin typeface="Calibri" panose="020F0502020204030204" pitchFamily="34" charset="0"/>
                      </a:endParaRPr>
                    </a:p>
                  </a:txBody>
                  <a:tcPr marL="4076" marR="4076" marT="4076" marB="0" anchor="b"/>
                </a:tc>
                <a:tc>
                  <a:txBody>
                    <a:bodyPr/>
                    <a:lstStyle/>
                    <a:p>
                      <a:pPr algn="ctr" fontAlgn="b"/>
                      <a:r>
                        <a:rPr lang="en-IN" sz="1400" u="none" strike="noStrike">
                          <a:effectLst/>
                        </a:rPr>
                        <a:t>influencer marketing services, brand ambassadors, influencer collaboration</a:t>
                      </a:r>
                      <a:endParaRPr lang="en-IN" sz="1400" b="0" i="0" u="none" strike="noStrike">
                        <a:solidFill>
                          <a:srgbClr val="000000"/>
                        </a:solidFill>
                        <a:effectLst/>
                        <a:latin typeface="Calibri" panose="020F0502020204030204" pitchFamily="34" charset="0"/>
                      </a:endParaRPr>
                    </a:p>
                  </a:txBody>
                  <a:tcPr marL="4076" marR="4076" marT="4076" marB="0" anchor="b"/>
                </a:tc>
                <a:extLst>
                  <a:ext uri="{0D108BD9-81ED-4DB2-BD59-A6C34878D82A}">
                    <a16:rowId xmlns:a16="http://schemas.microsoft.com/office/drawing/2014/main" val="2700664802"/>
                  </a:ext>
                </a:extLst>
              </a:tr>
              <a:tr h="317500">
                <a:tc>
                  <a:txBody>
                    <a:bodyPr/>
                    <a:lstStyle/>
                    <a:p>
                      <a:pPr algn="ctr" fontAlgn="b"/>
                      <a:r>
                        <a:rPr lang="en-US" sz="1400" u="none" strike="noStrike" dirty="0">
                          <a:effectLst/>
                        </a:rPr>
                        <a:t>How AI Tools for E-commerce are Revolutionizing Online Retail</a:t>
                      </a:r>
                      <a:endParaRPr lang="en-US" sz="1400" b="0" i="0" u="none" strike="noStrike" dirty="0">
                        <a:solidFill>
                          <a:srgbClr val="000000"/>
                        </a:solidFill>
                        <a:effectLst/>
                        <a:latin typeface="Calibri" panose="020F0502020204030204" pitchFamily="34" charset="0"/>
                      </a:endParaRPr>
                    </a:p>
                  </a:txBody>
                  <a:tcPr marL="4076" marR="4076" marT="4076" marB="0" anchor="b"/>
                </a:tc>
                <a:tc>
                  <a:txBody>
                    <a:bodyPr/>
                    <a:lstStyle/>
                    <a:p>
                      <a:pPr algn="ctr" fontAlgn="b"/>
                      <a:r>
                        <a:rPr lang="en-IN" sz="1400" u="none" strike="noStrike" dirty="0">
                          <a:effectLst/>
                        </a:rPr>
                        <a:t>Informational</a:t>
                      </a:r>
                      <a:endParaRPr lang="en-IN" sz="1400" b="0" i="0" u="none" strike="noStrike" dirty="0">
                        <a:solidFill>
                          <a:srgbClr val="000000"/>
                        </a:solidFill>
                        <a:effectLst/>
                        <a:latin typeface="Calibri" panose="020F0502020204030204" pitchFamily="34" charset="0"/>
                      </a:endParaRPr>
                    </a:p>
                  </a:txBody>
                  <a:tcPr marL="4076" marR="4076" marT="4076" marB="0" anchor="b"/>
                </a:tc>
                <a:tc>
                  <a:txBody>
                    <a:bodyPr/>
                    <a:lstStyle/>
                    <a:p>
                      <a:pPr algn="ctr" fontAlgn="b"/>
                      <a:r>
                        <a:rPr lang="en-IN" sz="1400" u="none" strike="noStrike" dirty="0" err="1">
                          <a:effectLst/>
                        </a:rPr>
                        <a:t>ai</a:t>
                      </a:r>
                      <a:r>
                        <a:rPr lang="en-IN" sz="1400" u="none" strike="noStrike" dirty="0">
                          <a:effectLst/>
                        </a:rPr>
                        <a:t> tools for ecommerce, ecommerce </a:t>
                      </a:r>
                      <a:r>
                        <a:rPr lang="en-IN" sz="1400" u="none" strike="noStrike" dirty="0" err="1">
                          <a:effectLst/>
                        </a:rPr>
                        <a:t>ai</a:t>
                      </a:r>
                      <a:r>
                        <a:rPr lang="en-IN" sz="1400" u="none" strike="noStrike" dirty="0">
                          <a:effectLst/>
                        </a:rPr>
                        <a:t> solutions, ecommerce solution company</a:t>
                      </a:r>
                      <a:endParaRPr lang="en-IN" sz="1400" b="0" i="0" u="none" strike="noStrike" dirty="0">
                        <a:solidFill>
                          <a:srgbClr val="000000"/>
                        </a:solidFill>
                        <a:effectLst/>
                        <a:latin typeface="Calibri" panose="020F0502020204030204" pitchFamily="34" charset="0"/>
                      </a:endParaRPr>
                    </a:p>
                  </a:txBody>
                  <a:tcPr marL="4076" marR="4076" marT="4076" marB="0" anchor="b"/>
                </a:tc>
                <a:extLst>
                  <a:ext uri="{0D108BD9-81ED-4DB2-BD59-A6C34878D82A}">
                    <a16:rowId xmlns:a16="http://schemas.microsoft.com/office/drawing/2014/main" val="3186945734"/>
                  </a:ext>
                </a:extLst>
              </a:tr>
              <a:tr h="317500">
                <a:tc>
                  <a:txBody>
                    <a:bodyPr/>
                    <a:lstStyle/>
                    <a:p>
                      <a:pPr algn="ctr" fontAlgn="b"/>
                      <a:r>
                        <a:rPr lang="en-US" sz="1400" u="none" strike="noStrike">
                          <a:effectLst/>
                        </a:rPr>
                        <a:t>The Role of Blockchain in Digital Identity Verification</a:t>
                      </a:r>
                      <a:endParaRPr lang="en-US" sz="1400" b="0" i="0" u="none" strike="noStrike">
                        <a:solidFill>
                          <a:srgbClr val="000000"/>
                        </a:solidFill>
                        <a:effectLst/>
                        <a:latin typeface="Calibri" panose="020F0502020204030204" pitchFamily="34" charset="0"/>
                      </a:endParaRPr>
                    </a:p>
                  </a:txBody>
                  <a:tcPr marL="4076" marR="4076" marT="4076" marB="0" anchor="b"/>
                </a:tc>
                <a:tc>
                  <a:txBody>
                    <a:bodyPr/>
                    <a:lstStyle/>
                    <a:p>
                      <a:pPr algn="ctr" fontAlgn="b"/>
                      <a:r>
                        <a:rPr lang="en-IN" sz="1400" u="none" strike="noStrike">
                          <a:effectLst/>
                        </a:rPr>
                        <a:t>Informational</a:t>
                      </a:r>
                      <a:endParaRPr lang="en-IN" sz="1400" b="0" i="0" u="none" strike="noStrike">
                        <a:solidFill>
                          <a:srgbClr val="000000"/>
                        </a:solidFill>
                        <a:effectLst/>
                        <a:latin typeface="Calibri" panose="020F0502020204030204" pitchFamily="34" charset="0"/>
                      </a:endParaRPr>
                    </a:p>
                  </a:txBody>
                  <a:tcPr marL="4076" marR="4076" marT="4076" marB="0" anchor="b"/>
                </a:tc>
                <a:tc>
                  <a:txBody>
                    <a:bodyPr/>
                    <a:lstStyle/>
                    <a:p>
                      <a:pPr algn="ctr" fontAlgn="b"/>
                      <a:r>
                        <a:rPr lang="en-IN" sz="1400" u="none" strike="noStrike" dirty="0">
                          <a:effectLst/>
                        </a:rPr>
                        <a:t>digital identity </a:t>
                      </a:r>
                      <a:r>
                        <a:rPr lang="en-IN" sz="1400" u="none" strike="noStrike" dirty="0" err="1">
                          <a:effectLst/>
                        </a:rPr>
                        <a:t>blockchain</a:t>
                      </a:r>
                      <a:r>
                        <a:rPr lang="en-IN" sz="1400" u="none" strike="noStrike" dirty="0">
                          <a:effectLst/>
                        </a:rPr>
                        <a:t>, </a:t>
                      </a:r>
                      <a:r>
                        <a:rPr lang="en-IN" sz="1400" u="none" strike="noStrike" dirty="0" err="1">
                          <a:effectLst/>
                        </a:rPr>
                        <a:t>blockchain</a:t>
                      </a:r>
                      <a:r>
                        <a:rPr lang="en-IN" sz="1400" u="none" strike="noStrike" dirty="0">
                          <a:effectLst/>
                        </a:rPr>
                        <a:t> digital identity, digital identity solutions</a:t>
                      </a:r>
                      <a:endParaRPr lang="en-IN" sz="1400" b="0" i="0" u="none" strike="noStrike" dirty="0">
                        <a:solidFill>
                          <a:srgbClr val="000000"/>
                        </a:solidFill>
                        <a:effectLst/>
                        <a:latin typeface="Calibri" panose="020F0502020204030204" pitchFamily="34" charset="0"/>
                      </a:endParaRPr>
                    </a:p>
                  </a:txBody>
                  <a:tcPr marL="4076" marR="4076" marT="4076" marB="0" anchor="b"/>
                </a:tc>
                <a:extLst>
                  <a:ext uri="{0D108BD9-81ED-4DB2-BD59-A6C34878D82A}">
                    <a16:rowId xmlns:a16="http://schemas.microsoft.com/office/drawing/2014/main" val="1431743216"/>
                  </a:ext>
                </a:extLst>
              </a:tr>
              <a:tr h="317500">
                <a:tc>
                  <a:txBody>
                    <a:bodyPr/>
                    <a:lstStyle/>
                    <a:p>
                      <a:pPr algn="ctr" fontAlgn="b"/>
                      <a:r>
                        <a:rPr lang="en-US" sz="1400" u="none" strike="noStrike">
                          <a:effectLst/>
                        </a:rPr>
                        <a:t>Boosting Engagement with Gamification Advertising in E-commerce</a:t>
                      </a:r>
                      <a:endParaRPr lang="en-US" sz="1400" b="0" i="0" u="none" strike="noStrike">
                        <a:solidFill>
                          <a:srgbClr val="000000"/>
                        </a:solidFill>
                        <a:effectLst/>
                        <a:latin typeface="Calibri" panose="020F0502020204030204" pitchFamily="34" charset="0"/>
                      </a:endParaRPr>
                    </a:p>
                  </a:txBody>
                  <a:tcPr marL="4076" marR="4076" marT="4076" marB="0" anchor="b"/>
                </a:tc>
                <a:tc>
                  <a:txBody>
                    <a:bodyPr/>
                    <a:lstStyle/>
                    <a:p>
                      <a:pPr algn="ctr" fontAlgn="b"/>
                      <a:r>
                        <a:rPr lang="en-IN" sz="1400" u="none" strike="noStrike">
                          <a:effectLst/>
                        </a:rPr>
                        <a:t>Informational</a:t>
                      </a:r>
                      <a:endParaRPr lang="en-IN" sz="1400" b="0" i="0" u="none" strike="noStrike">
                        <a:solidFill>
                          <a:srgbClr val="000000"/>
                        </a:solidFill>
                        <a:effectLst/>
                        <a:latin typeface="Calibri" panose="020F0502020204030204" pitchFamily="34" charset="0"/>
                      </a:endParaRPr>
                    </a:p>
                  </a:txBody>
                  <a:tcPr marL="4076" marR="4076" marT="4076" marB="0" anchor="b"/>
                </a:tc>
                <a:tc>
                  <a:txBody>
                    <a:bodyPr/>
                    <a:lstStyle/>
                    <a:p>
                      <a:pPr algn="ctr" fontAlgn="b"/>
                      <a:r>
                        <a:rPr lang="en-US" sz="1400" u="none" strike="noStrike" dirty="0">
                          <a:effectLst/>
                        </a:rPr>
                        <a:t>gamification advertising, interactive ads, enhanced user engagement</a:t>
                      </a:r>
                      <a:endParaRPr lang="en-US" sz="1400" b="0" i="0" u="none" strike="noStrike" dirty="0">
                        <a:solidFill>
                          <a:srgbClr val="000000"/>
                        </a:solidFill>
                        <a:effectLst/>
                        <a:latin typeface="Calibri" panose="020F0502020204030204" pitchFamily="34" charset="0"/>
                      </a:endParaRPr>
                    </a:p>
                  </a:txBody>
                  <a:tcPr marL="4076" marR="4076" marT="4076" marB="0" anchor="b"/>
                </a:tc>
                <a:extLst>
                  <a:ext uri="{0D108BD9-81ED-4DB2-BD59-A6C34878D82A}">
                    <a16:rowId xmlns:a16="http://schemas.microsoft.com/office/drawing/2014/main" val="3284063409"/>
                  </a:ext>
                </a:extLst>
              </a:tr>
              <a:tr h="317500">
                <a:tc>
                  <a:txBody>
                    <a:bodyPr/>
                    <a:lstStyle/>
                    <a:p>
                      <a:pPr algn="ctr" fontAlgn="b"/>
                      <a:r>
                        <a:rPr lang="en-US" sz="1400" u="none" strike="noStrike">
                          <a:effectLst/>
                        </a:rPr>
                        <a:t>Creating Personalized Shopping Experiences with AI-Driven Storefronts</a:t>
                      </a:r>
                      <a:endParaRPr lang="en-US" sz="1400" b="0" i="0" u="none" strike="noStrike">
                        <a:solidFill>
                          <a:srgbClr val="000000"/>
                        </a:solidFill>
                        <a:effectLst/>
                        <a:latin typeface="Calibri" panose="020F0502020204030204" pitchFamily="34" charset="0"/>
                      </a:endParaRPr>
                    </a:p>
                  </a:txBody>
                  <a:tcPr marL="4076" marR="4076" marT="4076" marB="0" anchor="b"/>
                </a:tc>
                <a:tc>
                  <a:txBody>
                    <a:bodyPr/>
                    <a:lstStyle/>
                    <a:p>
                      <a:pPr algn="ctr" fontAlgn="b"/>
                      <a:r>
                        <a:rPr lang="en-IN" sz="1400" u="none" strike="noStrike">
                          <a:effectLst/>
                        </a:rPr>
                        <a:t>Informational</a:t>
                      </a:r>
                      <a:endParaRPr lang="en-IN" sz="1400" b="0" i="0" u="none" strike="noStrike">
                        <a:solidFill>
                          <a:srgbClr val="000000"/>
                        </a:solidFill>
                        <a:effectLst/>
                        <a:latin typeface="Calibri" panose="020F0502020204030204" pitchFamily="34" charset="0"/>
                      </a:endParaRPr>
                    </a:p>
                  </a:txBody>
                  <a:tcPr marL="4076" marR="4076" marT="4076" marB="0" anchor="b"/>
                </a:tc>
                <a:tc>
                  <a:txBody>
                    <a:bodyPr/>
                    <a:lstStyle/>
                    <a:p>
                      <a:pPr algn="ctr" fontAlgn="b"/>
                      <a:r>
                        <a:rPr lang="en-US" sz="1400" u="none" strike="noStrike" dirty="0">
                          <a:effectLst/>
                        </a:rPr>
                        <a:t>customize storefront homepage, AI-driven personalized storefronts, personalized shopping experience</a:t>
                      </a:r>
                      <a:endParaRPr lang="en-US" sz="1400" b="0" i="0" u="none" strike="noStrike" dirty="0">
                        <a:solidFill>
                          <a:srgbClr val="000000"/>
                        </a:solidFill>
                        <a:effectLst/>
                        <a:latin typeface="Calibri" panose="020F0502020204030204" pitchFamily="34" charset="0"/>
                      </a:endParaRPr>
                    </a:p>
                  </a:txBody>
                  <a:tcPr marL="4076" marR="4076" marT="4076" marB="0" anchor="b"/>
                </a:tc>
                <a:extLst>
                  <a:ext uri="{0D108BD9-81ED-4DB2-BD59-A6C34878D82A}">
                    <a16:rowId xmlns:a16="http://schemas.microsoft.com/office/drawing/2014/main" val="849993302"/>
                  </a:ext>
                </a:extLst>
              </a:tr>
            </a:tbl>
          </a:graphicData>
        </a:graphic>
      </p:graphicFrame>
    </p:spTree>
    <p:extLst>
      <p:ext uri="{BB962C8B-B14F-4D97-AF65-F5344CB8AC3E}">
        <p14:creationId xmlns:p14="http://schemas.microsoft.com/office/powerpoint/2010/main" val="374427182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FAEA537C-D93E-684B-BD54-F3C7ADF29CEA}"/>
              </a:ext>
            </a:extLst>
          </p:cNvPr>
          <p:cNvPicPr>
            <a:picLocks noChangeAspect="1"/>
          </p:cNvPicPr>
          <p:nvPr/>
        </p:nvPicPr>
        <p:blipFill>
          <a:blip r:embed="rId2"/>
          <a:stretch>
            <a:fillRect/>
          </a:stretch>
        </p:blipFill>
        <p:spPr>
          <a:xfrm>
            <a:off x="7049801" y="-19050"/>
            <a:ext cx="2115315" cy="490855"/>
          </a:xfrm>
          <a:prstGeom prst="rect">
            <a:avLst/>
          </a:prstGeom>
          <a:solidFill>
            <a:schemeClr val="tx1"/>
          </a:solidFill>
        </p:spPr>
      </p:pic>
      <p:sp>
        <p:nvSpPr>
          <p:cNvPr id="5" name="Title 5">
            <a:extLst>
              <a:ext uri="{FF2B5EF4-FFF2-40B4-BE49-F238E27FC236}">
                <a16:creationId xmlns:a16="http://schemas.microsoft.com/office/drawing/2014/main" id="{66D4C389-A7A0-45A4-39C1-D3BF7F8852A8}"/>
              </a:ext>
            </a:extLst>
          </p:cNvPr>
          <p:cNvSpPr>
            <a:spLocks noGrp="1"/>
          </p:cNvSpPr>
          <p:nvPr>
            <p:ph type="title"/>
          </p:nvPr>
        </p:nvSpPr>
        <p:spPr>
          <a:xfrm>
            <a:off x="2667000" y="1885950"/>
            <a:ext cx="5186363" cy="369332"/>
          </a:xfrm>
          <a:ln>
            <a:noFill/>
          </a:ln>
          <a:effectLst>
            <a:outerShdw blurRad="50800" dist="38100" algn="l" rotWithShape="0">
              <a:prstClr val="black">
                <a:alpha val="40000"/>
              </a:prstClr>
            </a:outerShdw>
          </a:effectLst>
          <a:scene3d>
            <a:camera prst="orthographicFront">
              <a:rot lat="0" lon="0" rev="0"/>
            </a:camera>
            <a:lightRig rig="contrasting" dir="t">
              <a:rot lat="0" lon="0" rev="1500000"/>
            </a:lightRig>
          </a:scene3d>
          <a:sp3d prstMaterial="metal">
            <a:bevelT w="88900" h="88900"/>
          </a:sp3d>
        </p:spPr>
        <p:txBody>
          <a:bodyPr/>
          <a:lstStyle/>
          <a:p>
            <a:r>
              <a:rPr lang="en-US" sz="2400" dirty="0">
                <a:solidFill>
                  <a:srgbClr val="191B23"/>
                </a:solidFill>
                <a:latin typeface="inherit"/>
              </a:rPr>
              <a:t>3 MONTHS OFF-PAGE PLAN</a:t>
            </a:r>
            <a:endParaRPr lang="en-IN" sz="2400" i="0" dirty="0">
              <a:solidFill>
                <a:srgbClr val="191B23"/>
              </a:solidFill>
              <a:effectLst/>
              <a:latin typeface="inherit"/>
            </a:endParaRPr>
          </a:p>
        </p:txBody>
      </p:sp>
    </p:spTree>
    <p:extLst>
      <p:ext uri="{BB962C8B-B14F-4D97-AF65-F5344CB8AC3E}">
        <p14:creationId xmlns:p14="http://schemas.microsoft.com/office/powerpoint/2010/main" val="57877728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5">
            <a:extLst>
              <a:ext uri="{FF2B5EF4-FFF2-40B4-BE49-F238E27FC236}">
                <a16:creationId xmlns:a16="http://schemas.microsoft.com/office/drawing/2014/main" id="{4C17CE2B-438A-92F3-7DAC-9805589016E3}"/>
              </a:ext>
            </a:extLst>
          </p:cNvPr>
          <p:cNvSpPr txBox="1">
            <a:spLocks noGrp="1"/>
          </p:cNvSpPr>
          <p:nvPr>
            <p:ph type="title"/>
          </p:nvPr>
        </p:nvSpPr>
        <p:spPr>
          <a:xfrm>
            <a:off x="2971800" y="137337"/>
            <a:ext cx="5073650" cy="382588"/>
          </a:xfrm>
          <a:prstGeom prst="rect">
            <a:avLst/>
          </a:prstGeom>
          <a:effectLst>
            <a:outerShdw blurRad="50800" dist="38100" algn="l" rotWithShape="0">
              <a:prstClr val="black">
                <a:alpha val="40000"/>
              </a:prstClr>
            </a:outerShdw>
          </a:effectLst>
        </p:spPr>
        <p:txBody>
          <a:bodyPr vert="horz" lIns="91440" tIns="45720" rIns="91440" bIns="45720" rtlCol="0" anchor="b">
            <a:noAutofit/>
          </a:bodyPr>
          <a:lstStyle>
            <a:lvl1pPr algn="l" defTabSz="914400" rtl="0" eaLnBrk="1" latinLnBrk="0" hangingPunct="1">
              <a:lnSpc>
                <a:spcPct val="90000"/>
              </a:lnSpc>
              <a:spcBef>
                <a:spcPct val="0"/>
              </a:spcBef>
              <a:buNone/>
              <a:defRPr sz="4000" b="1" kern="1200">
                <a:solidFill>
                  <a:schemeClr val="tx1"/>
                </a:solidFill>
                <a:latin typeface="+mj-lt"/>
                <a:ea typeface="+mj-ea"/>
                <a:cs typeface="+mj-cs"/>
              </a:defRPr>
            </a:lvl1pPr>
          </a:lstStyle>
          <a:p>
            <a:r>
              <a:rPr lang="en-US" sz="2400" dirty="0">
                <a:solidFill>
                  <a:srgbClr val="191B23"/>
                </a:solidFill>
                <a:latin typeface="inherit"/>
              </a:rPr>
              <a:t>3 MONTHS OFF-PAGE PLAN</a:t>
            </a:r>
            <a:endParaRPr lang="en-IN" sz="2400" dirty="0">
              <a:solidFill>
                <a:srgbClr val="191B23"/>
              </a:solidFill>
              <a:latin typeface="inherit"/>
            </a:endParaRPr>
          </a:p>
        </p:txBody>
      </p:sp>
      <p:graphicFrame>
        <p:nvGraphicFramePr>
          <p:cNvPr id="3" name="Table 2">
            <a:extLst>
              <a:ext uri="{FF2B5EF4-FFF2-40B4-BE49-F238E27FC236}">
                <a16:creationId xmlns:a16="http://schemas.microsoft.com/office/drawing/2014/main" id="{AABC18EC-2F50-6C92-788B-581C59128EF3}"/>
              </a:ext>
            </a:extLst>
          </p:cNvPr>
          <p:cNvGraphicFramePr>
            <a:graphicFrameLocks noGrp="1"/>
          </p:cNvGraphicFramePr>
          <p:nvPr>
            <p:extLst>
              <p:ext uri="{D42A27DB-BD31-4B8C-83A1-F6EECF244321}">
                <p14:modId xmlns:p14="http://schemas.microsoft.com/office/powerpoint/2010/main" val="2749243117"/>
              </p:ext>
            </p:extLst>
          </p:nvPr>
        </p:nvGraphicFramePr>
        <p:xfrm>
          <a:off x="285750" y="600382"/>
          <a:ext cx="8572499" cy="4409768"/>
        </p:xfrm>
        <a:graphic>
          <a:graphicData uri="http://schemas.openxmlformats.org/drawingml/2006/table">
            <a:tbl>
              <a:tblPr firstRow="1" bandRow="1">
                <a:tableStyleId>{5C22544A-7EE6-4342-B048-85BDC9FD1C3A}</a:tableStyleId>
              </a:tblPr>
              <a:tblGrid>
                <a:gridCol w="1710266">
                  <a:extLst>
                    <a:ext uri="{9D8B030D-6E8A-4147-A177-3AD203B41FA5}">
                      <a16:colId xmlns:a16="http://schemas.microsoft.com/office/drawing/2014/main" val="2285388592"/>
                    </a:ext>
                  </a:extLst>
                </a:gridCol>
                <a:gridCol w="4174502">
                  <a:extLst>
                    <a:ext uri="{9D8B030D-6E8A-4147-A177-3AD203B41FA5}">
                      <a16:colId xmlns:a16="http://schemas.microsoft.com/office/drawing/2014/main" val="2228966478"/>
                    </a:ext>
                  </a:extLst>
                </a:gridCol>
                <a:gridCol w="1360095">
                  <a:extLst>
                    <a:ext uri="{9D8B030D-6E8A-4147-A177-3AD203B41FA5}">
                      <a16:colId xmlns:a16="http://schemas.microsoft.com/office/drawing/2014/main" val="1012889013"/>
                    </a:ext>
                  </a:extLst>
                </a:gridCol>
                <a:gridCol w="1327636">
                  <a:extLst>
                    <a:ext uri="{9D8B030D-6E8A-4147-A177-3AD203B41FA5}">
                      <a16:colId xmlns:a16="http://schemas.microsoft.com/office/drawing/2014/main" val="2377209533"/>
                    </a:ext>
                  </a:extLst>
                </a:gridCol>
              </a:tblGrid>
              <a:tr h="325448">
                <a:tc>
                  <a:txBody>
                    <a:bodyPr/>
                    <a:lstStyle/>
                    <a:p>
                      <a:pPr algn="l" fontAlgn="b"/>
                      <a:r>
                        <a:rPr lang="en-IN" sz="1000" b="1" dirty="0">
                          <a:effectLst/>
                        </a:rPr>
                        <a:t>Activity</a:t>
                      </a:r>
                    </a:p>
                  </a:txBody>
                  <a:tcPr/>
                </a:tc>
                <a:tc>
                  <a:txBody>
                    <a:bodyPr/>
                    <a:lstStyle/>
                    <a:p>
                      <a:pPr algn="l"/>
                      <a:r>
                        <a:rPr lang="en-IN" sz="1000" b="1" i="0" kern="1200" dirty="0">
                          <a:solidFill>
                            <a:schemeClr val="lt1"/>
                          </a:solidFill>
                          <a:effectLst/>
                          <a:latin typeface="+mn-lt"/>
                          <a:ea typeface="+mn-ea"/>
                          <a:cs typeface="+mn-cs"/>
                        </a:rPr>
                        <a:t>Description</a:t>
                      </a:r>
                      <a:endParaRPr lang="en-IN" sz="1000" dirty="0"/>
                    </a:p>
                  </a:txBody>
                  <a:tcPr/>
                </a:tc>
                <a:tc>
                  <a:txBody>
                    <a:bodyPr/>
                    <a:lstStyle/>
                    <a:p>
                      <a:pPr algn="l"/>
                      <a:r>
                        <a:rPr lang="en-IN" sz="1000" b="1" i="0" kern="1200" dirty="0">
                          <a:solidFill>
                            <a:schemeClr val="lt1"/>
                          </a:solidFill>
                          <a:effectLst/>
                          <a:latin typeface="+mn-lt"/>
                          <a:ea typeface="+mn-ea"/>
                          <a:cs typeface="+mn-cs"/>
                        </a:rPr>
                        <a:t>Possible Outcome</a:t>
                      </a:r>
                      <a:endParaRPr lang="en-IN" sz="1000" dirty="0"/>
                    </a:p>
                  </a:txBody>
                  <a:tcPr/>
                </a:tc>
                <a:tc>
                  <a:txBody>
                    <a:bodyPr/>
                    <a:lstStyle/>
                    <a:p>
                      <a:pPr algn="l"/>
                      <a:r>
                        <a:rPr lang="en-IN" sz="1000" b="1" i="0" kern="1200" dirty="0">
                          <a:solidFill>
                            <a:schemeClr val="lt1"/>
                          </a:solidFill>
                          <a:effectLst/>
                          <a:latin typeface="+mn-lt"/>
                          <a:ea typeface="+mn-ea"/>
                          <a:cs typeface="+mn-cs"/>
                        </a:rPr>
                        <a:t>Tools Used</a:t>
                      </a:r>
                      <a:endParaRPr lang="en-IN" sz="1000" dirty="0"/>
                    </a:p>
                  </a:txBody>
                  <a:tcPr/>
                </a:tc>
                <a:extLst>
                  <a:ext uri="{0D108BD9-81ED-4DB2-BD59-A6C34878D82A}">
                    <a16:rowId xmlns:a16="http://schemas.microsoft.com/office/drawing/2014/main" val="1021489209"/>
                  </a:ext>
                </a:extLst>
              </a:tr>
              <a:tr h="801965">
                <a:tc>
                  <a:txBody>
                    <a:bodyPr/>
                    <a:lstStyle/>
                    <a:p>
                      <a:pPr algn="l"/>
                      <a:r>
                        <a:rPr lang="en-IN" sz="1000" b="0" i="0" kern="1200" dirty="0">
                          <a:solidFill>
                            <a:schemeClr val="dk1"/>
                          </a:solidFill>
                          <a:effectLst/>
                          <a:latin typeface="+mn-lt"/>
                          <a:ea typeface="+mn-ea"/>
                          <a:cs typeface="+mn-cs"/>
                        </a:rPr>
                        <a:t>Replicate Competitor's Links</a:t>
                      </a:r>
                      <a:endParaRPr lang="en-IN" sz="1000" dirty="0"/>
                    </a:p>
                  </a:txBody>
                  <a:tcPr/>
                </a:tc>
                <a:tc>
                  <a:txBody>
                    <a:bodyPr/>
                    <a:lstStyle/>
                    <a:p>
                      <a:pPr algn="l"/>
                      <a:r>
                        <a:rPr lang="en-US" sz="1000" b="0" i="0" kern="1200" dirty="0">
                          <a:solidFill>
                            <a:schemeClr val="dk1"/>
                          </a:solidFill>
                          <a:effectLst/>
                          <a:latin typeface="+mn-lt"/>
                          <a:ea typeface="+mn-ea"/>
                          <a:cs typeface="+mn-cs"/>
                        </a:rPr>
                        <a:t>Replicating competitor's links involves using tools </a:t>
                      </a:r>
                      <a:r>
                        <a:rPr lang="en-US" sz="1000" b="0" i="0" kern="1200" dirty="0">
                          <a:solidFill>
                            <a:srgbClr val="FF0000"/>
                          </a:solidFill>
                          <a:effectLst/>
                          <a:latin typeface="+mn-lt"/>
                          <a:ea typeface="+mn-ea"/>
                          <a:cs typeface="+mn-cs"/>
                        </a:rPr>
                        <a:t>l</a:t>
                      </a:r>
                      <a:r>
                        <a:rPr lang="en-US" sz="1000" b="0" i="0" kern="1200" dirty="0">
                          <a:solidFill>
                            <a:schemeClr val="tx1"/>
                          </a:solidFill>
                          <a:effectLst/>
                          <a:latin typeface="+mn-lt"/>
                          <a:ea typeface="+mn-ea"/>
                          <a:cs typeface="+mn-cs"/>
                        </a:rPr>
                        <a:t>ike SEMrush or </a:t>
                      </a:r>
                      <a:r>
                        <a:rPr lang="en-US" sz="1000" b="0" i="0" kern="1200" dirty="0" err="1">
                          <a:solidFill>
                            <a:schemeClr val="tx1"/>
                          </a:solidFill>
                          <a:effectLst/>
                          <a:latin typeface="+mn-lt"/>
                          <a:ea typeface="+mn-ea"/>
                          <a:cs typeface="+mn-cs"/>
                        </a:rPr>
                        <a:t>Ahrefs</a:t>
                      </a:r>
                      <a:r>
                        <a:rPr lang="en-US" sz="1000" b="0" i="0" kern="1200" dirty="0">
                          <a:solidFill>
                            <a:schemeClr val="tx1"/>
                          </a:solidFill>
                          <a:effectLst/>
                          <a:latin typeface="+mn-lt"/>
                          <a:ea typeface="+mn-ea"/>
                          <a:cs typeface="+mn-cs"/>
                        </a:rPr>
                        <a:t> </a:t>
                      </a:r>
                      <a:r>
                        <a:rPr lang="en-US" sz="1000" b="0" i="0" kern="1200" dirty="0">
                          <a:solidFill>
                            <a:schemeClr val="dk1"/>
                          </a:solidFill>
                          <a:effectLst/>
                          <a:latin typeface="+mn-lt"/>
                          <a:ea typeface="+mn-ea"/>
                          <a:cs typeface="+mn-cs"/>
                        </a:rPr>
                        <a:t>to analyze competitors' backlinks.</a:t>
                      </a:r>
                    </a:p>
                    <a:p>
                      <a:pPr algn="l"/>
                      <a:endParaRPr lang="en-US" sz="1000" b="0" i="0" kern="1200" dirty="0">
                        <a:solidFill>
                          <a:schemeClr val="dk1"/>
                        </a:solidFill>
                        <a:effectLst/>
                        <a:latin typeface="+mn-lt"/>
                        <a:ea typeface="+mn-ea"/>
                        <a:cs typeface="+mn-cs"/>
                      </a:endParaRPr>
                    </a:p>
                    <a:p>
                      <a:pPr algn="l"/>
                      <a:r>
                        <a:rPr lang="en-US" sz="1000" b="0" i="0" kern="1200" dirty="0">
                          <a:solidFill>
                            <a:schemeClr val="dk1"/>
                          </a:solidFill>
                          <a:effectLst/>
                          <a:latin typeface="+mn-lt"/>
                          <a:ea typeface="+mn-ea"/>
                          <a:cs typeface="+mn-cs"/>
                        </a:rPr>
                        <a:t>By mimicking their strategies, such as guest posting or listing on similar directories, you can enhance your site's backlink profile and potentially boost SEO rankings.</a:t>
                      </a:r>
                      <a:endParaRPr lang="en-IN" sz="1000" dirty="0"/>
                    </a:p>
                  </a:txBody>
                  <a:tcPr/>
                </a:tc>
                <a:tc>
                  <a:txBody>
                    <a:bodyPr/>
                    <a:lstStyle/>
                    <a:p>
                      <a:pPr algn="l"/>
                      <a:r>
                        <a:rPr lang="en-US" sz="1000" b="0" i="0" kern="1200" dirty="0">
                          <a:solidFill>
                            <a:schemeClr val="dk1"/>
                          </a:solidFill>
                          <a:effectLst/>
                          <a:latin typeface="+mn-lt"/>
                          <a:ea typeface="+mn-ea"/>
                          <a:cs typeface="+mn-cs"/>
                        </a:rPr>
                        <a:t>Increase in site's backlink profile.</a:t>
                      </a:r>
                      <a:endParaRPr lang="en-IN" sz="1000" dirty="0"/>
                    </a:p>
                  </a:txBody>
                  <a:tcPr/>
                </a:tc>
                <a:tc>
                  <a:txBody>
                    <a:bodyPr/>
                    <a:lstStyle/>
                    <a:p>
                      <a:pPr algn="l"/>
                      <a:r>
                        <a:rPr lang="en-IN" sz="1000" b="0" i="0" kern="1200" dirty="0">
                          <a:solidFill>
                            <a:schemeClr val="dk1"/>
                          </a:solidFill>
                          <a:effectLst/>
                          <a:latin typeface="+mn-lt"/>
                          <a:ea typeface="+mn-ea"/>
                          <a:cs typeface="+mn-cs"/>
                        </a:rPr>
                        <a:t>SEMrush, </a:t>
                      </a:r>
                      <a:r>
                        <a:rPr lang="en-IN" sz="1000" b="0" i="0" kern="1200" dirty="0" err="1">
                          <a:solidFill>
                            <a:schemeClr val="dk1"/>
                          </a:solidFill>
                          <a:effectLst/>
                          <a:latin typeface="+mn-lt"/>
                          <a:ea typeface="+mn-ea"/>
                          <a:cs typeface="+mn-cs"/>
                        </a:rPr>
                        <a:t>Ahrefs</a:t>
                      </a:r>
                      <a:endParaRPr lang="en-IN" sz="1000" dirty="0"/>
                    </a:p>
                  </a:txBody>
                  <a:tcPr/>
                </a:tc>
                <a:extLst>
                  <a:ext uri="{0D108BD9-81ED-4DB2-BD59-A6C34878D82A}">
                    <a16:rowId xmlns:a16="http://schemas.microsoft.com/office/drawing/2014/main" val="169353431"/>
                  </a:ext>
                </a:extLst>
              </a:tr>
              <a:tr h="372341">
                <a:tc>
                  <a:txBody>
                    <a:bodyPr/>
                    <a:lstStyle/>
                    <a:p>
                      <a:pPr algn="l"/>
                      <a:r>
                        <a:rPr lang="en-IN" sz="1000" b="0" i="0" kern="1200" dirty="0">
                          <a:solidFill>
                            <a:schemeClr val="dk1"/>
                          </a:solidFill>
                          <a:effectLst/>
                          <a:latin typeface="+mn-lt"/>
                          <a:ea typeface="+mn-ea"/>
                          <a:cs typeface="+mn-cs"/>
                        </a:rPr>
                        <a:t>Reclaim Lost Links</a:t>
                      </a:r>
                      <a:endParaRPr lang="en-IN" sz="1000" dirty="0"/>
                    </a:p>
                  </a:txBody>
                  <a:tcPr/>
                </a:tc>
                <a:tc>
                  <a:txBody>
                    <a:bodyPr/>
                    <a:lstStyle/>
                    <a:p>
                      <a:pPr algn="l"/>
                      <a:r>
                        <a:rPr lang="en-US" sz="1000" b="0" i="0" kern="1200" dirty="0">
                          <a:solidFill>
                            <a:schemeClr val="dk1"/>
                          </a:solidFill>
                          <a:effectLst/>
                          <a:latin typeface="+mn-lt"/>
                          <a:ea typeface="+mn-ea"/>
                          <a:cs typeface="+mn-cs"/>
                        </a:rPr>
                        <a:t>Reclaiming lost links involves identifying and restoring valuable backlinks that your site has lost, boosting your SEO rankings.</a:t>
                      </a:r>
                      <a:endParaRPr lang="en-IN" sz="1000" dirty="0"/>
                    </a:p>
                  </a:txBody>
                  <a:tcPr/>
                </a:tc>
                <a:tc>
                  <a:txBody>
                    <a:bodyPr/>
                    <a:lstStyle/>
                    <a:p>
                      <a:pPr algn="l"/>
                      <a:r>
                        <a:rPr lang="en-US" sz="1000" b="0" i="0" kern="1200" dirty="0">
                          <a:solidFill>
                            <a:schemeClr val="dk1"/>
                          </a:solidFill>
                          <a:effectLst/>
                          <a:latin typeface="+mn-lt"/>
                          <a:ea typeface="+mn-ea"/>
                          <a:cs typeface="+mn-cs"/>
                        </a:rPr>
                        <a:t>Recover lost website ranking.</a:t>
                      </a:r>
                      <a:endParaRPr lang="en-IN" sz="1000" dirty="0"/>
                    </a:p>
                  </a:txBody>
                  <a:tcPr/>
                </a:tc>
                <a:tc>
                  <a:txBody>
                    <a:bodyPr/>
                    <a:lstStyle/>
                    <a:p>
                      <a:pPr algn="l"/>
                      <a:r>
                        <a:rPr lang="en-IN" sz="1000" b="0" i="0" kern="1200" dirty="0">
                          <a:solidFill>
                            <a:schemeClr val="dk1"/>
                          </a:solidFill>
                          <a:effectLst/>
                          <a:latin typeface="+mn-lt"/>
                          <a:ea typeface="+mn-ea"/>
                          <a:cs typeface="+mn-cs"/>
                        </a:rPr>
                        <a:t>Google Search Console, </a:t>
                      </a:r>
                      <a:r>
                        <a:rPr lang="en-IN" sz="1000" b="0" i="0" kern="1200" dirty="0" err="1">
                          <a:solidFill>
                            <a:schemeClr val="dk1"/>
                          </a:solidFill>
                          <a:effectLst/>
                          <a:latin typeface="+mn-lt"/>
                          <a:ea typeface="+mn-ea"/>
                          <a:cs typeface="+mn-cs"/>
                        </a:rPr>
                        <a:t>Ahrefs</a:t>
                      </a:r>
                      <a:endParaRPr lang="en-IN" sz="1000" dirty="0"/>
                    </a:p>
                  </a:txBody>
                  <a:tcPr/>
                </a:tc>
                <a:extLst>
                  <a:ext uri="{0D108BD9-81ED-4DB2-BD59-A6C34878D82A}">
                    <a16:rowId xmlns:a16="http://schemas.microsoft.com/office/drawing/2014/main" val="140706314"/>
                  </a:ext>
                </a:extLst>
              </a:tr>
              <a:tr h="372341">
                <a:tc>
                  <a:txBody>
                    <a:bodyPr/>
                    <a:lstStyle/>
                    <a:p>
                      <a:pPr algn="l"/>
                      <a:r>
                        <a:rPr lang="en-IN" sz="1000" b="0" i="0" kern="1200" dirty="0">
                          <a:solidFill>
                            <a:schemeClr val="dk1"/>
                          </a:solidFill>
                          <a:effectLst/>
                          <a:latin typeface="+mn-lt"/>
                          <a:ea typeface="+mn-ea"/>
                          <a:cs typeface="+mn-cs"/>
                        </a:rPr>
                        <a:t>Pursue Unlinked Mentions</a:t>
                      </a:r>
                      <a:endParaRPr lang="en-IN" sz="1000" dirty="0"/>
                    </a:p>
                  </a:txBody>
                  <a:tcPr/>
                </a:tc>
                <a:tc>
                  <a:txBody>
                    <a:bodyPr/>
                    <a:lstStyle/>
                    <a:p>
                      <a:pPr algn="l"/>
                      <a:r>
                        <a:rPr lang="en-US" sz="1000" b="0" i="0" kern="1200" dirty="0">
                          <a:solidFill>
                            <a:schemeClr val="dk1"/>
                          </a:solidFill>
                          <a:effectLst/>
                          <a:latin typeface="+mn-lt"/>
                          <a:ea typeface="+mn-ea"/>
                          <a:cs typeface="+mn-cs"/>
                        </a:rPr>
                        <a:t>Pursuing unlinked mentions involves finding places your brand is mentioned online, then requesting the site owner to turn the mention into a backlink.</a:t>
                      </a:r>
                      <a:endParaRPr lang="en-IN" sz="1000" dirty="0"/>
                    </a:p>
                  </a:txBody>
                  <a:tcPr/>
                </a:tc>
                <a:tc>
                  <a:txBody>
                    <a:bodyPr/>
                    <a:lstStyle/>
                    <a:p>
                      <a:pPr algn="l"/>
                      <a:r>
                        <a:rPr lang="en-US" sz="1000" dirty="0"/>
                        <a:t>Boost SEO ranking and brand visibility.</a:t>
                      </a:r>
                      <a:endParaRPr lang="en-IN" sz="1000" dirty="0"/>
                    </a:p>
                  </a:txBody>
                  <a:tcPr/>
                </a:tc>
                <a:tc>
                  <a:txBody>
                    <a:bodyPr/>
                    <a:lstStyle/>
                    <a:p>
                      <a:pPr algn="l"/>
                      <a:r>
                        <a:rPr lang="en-IN" sz="1000" dirty="0"/>
                        <a:t>Google Alerts, Mention</a:t>
                      </a:r>
                    </a:p>
                  </a:txBody>
                  <a:tcPr/>
                </a:tc>
                <a:extLst>
                  <a:ext uri="{0D108BD9-81ED-4DB2-BD59-A6C34878D82A}">
                    <a16:rowId xmlns:a16="http://schemas.microsoft.com/office/drawing/2014/main" val="2204539416"/>
                  </a:ext>
                </a:extLst>
              </a:tr>
              <a:tr h="372341">
                <a:tc>
                  <a:txBody>
                    <a:bodyPr/>
                    <a:lstStyle/>
                    <a:p>
                      <a:pPr algn="l"/>
                      <a:r>
                        <a:rPr lang="en-IN" sz="1000" dirty="0"/>
                        <a:t>Publish Guest Posts</a:t>
                      </a:r>
                    </a:p>
                  </a:txBody>
                  <a:tcPr/>
                </a:tc>
                <a:tc>
                  <a:txBody>
                    <a:bodyPr/>
                    <a:lstStyle/>
                    <a:p>
                      <a:pPr algn="l"/>
                      <a:r>
                        <a:rPr lang="fr-FR" sz="1000" dirty="0"/>
                        <a:t>Write articles on relevant blogs/sites.</a:t>
                      </a:r>
                      <a:endParaRPr lang="en-IN" sz="1000" dirty="0"/>
                    </a:p>
                  </a:txBody>
                  <a:tcPr/>
                </a:tc>
                <a:tc>
                  <a:txBody>
                    <a:bodyPr/>
                    <a:lstStyle/>
                    <a:p>
                      <a:pPr algn="l"/>
                      <a:r>
                        <a:rPr lang="en-US" sz="1000" dirty="0"/>
                        <a:t>Gain traffic and improve domain authority.</a:t>
                      </a:r>
                      <a:endParaRPr lang="en-IN" sz="1000" dirty="0"/>
                    </a:p>
                  </a:txBody>
                  <a:tcPr/>
                </a:tc>
                <a:tc>
                  <a:txBody>
                    <a:bodyPr/>
                    <a:lstStyle/>
                    <a:p>
                      <a:pPr algn="l"/>
                      <a:r>
                        <a:rPr lang="en-IN" sz="1000" dirty="0" err="1"/>
                        <a:t>OutreachPlus</a:t>
                      </a:r>
                      <a:endParaRPr lang="en-IN" sz="1000" dirty="0"/>
                    </a:p>
                  </a:txBody>
                  <a:tcPr/>
                </a:tc>
                <a:extLst>
                  <a:ext uri="{0D108BD9-81ED-4DB2-BD59-A6C34878D82A}">
                    <a16:rowId xmlns:a16="http://schemas.microsoft.com/office/drawing/2014/main" val="1703540662"/>
                  </a:ext>
                </a:extLst>
              </a:tr>
              <a:tr h="372341">
                <a:tc>
                  <a:txBody>
                    <a:bodyPr/>
                    <a:lstStyle/>
                    <a:p>
                      <a:pPr algn="l"/>
                      <a:r>
                        <a:rPr lang="en-IN" sz="1000" b="0" i="0" kern="1200" dirty="0">
                          <a:solidFill>
                            <a:schemeClr val="dk1"/>
                          </a:solidFill>
                          <a:effectLst/>
                          <a:latin typeface="+mn-lt"/>
                          <a:ea typeface="+mn-ea"/>
                          <a:cs typeface="+mn-cs"/>
                        </a:rPr>
                        <a:t>Find Inferior Content Links</a:t>
                      </a:r>
                      <a:endParaRPr lang="en-IN" sz="1000" dirty="0"/>
                    </a:p>
                  </a:txBody>
                  <a:tcPr/>
                </a:tc>
                <a:tc>
                  <a:txBody>
                    <a:bodyPr/>
                    <a:lstStyle/>
                    <a:p>
                      <a:pPr algn="l"/>
                      <a:r>
                        <a:rPr lang="en-US" sz="1000" b="0" i="0" kern="1200" dirty="0">
                          <a:solidFill>
                            <a:schemeClr val="dk1"/>
                          </a:solidFill>
                          <a:effectLst/>
                          <a:latin typeface="+mn-lt"/>
                          <a:ea typeface="+mn-ea"/>
                          <a:cs typeface="+mn-cs"/>
                        </a:rPr>
                        <a:t>Finding inferior content links involves identifying lower-quality linked content and suggesting your superior content as a replacement to gain quality backlinks</a:t>
                      </a:r>
                      <a:endParaRPr lang="en-IN" sz="1000" dirty="0"/>
                    </a:p>
                  </a:txBody>
                  <a:tcPr/>
                </a:tc>
                <a:tc>
                  <a:txBody>
                    <a:bodyPr/>
                    <a:lstStyle/>
                    <a:p>
                      <a:pPr algn="l"/>
                      <a:r>
                        <a:rPr lang="en-IN" sz="1000" dirty="0"/>
                        <a:t>Increase in high-quality backlinks.</a:t>
                      </a:r>
                    </a:p>
                  </a:txBody>
                  <a:tcPr/>
                </a:tc>
                <a:tc>
                  <a:txBody>
                    <a:bodyPr/>
                    <a:lstStyle/>
                    <a:p>
                      <a:pPr algn="l"/>
                      <a:r>
                        <a:rPr lang="en-IN" sz="1000" dirty="0" err="1"/>
                        <a:t>Ahrefs</a:t>
                      </a:r>
                      <a:r>
                        <a:rPr lang="en-IN" sz="1000" dirty="0"/>
                        <a:t>, </a:t>
                      </a:r>
                      <a:r>
                        <a:rPr lang="en-IN" sz="1000" dirty="0" err="1"/>
                        <a:t>Moz</a:t>
                      </a:r>
                      <a:endParaRPr lang="en-IN" sz="1000" dirty="0"/>
                    </a:p>
                  </a:txBody>
                  <a:tcPr/>
                </a:tc>
                <a:extLst>
                  <a:ext uri="{0D108BD9-81ED-4DB2-BD59-A6C34878D82A}">
                    <a16:rowId xmlns:a16="http://schemas.microsoft.com/office/drawing/2014/main" val="2368115764"/>
                  </a:ext>
                </a:extLst>
              </a:tr>
              <a:tr h="372341">
                <a:tc>
                  <a:txBody>
                    <a:bodyPr/>
                    <a:lstStyle/>
                    <a:p>
                      <a:pPr algn="l"/>
                      <a:r>
                        <a:rPr lang="en-IN" sz="1000" b="0" i="0" kern="1200" dirty="0">
                          <a:solidFill>
                            <a:schemeClr val="dk1"/>
                          </a:solidFill>
                          <a:effectLst/>
                          <a:latin typeface="+mn-lt"/>
                          <a:ea typeface="+mn-ea"/>
                          <a:cs typeface="+mn-cs"/>
                        </a:rPr>
                        <a:t>Pitch Resource Pages</a:t>
                      </a:r>
                      <a:endParaRPr lang="en-IN" sz="1000" dirty="0"/>
                    </a:p>
                  </a:txBody>
                  <a:tcPr/>
                </a:tc>
                <a:tc>
                  <a:txBody>
                    <a:bodyPr/>
                    <a:lstStyle/>
                    <a:p>
                      <a:pPr algn="l"/>
                      <a:r>
                        <a:rPr lang="en-US" sz="1000" dirty="0"/>
                        <a:t>Pitching resource pages involves suggesting your high-quality content to be included in relevant resource pages, thus gaining valuable backlinks</a:t>
                      </a:r>
                      <a:endParaRPr lang="en-IN" sz="1000" dirty="0"/>
                    </a:p>
                  </a:txBody>
                  <a:tcPr/>
                </a:tc>
                <a:tc>
                  <a:txBody>
                    <a:bodyPr/>
                    <a:lstStyle/>
                    <a:p>
                      <a:pPr algn="l"/>
                      <a:r>
                        <a:rPr lang="en-IN" sz="1000" dirty="0"/>
                        <a:t>Higher quality inbound links.</a:t>
                      </a:r>
                    </a:p>
                  </a:txBody>
                  <a:tcPr/>
                </a:tc>
                <a:tc>
                  <a:txBody>
                    <a:bodyPr/>
                    <a:lstStyle/>
                    <a:p>
                      <a:pPr algn="l"/>
                      <a:r>
                        <a:rPr lang="en-IN" sz="1000" dirty="0"/>
                        <a:t>Email</a:t>
                      </a:r>
                    </a:p>
                  </a:txBody>
                  <a:tcPr/>
                </a:tc>
                <a:extLst>
                  <a:ext uri="{0D108BD9-81ED-4DB2-BD59-A6C34878D82A}">
                    <a16:rowId xmlns:a16="http://schemas.microsoft.com/office/drawing/2014/main" val="2383666378"/>
                  </a:ext>
                </a:extLst>
              </a:tr>
              <a:tr h="372341">
                <a:tc>
                  <a:txBody>
                    <a:bodyPr/>
                    <a:lstStyle/>
                    <a:p>
                      <a:pPr algn="l"/>
                      <a:r>
                        <a:rPr lang="en-IN" sz="1000" dirty="0"/>
                        <a:t>Promote Your Content</a:t>
                      </a:r>
                    </a:p>
                  </a:txBody>
                  <a:tcPr/>
                </a:tc>
                <a:tc>
                  <a:txBody>
                    <a:bodyPr/>
                    <a:lstStyle/>
                    <a:p>
                      <a:pPr algn="l"/>
                      <a:r>
                        <a:rPr lang="en-US" sz="1000" dirty="0"/>
                        <a:t>Spread the word about your content</a:t>
                      </a:r>
                      <a:r>
                        <a:rPr lang="en-US" sz="1000" baseline="0" dirty="0"/>
                        <a:t> on social media and emailing top website about your content.</a:t>
                      </a:r>
                      <a:endParaRPr lang="en-IN" sz="1000" dirty="0"/>
                    </a:p>
                  </a:txBody>
                  <a:tcPr/>
                </a:tc>
                <a:tc>
                  <a:txBody>
                    <a:bodyPr/>
                    <a:lstStyle/>
                    <a:p>
                      <a:pPr algn="l"/>
                      <a:r>
                        <a:rPr lang="en-US" sz="1000" dirty="0"/>
                        <a:t>Greater visibility, traffic and backlinks.</a:t>
                      </a:r>
                      <a:endParaRPr lang="en-IN" sz="1000" dirty="0"/>
                    </a:p>
                  </a:txBody>
                  <a:tcPr/>
                </a:tc>
                <a:tc>
                  <a:txBody>
                    <a:bodyPr/>
                    <a:lstStyle/>
                    <a:p>
                      <a:pPr algn="l"/>
                      <a:r>
                        <a:rPr lang="en-IN" sz="1000" dirty="0"/>
                        <a:t>Social Media, Email</a:t>
                      </a:r>
                    </a:p>
                  </a:txBody>
                  <a:tcPr/>
                </a:tc>
                <a:extLst>
                  <a:ext uri="{0D108BD9-81ED-4DB2-BD59-A6C34878D82A}">
                    <a16:rowId xmlns:a16="http://schemas.microsoft.com/office/drawing/2014/main" val="2292516765"/>
                  </a:ext>
                </a:extLst>
              </a:tr>
              <a:tr h="372341">
                <a:tc>
                  <a:txBody>
                    <a:bodyPr/>
                    <a:lstStyle/>
                    <a:p>
                      <a:pPr algn="l"/>
                      <a:r>
                        <a:rPr lang="en-IN" sz="1000" dirty="0"/>
                        <a:t>Content Marketing for Backlinks</a:t>
                      </a:r>
                    </a:p>
                  </a:txBody>
                  <a:tcPr/>
                </a:tc>
                <a:tc>
                  <a:txBody>
                    <a:bodyPr/>
                    <a:lstStyle/>
                    <a:p>
                      <a:pPr algn="l"/>
                      <a:r>
                        <a:rPr lang="en-US" sz="1000" dirty="0"/>
                        <a:t>Content Marketing for Backlinks involves creating compelling content that naturally attracts valuable backlinks.</a:t>
                      </a:r>
                      <a:endParaRPr lang="en-IN" sz="1000" dirty="0"/>
                    </a:p>
                  </a:txBody>
                  <a:tcPr/>
                </a:tc>
                <a:tc>
                  <a:txBody>
                    <a:bodyPr/>
                    <a:lstStyle/>
                    <a:p>
                      <a:pPr algn="l"/>
                      <a:r>
                        <a:rPr lang="en-US" sz="1000" dirty="0"/>
                        <a:t>Earn organic backlinks, boost SEO ranking.</a:t>
                      </a:r>
                      <a:endParaRPr lang="en-IN" sz="1000" dirty="0"/>
                    </a:p>
                  </a:txBody>
                  <a:tcPr/>
                </a:tc>
                <a:tc>
                  <a:txBody>
                    <a:bodyPr/>
                    <a:lstStyle/>
                    <a:p>
                      <a:pPr algn="l"/>
                      <a:r>
                        <a:rPr lang="en-IN" sz="1000" dirty="0"/>
                        <a:t>WordPress</a:t>
                      </a:r>
                    </a:p>
                  </a:txBody>
                  <a:tcPr/>
                </a:tc>
                <a:extLst>
                  <a:ext uri="{0D108BD9-81ED-4DB2-BD59-A6C34878D82A}">
                    <a16:rowId xmlns:a16="http://schemas.microsoft.com/office/drawing/2014/main" val="3119139723"/>
                  </a:ext>
                </a:extLst>
              </a:tr>
            </a:tbl>
          </a:graphicData>
        </a:graphic>
      </p:graphicFrame>
    </p:spTree>
    <p:extLst>
      <p:ext uri="{BB962C8B-B14F-4D97-AF65-F5344CB8AC3E}">
        <p14:creationId xmlns:p14="http://schemas.microsoft.com/office/powerpoint/2010/main" val="28875302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0" y="0"/>
            <a:ext cx="9143999" cy="5143499"/>
          </a:xfrm>
          <a:prstGeom prst="rect">
            <a:avLst/>
          </a:prstGeom>
        </p:spPr>
      </p:pic>
      <p:sp>
        <p:nvSpPr>
          <p:cNvPr id="3" name="object 3"/>
          <p:cNvSpPr txBox="1">
            <a:spLocks noGrp="1"/>
          </p:cNvSpPr>
          <p:nvPr>
            <p:ph type="title"/>
          </p:nvPr>
        </p:nvSpPr>
        <p:spPr>
          <a:xfrm>
            <a:off x="3113307" y="1802818"/>
            <a:ext cx="2914650" cy="574040"/>
          </a:xfrm>
          <a:prstGeom prst="rect">
            <a:avLst/>
          </a:prstGeom>
        </p:spPr>
        <p:txBody>
          <a:bodyPr vert="horz" wrap="square" lIns="0" tIns="12700" rIns="0" bIns="0" rtlCol="0">
            <a:spAutoFit/>
          </a:bodyPr>
          <a:lstStyle/>
          <a:p>
            <a:pPr marL="12700">
              <a:lnSpc>
                <a:spcPct val="100000"/>
              </a:lnSpc>
              <a:spcBef>
                <a:spcPts val="100"/>
              </a:spcBef>
            </a:pPr>
            <a:r>
              <a:rPr sz="3600" dirty="0">
                <a:solidFill>
                  <a:srgbClr val="FFFFFF"/>
                </a:solidFill>
              </a:rPr>
              <a:t>Thank</a:t>
            </a:r>
            <a:r>
              <a:rPr sz="3600" spc="-30" dirty="0">
                <a:solidFill>
                  <a:srgbClr val="FFFFFF"/>
                </a:solidFill>
              </a:rPr>
              <a:t> </a:t>
            </a:r>
            <a:r>
              <a:rPr sz="3600" spc="-20" dirty="0">
                <a:solidFill>
                  <a:srgbClr val="FFFFFF"/>
                </a:solidFill>
              </a:rPr>
              <a:t>You!</a:t>
            </a:r>
            <a:endParaRPr sz="3600"/>
          </a:p>
        </p:txBody>
      </p:sp>
      <p:pic>
        <p:nvPicPr>
          <p:cNvPr id="5" name="Picture 4">
            <a:extLst>
              <a:ext uri="{FF2B5EF4-FFF2-40B4-BE49-F238E27FC236}">
                <a16:creationId xmlns:a16="http://schemas.microsoft.com/office/drawing/2014/main" id="{DC0CEFC5-7A8E-2597-017E-88EE2D81911C}"/>
              </a:ext>
            </a:extLst>
          </p:cNvPr>
          <p:cNvPicPr>
            <a:picLocks noChangeAspect="1"/>
          </p:cNvPicPr>
          <p:nvPr/>
        </p:nvPicPr>
        <p:blipFill>
          <a:blip r:embed="rId3"/>
          <a:stretch>
            <a:fillRect/>
          </a:stretch>
        </p:blipFill>
        <p:spPr>
          <a:xfrm>
            <a:off x="3512974" y="2571749"/>
            <a:ext cx="2115315" cy="490855"/>
          </a:xfrm>
          <a:prstGeom prst="rect">
            <a:avLst/>
          </a:prstGeom>
          <a:solidFill>
            <a:schemeClr val="tx1"/>
          </a:solidFill>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531</TotalTime>
  <Words>2451</Words>
  <Application>Microsoft Office PowerPoint</Application>
  <PresentationFormat>On-screen Show (16:9)</PresentationFormat>
  <Paragraphs>382</Paragraphs>
  <Slides>46</Slides>
  <Notes>0</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46</vt:i4>
      </vt:variant>
    </vt:vector>
  </HeadingPairs>
  <TitlesOfParts>
    <vt:vector size="56" baseType="lpstr">
      <vt:lpstr>Arial</vt:lpstr>
      <vt:lpstr>Arial MT</vt:lpstr>
      <vt:lpstr>Calibri</vt:lpstr>
      <vt:lpstr>inherit</vt:lpstr>
      <vt:lpstr>Inter</vt:lpstr>
      <vt:lpstr>Söhne</vt:lpstr>
      <vt:lpstr>Tahoma</vt:lpstr>
      <vt:lpstr>Times New Roman</vt:lpstr>
      <vt:lpstr>Verdana</vt:lpstr>
      <vt:lpstr>Office Theme</vt:lpstr>
      <vt:lpstr>PowerPoint Presentation</vt:lpstr>
      <vt:lpstr>Index</vt:lpstr>
      <vt:lpstr>SEO Objective</vt:lpstr>
      <vt:lpstr>Strategic Roadmap</vt:lpstr>
      <vt:lpstr>Component Mapping to Achieve Target KPIs</vt:lpstr>
      <vt:lpstr>SEO Parameters Checklists</vt:lpstr>
      <vt:lpstr>Indexability &amp; Crawlability</vt:lpstr>
      <vt:lpstr>Robots.txt</vt:lpstr>
      <vt:lpstr>Sitemap</vt:lpstr>
      <vt:lpstr>Indexed Pages in Google</vt:lpstr>
      <vt:lpstr>Search Engine Readiness</vt:lpstr>
      <vt:lpstr>Website Speed Insights</vt:lpstr>
      <vt:lpstr>Mobile Speed Insights</vt:lpstr>
      <vt:lpstr>Desktop Speed Insights</vt:lpstr>
      <vt:lpstr>Rankability</vt:lpstr>
      <vt:lpstr>HTML Sitemap</vt:lpstr>
      <vt:lpstr>Title Tag</vt:lpstr>
      <vt:lpstr>Meta Description</vt:lpstr>
      <vt:lpstr>Header Tags</vt:lpstr>
      <vt:lpstr>Canonical Tag</vt:lpstr>
      <vt:lpstr>Schema(Structured Data)</vt:lpstr>
      <vt:lpstr>Our Strategic Approach to SEO Content</vt:lpstr>
      <vt:lpstr>Search Areas to Dominate</vt:lpstr>
      <vt:lpstr>Content Creation &amp; Distribution Overview</vt:lpstr>
      <vt:lpstr>Technical Errors</vt:lpstr>
      <vt:lpstr>TECHNICAL ISSUES DETECTED</vt:lpstr>
      <vt:lpstr>Backlink/Domain overview</vt:lpstr>
      <vt:lpstr>Referring Domain by Authority Score</vt:lpstr>
      <vt:lpstr>Website Overview</vt:lpstr>
      <vt:lpstr>Domain Overview</vt:lpstr>
      <vt:lpstr>COMPETITOR ANALYSIS</vt:lpstr>
      <vt:lpstr>COMPETITOR ANALYSIS</vt:lpstr>
      <vt:lpstr> DOMAIN OVERVIEW</vt:lpstr>
      <vt:lpstr>3 Months SEO Strategy</vt:lpstr>
      <vt:lpstr>Target Keywords</vt:lpstr>
      <vt:lpstr> Quick Summary</vt:lpstr>
      <vt:lpstr> SEO STRATEGY</vt:lpstr>
      <vt:lpstr> SEO STRATEGY</vt:lpstr>
      <vt:lpstr>Individual Service Pages Recommendation</vt:lpstr>
      <vt:lpstr>New Service Pages Recommendation</vt:lpstr>
      <vt:lpstr>3 MONTHS ON-PAGE PLAN</vt:lpstr>
      <vt:lpstr>PowerPoint Presentation</vt:lpstr>
      <vt:lpstr>Content Strategy</vt:lpstr>
      <vt:lpstr>3 MONTHS OFF-PAGE PLAN</vt:lpstr>
      <vt:lpstr>3 MONTHS OFF-PAGE PLAN</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Cloudnine care - Website Audit</dc:title>
  <dc:creator>Souvik Dey</dc:creator>
  <cp:lastModifiedBy>Tank Data Solutions</cp:lastModifiedBy>
  <cp:revision>18</cp:revision>
  <dcterms:created xsi:type="dcterms:W3CDTF">2024-06-25T05:03:28Z</dcterms:created>
  <dcterms:modified xsi:type="dcterms:W3CDTF">2024-07-06T07:35:43Z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or">
    <vt:lpwstr>Google</vt:lpwstr>
  </property>
</Properties>
</file>