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d00e208af042e7" /><Relationship Type="http://schemas.openxmlformats.org/officeDocument/2006/relationships/extended-properties" Target="/docProps/app.xml" Id="R465f5c20ec6844a3" /><Relationship Type="http://schemas.openxmlformats.org/officeDocument/2006/relationships/officeDocument" Target="/ppt/presentation.xml" Id="R9de13f00fa6140e3" /></Relationships>
</file>

<file path=ppt/presentation.xml><?xml version="1.0" encoding="utf-8"?>
<p:presentation xmlns:p="http://schemas.openxmlformats.org/presentationml/2006/main">
  <p:sldMasterIdLst>
    <p:sldMasterId xmlns:r="http://schemas.openxmlformats.org/officeDocument/2006/relationships" id="2147483648" r:id="R8248e4aef2e14adb"/>
  </p:sldMasterIdLst>
  <p:notesMasterIdLst>
    <p:notesMasterId xmlns:r="http://schemas.openxmlformats.org/officeDocument/2006/relationships" r:id="Ra60a34444a2d49ce"/>
  </p:notesMasterIdLst>
  <p:sldIdLst>
    <p:sldId xmlns:r="http://schemas.openxmlformats.org/officeDocument/2006/relationships" id="256" r:id="R016929067bb646ea"/>
    <p:sldId xmlns:r="http://schemas.openxmlformats.org/officeDocument/2006/relationships" id="257" r:id="R4990d77e2c8a4471"/>
    <p:sldId xmlns:r="http://schemas.openxmlformats.org/officeDocument/2006/relationships" id="258" r:id="Rf576c4ef50e541e0"/>
    <p:sldId xmlns:r="http://schemas.openxmlformats.org/officeDocument/2006/relationships" id="259" r:id="Rfb47856a507644c2"/>
    <p:sldId xmlns:r="http://schemas.openxmlformats.org/officeDocument/2006/relationships" id="260" r:id="R3e6e6a36eb8c40a1"/>
    <p:sldId xmlns:r="http://schemas.openxmlformats.org/officeDocument/2006/relationships" id="261" r:id="R0af00ff39799443f"/>
    <p:sldId xmlns:r="http://schemas.openxmlformats.org/officeDocument/2006/relationships" id="262" r:id="R69bf7f05eb144446"/>
    <p:sldId xmlns:r="http://schemas.openxmlformats.org/officeDocument/2006/relationships" id="263" r:id="R4c6f7fadf5684f52"/>
    <p:sldId xmlns:r="http://schemas.openxmlformats.org/officeDocument/2006/relationships" id="264" r:id="R8c437151eba3498b"/>
    <p:sldId xmlns:r="http://schemas.openxmlformats.org/officeDocument/2006/relationships" id="265" r:id="R29aab318739c4b30"/>
    <p:sldId xmlns:r="http://schemas.openxmlformats.org/officeDocument/2006/relationships" id="266" r:id="R3f367ec656f346d0"/>
    <p:sldId xmlns:r="http://schemas.openxmlformats.org/officeDocument/2006/relationships" id="267" r:id="R1096e9df09464dc5"/>
    <p:sldId xmlns:r="http://schemas.openxmlformats.org/officeDocument/2006/relationships" id="268" r:id="R468b60eba1314510"/>
    <p:sldId xmlns:r="http://schemas.openxmlformats.org/officeDocument/2006/relationships" id="269" r:id="R9a9ca4c1dd424cb8"/>
    <p:sldId xmlns:r="http://schemas.openxmlformats.org/officeDocument/2006/relationships" id="270" r:id="R28df5e0c7ad0429b"/>
    <p:sldId xmlns:r="http://schemas.openxmlformats.org/officeDocument/2006/relationships" id="271" r:id="R178e338fdb214e0b"/>
    <p:sldId xmlns:r="http://schemas.openxmlformats.org/officeDocument/2006/relationships" id="272" r:id="R1267d6e3c6ab44ab"/>
    <p:sldId xmlns:r="http://schemas.openxmlformats.org/officeDocument/2006/relationships" id="273" r:id="R4b08d7905a1a4ce6"/>
    <p:sldId xmlns:r="http://schemas.openxmlformats.org/officeDocument/2006/relationships" id="274" r:id="R6ac1f9e189ad4814"/>
    <p:sldId xmlns:r="http://schemas.openxmlformats.org/officeDocument/2006/relationships" id="275" r:id="R9c2efce4cce14e14"/>
    <p:sldId xmlns:r="http://schemas.openxmlformats.org/officeDocument/2006/relationships" id="276" r:id="R814e3329be434639"/>
    <p:sldId xmlns:r="http://schemas.openxmlformats.org/officeDocument/2006/relationships" id="277" r:id="R66fa9956dc8d41d5"/>
    <p:sldId xmlns:r="http://schemas.openxmlformats.org/officeDocument/2006/relationships" id="278" r:id="R71ebd70f53924fb2"/>
    <p:sldId xmlns:r="http://schemas.openxmlformats.org/officeDocument/2006/relationships" id="279" r:id="R4c70cba18f494e89"/>
    <p:sldId xmlns:r="http://schemas.openxmlformats.org/officeDocument/2006/relationships" id="280" r:id="R21bb2756b45b4707"/>
    <p:sldId xmlns:r="http://schemas.openxmlformats.org/officeDocument/2006/relationships" id="281" r:id="Re6f8b46f863341d0"/>
    <p:sldId xmlns:r="http://schemas.openxmlformats.org/officeDocument/2006/relationships" id="282" r:id="R91e08ee33a8f464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b2800b437da4711" /><Relationship Type="http://schemas.openxmlformats.org/officeDocument/2006/relationships/slideMaster" Target="/ppt/slideMasters/slideMaster1.xml" Id="R8248e4aef2e14adb" /><Relationship Type="http://schemas.openxmlformats.org/officeDocument/2006/relationships/notesMaster" Target="/ppt/notesMasters/notesMaster1.xml" Id="Ra60a34444a2d49ce" /><Relationship Type="http://schemas.openxmlformats.org/officeDocument/2006/relationships/presProps" Target="/ppt/presProps.xml" Id="R5f25bf96735440df" /><Relationship Type="http://schemas.openxmlformats.org/officeDocument/2006/relationships/tableStyles" Target="/ppt/tableStyles.xml" Id="R4a0eadc73f874dad" /><Relationship Type="http://schemas.openxmlformats.org/officeDocument/2006/relationships/slide" Target="/ppt/slides/slide1.xml" Id="R016929067bb646ea" /><Relationship Type="http://schemas.openxmlformats.org/officeDocument/2006/relationships/slide" Target="/ppt/slides/slide2.xml" Id="R4990d77e2c8a4471" /><Relationship Type="http://schemas.openxmlformats.org/officeDocument/2006/relationships/slide" Target="/ppt/slides/slide3.xml" Id="Rf576c4ef50e541e0" /><Relationship Type="http://schemas.openxmlformats.org/officeDocument/2006/relationships/slide" Target="/ppt/slides/slide4.xml" Id="Rfb47856a507644c2" /><Relationship Type="http://schemas.openxmlformats.org/officeDocument/2006/relationships/slide" Target="/ppt/slides/slide5.xml" Id="R3e6e6a36eb8c40a1" /><Relationship Type="http://schemas.openxmlformats.org/officeDocument/2006/relationships/slide" Target="/ppt/slides/slide6.xml" Id="R0af00ff39799443f" /><Relationship Type="http://schemas.openxmlformats.org/officeDocument/2006/relationships/slide" Target="/ppt/slides/slide7.xml" Id="R69bf7f05eb144446" /><Relationship Type="http://schemas.openxmlformats.org/officeDocument/2006/relationships/slide" Target="/ppt/slides/slide8.xml" Id="R4c6f7fadf5684f52" /><Relationship Type="http://schemas.openxmlformats.org/officeDocument/2006/relationships/slide" Target="/ppt/slides/slide9.xml" Id="R8c437151eba3498b" /><Relationship Type="http://schemas.openxmlformats.org/officeDocument/2006/relationships/slide" Target="/ppt/slides/slide10.xml" Id="R29aab318739c4b30" /><Relationship Type="http://schemas.openxmlformats.org/officeDocument/2006/relationships/slide" Target="/ppt/slides/slide11.xml" Id="R3f367ec656f346d0" /><Relationship Type="http://schemas.openxmlformats.org/officeDocument/2006/relationships/slide" Target="/ppt/slides/slide12.xml" Id="R1096e9df09464dc5" /><Relationship Type="http://schemas.openxmlformats.org/officeDocument/2006/relationships/slide" Target="/ppt/slides/slide13.xml" Id="R468b60eba1314510" /><Relationship Type="http://schemas.openxmlformats.org/officeDocument/2006/relationships/slide" Target="/ppt/slides/slide14.xml" Id="R9a9ca4c1dd424cb8" /><Relationship Type="http://schemas.openxmlformats.org/officeDocument/2006/relationships/slide" Target="/ppt/slides/slide15.xml" Id="R28df5e0c7ad0429b" /><Relationship Type="http://schemas.openxmlformats.org/officeDocument/2006/relationships/slide" Target="/ppt/slides/slide16.xml" Id="R178e338fdb214e0b" /><Relationship Type="http://schemas.openxmlformats.org/officeDocument/2006/relationships/slide" Target="/ppt/slides/slide17.xml" Id="R1267d6e3c6ab44ab" /><Relationship Type="http://schemas.openxmlformats.org/officeDocument/2006/relationships/slide" Target="/ppt/slides/slide18.xml" Id="R4b08d7905a1a4ce6" /><Relationship Type="http://schemas.openxmlformats.org/officeDocument/2006/relationships/slide" Target="/ppt/slides/slide19.xml" Id="R6ac1f9e189ad4814" /><Relationship Type="http://schemas.openxmlformats.org/officeDocument/2006/relationships/slide" Target="/ppt/slides/slide20.xml" Id="R9c2efce4cce14e14" /><Relationship Type="http://schemas.openxmlformats.org/officeDocument/2006/relationships/slide" Target="/ppt/slides/slide21.xml" Id="R814e3329be434639" /><Relationship Type="http://schemas.openxmlformats.org/officeDocument/2006/relationships/slide" Target="/ppt/slides/slide22.xml" Id="R66fa9956dc8d41d5" /><Relationship Type="http://schemas.openxmlformats.org/officeDocument/2006/relationships/slide" Target="/ppt/slides/slide23.xml" Id="R71ebd70f53924fb2" /><Relationship Type="http://schemas.openxmlformats.org/officeDocument/2006/relationships/slide" Target="/ppt/slides/slide24.xml" Id="R4c70cba18f494e89" /><Relationship Type="http://schemas.openxmlformats.org/officeDocument/2006/relationships/slide" Target="/ppt/slides/slide25.xml" Id="R21bb2756b45b4707" /><Relationship Type="http://schemas.openxmlformats.org/officeDocument/2006/relationships/slide" Target="/ppt/slides/slide26.xml" Id="Re6f8b46f863341d0" /><Relationship Type="http://schemas.openxmlformats.org/officeDocument/2006/relationships/slide" Target="/ppt/slides/slide27.xml" Id="R91e08ee33a8f46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4fd1b7af3d47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3db7e6bb45848db" /><Relationship Type="http://schemas.openxmlformats.org/officeDocument/2006/relationships/notesMaster" Target="/ppt/notesMasters/notesMaster1.xml" Id="Rfe93b34ba1cb47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4dc7b66dba4f24" /><Relationship Type="http://schemas.openxmlformats.org/officeDocument/2006/relationships/notesMaster" Target="/ppt/notesMasters/notesMaster1.xml" Id="R3723ff8dd32942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04c42ee4eb464c" /><Relationship Type="http://schemas.openxmlformats.org/officeDocument/2006/relationships/notesMaster" Target="/ppt/notesMasters/notesMaster1.xml" Id="Rce6cd7687c5e4ea6" /></Relationships>
</file>

<file path=ppt/notesSlides/_rels/notesSlide4.xml.rels>&#65279;<?xml version="1.0" encoding="utf-8"?><Relationships xmlns="http://schemas.openxmlformats.org/package/2006/relationships"><Relationship Type="http://schemas.openxmlformats.org/officeDocument/2006/relationships/slide" Target="/ppt/slides/slide4.xml" Id="R87c94c0045a94094" /><Relationship Type="http://schemas.openxmlformats.org/officeDocument/2006/relationships/notesMaster" Target="/ppt/notesMasters/notesMaster1.xml" Id="R43860c07aed94c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81160c9465942ae" /><Relationship Type="http://schemas.openxmlformats.org/officeDocument/2006/relationships/notesMaster" Target="/ppt/notesMasters/notesMaster1.xml" Id="Rb53a5f2d0aa3416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159a08a6484e3b" /><Relationship Type="http://schemas.openxmlformats.org/officeDocument/2006/relationships/notesMaster" Target="/ppt/notesMasters/notesMaster1.xml" Id="R109c6749559347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011c8f1677403b" /><Relationship Type="http://schemas.openxmlformats.org/officeDocument/2006/relationships/notesMaster" Target="/ppt/notesMasters/notesMaster1.xml" Id="R3e9f744476c44e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bd91265e6845a4" /><Relationship Type="http://schemas.openxmlformats.org/officeDocument/2006/relationships/notesMaster" Target="/ppt/notesMasters/notesMaster1.xml" Id="R8263c48c558f43f3"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6904134c584520" /><Relationship Type="http://schemas.openxmlformats.org/officeDocument/2006/relationships/notesMaster" Target="/ppt/notesMasters/notesMaster1.xml" Id="R6e2d8a0db0cc44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7d5f7846ead403b" /><Relationship Type="http://schemas.openxmlformats.org/officeDocument/2006/relationships/notesMaster" Target="/ppt/notesMasters/notesMaster1.xml" Id="R87c2c532526044b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83d2c456cb42a7" /><Relationship Type="http://schemas.openxmlformats.org/officeDocument/2006/relationships/notesMaster" Target="/ppt/notesMasters/notesMaster1.xml" Id="Rdff4595b2179434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8b3a2dfdb6f48e6" /><Relationship Type="http://schemas.openxmlformats.org/officeDocument/2006/relationships/notesMaster" Target="/ppt/notesMasters/notesMaster1.xml" Id="Rfd086c5f8b3e42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daeb01b5424c65" /><Relationship Type="http://schemas.openxmlformats.org/officeDocument/2006/relationships/notesMaster" Target="/ppt/notesMasters/notesMaster1.xml" Id="R0b24c529dc5f48d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60abc0e6f14b46" /><Relationship Type="http://schemas.openxmlformats.org/officeDocument/2006/relationships/notesMaster" Target="/ppt/notesMasters/notesMaster1.xml" Id="Rf943c81688d248a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f7b6c23dfd54f46" /><Relationship Type="http://schemas.openxmlformats.org/officeDocument/2006/relationships/notesMaster" Target="/ppt/notesMasters/notesMaster1.xml" Id="R69857ac1501b480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cd31120805f4356" /><Relationship Type="http://schemas.openxmlformats.org/officeDocument/2006/relationships/notesMaster" Target="/ppt/notesMasters/notesMaster1.xml" Id="R62784b1fb55941c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c4b25933f3b49d1" /><Relationship Type="http://schemas.openxmlformats.org/officeDocument/2006/relationships/notesMaster" Target="/ppt/notesMasters/notesMaster1.xml" Id="Re91f3aac0d204a0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80bd011b154cfc" /><Relationship Type="http://schemas.openxmlformats.org/officeDocument/2006/relationships/notesMaster" Target="/ppt/notesMasters/notesMaster1.xml" Id="R9469baa4eeeb453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974028011c439e" /><Relationship Type="http://schemas.openxmlformats.org/officeDocument/2006/relationships/notesMaster" Target="/ppt/notesMasters/notesMaster1.xml" Id="Rdae7e6138d694c2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2a35015f2244c6" /><Relationship Type="http://schemas.openxmlformats.org/officeDocument/2006/relationships/notesMaster" Target="/ppt/notesMasters/notesMaster1.xml" Id="Rcae2c597920545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89de257224d4cf7" /><Relationship Type="http://schemas.openxmlformats.org/officeDocument/2006/relationships/notesMaster" Target="/ppt/notesMasters/notesMaster1.xml" Id="Rab4eefb040ec40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4f0ab8e8b554921" /><Relationship Type="http://schemas.openxmlformats.org/officeDocument/2006/relationships/notesMaster" Target="/ppt/notesMasters/notesMaster1.xml" Id="Racfe5a4fd019438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ed22b57c4c42d9" /><Relationship Type="http://schemas.openxmlformats.org/officeDocument/2006/relationships/notesMaster" Target="/ppt/notesMasters/notesMaster1.xml" Id="R398054935d26400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554b9656c6841a4" /><Relationship Type="http://schemas.openxmlformats.org/officeDocument/2006/relationships/notesMaster" Target="/ppt/notesMasters/notesMaster1.xml" Id="R509fa1c23d894b0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a42902ae902439c" /><Relationship Type="http://schemas.openxmlformats.org/officeDocument/2006/relationships/notesMaster" Target="/ppt/notesMasters/notesMaster1.xml" Id="Rb02b7f34a3c64a6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df435b48ab74c0b" /><Relationship Type="http://schemas.openxmlformats.org/officeDocument/2006/relationships/notesMaster" Target="/ppt/notesMasters/notesMaster1.xml" Id="R8584bf6fdbc2478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00297c790e54ddf" /><Relationship Type="http://schemas.openxmlformats.org/officeDocument/2006/relationships/notesMaster" Target="/ppt/notesMasters/notesMaster1.xml" Id="R19ed8e1eb39d40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36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37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37 to 40.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39 to 40.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37 to 40, 74 to 75. Independent strategy exercise. Not commissioned by or affiliated with Minimalist. No launch results are claimed.</a:t>
            </a:r>
          </a:p>
          <a:p xmlns:a="http://schemas.openxmlformats.org/drawingml/2006/main">
            <a:r>
              <a:t>Fresh audit screenshot captured 1 October 2026 from https://beminimalist.co/products/salicylic-acid-2. The original supplied exercise already identifies these usage and evidence windows. Screenshot annotations and lifecycle implications are my strategic interpretation.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42 to 43.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42 to 43, 55 to 56. Independent strategy exercise. Not commissioned by or affiliated with Minimalist. No launch results are claimed.</a:t>
            </a:r>
          </a:p>
          <a:p xmlns:a="http://schemas.openxmlformats.org/drawingml/2006/main">
            <a:r>
              <a:t>Source: Flipkart Glam Up Annual Beauty Trends Report 2025 with NielsenIQ, issuer announcement: https://stories.flipkart.com/announcement/flipkart-unveils-glam-up-annual-beauty-trends-report-2025-at-glam-up-fest-2025-with-nielsen-iq-capturing-the-pulse-of-india-s-love-for-k-beauty-products. The announcement reports 62% of Gen Z searching by ingredients rather than brands. It does not establish demand for Skin Journey or provide a sample size alongside this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44 to 46.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47 to 49.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48 to 49.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48 to 53.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51 to 53.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55 to 60.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59 to 60. Independent strategy exercise. Not commissioned by or affiliated with Minimalist. No launch results are claimed.</a:t>
            </a:r>
          </a:p>
          <a:p xmlns:a="http://schemas.openxmlformats.org/drawingml/2006/main">
            <a:r>
              <a:t>Source: Minimalist Niacinamide 5% consumer studies: https://beminimalist.co/products/niacinamide-5-hyaluronic-acid-1. Verified 1 October 2026. Brand-reported subject responses at 3, 4 and 8 weeks. Study sample size, design and comparator are not disclosed in the page section. These are not Skin Journey results, causal proof or individual outcome guarantees.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59 to 60, 71. Independent strategy exercise. Not commissioned by or affiliated with Minimalist. No launch results are claimed.</a:t>
            </a:r>
          </a:p>
          <a:p xmlns:a="http://schemas.openxmlformats.org/drawingml/2006/main">
            <a:r>
              <a:t>Sources: https://beminimalist.co/products/salicylic-acid-2 and https://beminimalist.co/products/anti-acne-kit. Verified 1 October 2026. Brand-reported consumer study percentages, not outcomes of my concept. The serum page specifies PM use starting on alternate days, then daily after two weeks. The kit page specifies twice weekly, gradually increasing to alternate nights. I would route by purchased routine and seek Scientific Affairs approval for harmonised guidance rather than combine instructions. Study size and comparator are not disclosed.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55 to 57.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55 to 57, 70 to 71.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56 to 57, 78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69 to 72.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70 to 72.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62 to 64.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65 to 68.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66 to 68.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73 to 76.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77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67 to 68, 78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user-provided Case Studies new.pdf, pages 36 to 79. Independent strategy exercise. Not commissioned by or affiliated with Minimalist. No launch results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f7fd7b63ee467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48a4603b3354b46" /><Relationship Type="http://schemas.openxmlformats.org/officeDocument/2006/relationships/slideLayout" Target="/ppt/slideLayouts/slideLayout1.xml" Id="R215ba663e62945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5ba663e62945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eb3d859ee22408d" /><Relationship Type="http://schemas.openxmlformats.org/officeDocument/2006/relationships/image" Target="/ppt/media/image.jpeg" Id="R36ae4f0d08944a17" /><Relationship Type="http://schemas.openxmlformats.org/officeDocument/2006/relationships/notesSlide" Target="/ppt/notesSlides/notesSlide1.xml" Id="R33546fa1b9df4f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6e409d484e7454e" /><Relationship Type="http://schemas.openxmlformats.org/officeDocument/2006/relationships/notesSlide" Target="/ppt/notesSlides/notesSlide2.xml" Id="Rf6b1af34e42441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5468a40cc9c43c4" /><Relationship Type="http://schemas.openxmlformats.org/officeDocument/2006/relationships/notesSlide" Target="/ppt/notesSlides/notesSlide3.xml" Id="R782752248539402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b79903adcc94e67" /><Relationship Type="http://schemas.openxmlformats.org/officeDocument/2006/relationships/notesSlide" Target="/ppt/notesSlides/notesSlide4.xml" Id="Rd9a6878fe76f4c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c799c2d1f2140b0" /><Relationship Type="http://schemas.openxmlformats.org/officeDocument/2006/relationships/image" Target="/ppt/media/image.png" Id="Rd74e22e5c6b74c01" /><Relationship Type="http://schemas.openxmlformats.org/officeDocument/2006/relationships/notesSlide" Target="/ppt/notesSlides/notesSlide5.xml" Id="R2cce3a7c1c71405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8ceb4138a4441e3" /><Relationship Type="http://schemas.openxmlformats.org/officeDocument/2006/relationships/notesSlide" Target="/ppt/notesSlides/notesSlide6.xml" Id="R7bfb4421538148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3623e0813b64b77" /><Relationship Type="http://schemas.openxmlformats.org/officeDocument/2006/relationships/notesSlide" Target="/ppt/notesSlides/notesSlide7.xml" Id="R54fb6d4bfa4b47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7e24bf10b9e4b42" /><Relationship Type="http://schemas.openxmlformats.org/officeDocument/2006/relationships/notesSlide" Target="/ppt/notesSlides/notesSlide8.xml" Id="R898915f5442042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310e8d03a5d4e1c" /><Relationship Type="http://schemas.openxmlformats.org/officeDocument/2006/relationships/notesSlide" Target="/ppt/notesSlides/notesSlide9.xml" Id="Reb13467d4fde42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5795385a558489a" /><Relationship Type="http://schemas.openxmlformats.org/officeDocument/2006/relationships/notesSlide" Target="/ppt/notesSlides/notesSlide10.xml" Id="R48e0826bb56c4a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233b6a4177b4d12" /><Relationship Type="http://schemas.openxmlformats.org/officeDocument/2006/relationships/notesSlide" Target="/ppt/notesSlides/notesSlide11.xml" Id="R063ceac2d95a43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afe8323fbc144cf" /><Relationship Type="http://schemas.openxmlformats.org/officeDocument/2006/relationships/notesSlide" Target="/ppt/notesSlides/notesSlide12.xml" Id="R0739fd7ccc434a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79420ea59274407" /><Relationship Type="http://schemas.openxmlformats.org/officeDocument/2006/relationships/notesSlide" Target="/ppt/notesSlides/notesSlide13.xml" Id="R8ce742ef2ecc47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44b843e53d5442a" /><Relationship Type="http://schemas.openxmlformats.org/officeDocument/2006/relationships/notesSlide" Target="/ppt/notesSlides/notesSlide14.xml" Id="Rcd43760c103040f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ebfb526f0494390" /><Relationship Type="http://schemas.openxmlformats.org/officeDocument/2006/relationships/notesSlide" Target="/ppt/notesSlides/notesSlide15.xml" Id="R0dcc4b60b59946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c84c2205a0541fa" /><Relationship Type="http://schemas.openxmlformats.org/officeDocument/2006/relationships/notesSlide" Target="/ppt/notesSlides/notesSlide16.xml" Id="Rc8561eb0a9e44bc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7cec97b84ca403c" /><Relationship Type="http://schemas.openxmlformats.org/officeDocument/2006/relationships/notesSlide" Target="/ppt/notesSlides/notesSlide17.xml" Id="R2336b96c02f248a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8e2ac74dff14827" /><Relationship Type="http://schemas.openxmlformats.org/officeDocument/2006/relationships/notesSlide" Target="/ppt/notesSlides/notesSlide18.xml" Id="Rc34a7a27acef482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b4b70a8148d4a7c" /><Relationship Type="http://schemas.openxmlformats.org/officeDocument/2006/relationships/image" Target="/ppt/media/image2.png" Id="Rdc8bd84f9fc24107" /><Relationship Type="http://schemas.openxmlformats.org/officeDocument/2006/relationships/notesSlide" Target="/ppt/notesSlides/notesSlide19.xml" Id="R33413238b2d94f5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e096f2e989843be" /><Relationship Type="http://schemas.openxmlformats.org/officeDocument/2006/relationships/notesSlide" Target="/ppt/notesSlides/notesSlide20.xml" Id="R6a0bfadc1cf1470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724893bacc34eea" /><Relationship Type="http://schemas.openxmlformats.org/officeDocument/2006/relationships/notesSlide" Target="/ppt/notesSlides/notesSlide21.xml" Id="Rcaaa17b8a7ec423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efbc6fe06e44994" /><Relationship Type="http://schemas.openxmlformats.org/officeDocument/2006/relationships/notesSlide" Target="/ppt/notesSlides/notesSlide22.xml" Id="Rb7e76c9303f545e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fb0faa495df4673" /><Relationship Type="http://schemas.openxmlformats.org/officeDocument/2006/relationships/notesSlide" Target="/ppt/notesSlides/notesSlide23.xml" Id="R66aa55da5ffc4cd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46b93193f0e4ec0" /><Relationship Type="http://schemas.openxmlformats.org/officeDocument/2006/relationships/notesSlide" Target="/ppt/notesSlides/notesSlide24.xml" Id="R1262edde01d34bb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007648fb54ea4520" /><Relationship Type="http://schemas.openxmlformats.org/officeDocument/2006/relationships/notesSlide" Target="/ppt/notesSlides/notesSlide25.xml" Id="R3e794ed711064c8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5930840cce44f52" /><Relationship Type="http://schemas.openxmlformats.org/officeDocument/2006/relationships/notesSlide" Target="/ppt/notesSlides/notesSlide26.xml" Id="R1939dbeb2bcf477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7d6f9f6701e465a" /><Relationship Type="http://schemas.openxmlformats.org/officeDocument/2006/relationships/notesSlide" Target="/ppt/notesSlides/notesSlide27.xml" Id="R18328142a7074491" /></Relationships>
</file>

<file path=ppt/slides/slide1.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6ae4f0d08944a17"/>
          <a:srcRect xmlns:a="http://schemas.openxmlformats.org/drawingml/2006/main" l="24901" t="0" r="24901" b="0"/>
          <a:stretch xmlns:a="http://schemas.openxmlformats.org/drawingml/2006/main">
            <a:fillRect l="0" t="0" r="0" b="0"/>
          </a:stretch>
        </p:blipFill>
        <p:spPr>
          <a:xfrm xmlns:a="http://schemas.openxmlformats.org/drawingml/2006/main">
            <a:off x="7334250" y="0"/>
            <a:ext cx="48577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26CDB0-6D3B-4E6E-887A-80DFED2E65AB}"/>
              </a:ext>
            </a:extLst>
          </p:cNvPr>
          <p:cNvSpPr>
            <a:spLocks xmlns:a="http://schemas.openxmlformats.org/drawingml/2006/main" noGrp="1"/>
          </p:cNvSpPr>
          <p:nvPr/>
        </p:nvSpPr>
        <p:spPr>
          <a:xfrm xmlns:a="http://schemas.openxmlformats.org/drawingml/2006/main">
            <a:off x="0" y="0"/>
            <a:ext cx="285750" cy="68580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FB4A59D-67DF-46DA-8BFE-440142521E55}"/>
              </a:ext>
            </a:extLst>
          </p:cNvPr>
          <p:cNvSpPr>
            <a:spLocks xmlns:a="http://schemas.openxmlformats.org/drawingml/2006/main" noGrp="1"/>
          </p:cNvSpPr>
          <p:nvPr/>
        </p:nvSpPr>
        <p:spPr>
          <a:xfrm xmlns:a="http://schemas.openxmlformats.org/drawingml/2006/main">
            <a:off x="666750" y="57150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INDEPENDENT PRODUCT MARKETING CASE</a:t>
            </a:r>
          </a:p>
        </p:txBody>
      </p:sp>
      <p:sp>
        <p:nvSpPr>
          <p:cNvPr id="4" name="">
            <a:extLst xmlns:a="http://schemas.openxmlformats.org/drawingml/2006/main">
              <a:ext uri="{FF2B5EF4-FFF2-40B4-BE49-F238E27FC236}">
                <a16:creationId xmlns:a16="http://schemas.microsoft.com/office/drawing/2014/main" id="{9C79EB81-010B-46EB-922A-35F80A8F073C}"/>
              </a:ext>
            </a:extLst>
          </p:cNvPr>
          <p:cNvSpPr>
            <a:spLocks xmlns:a="http://schemas.openxmlformats.org/drawingml/2006/main" noGrp="1"/>
          </p:cNvSpPr>
          <p:nvPr/>
        </p:nvSpPr>
        <p:spPr>
          <a:xfrm xmlns:a="http://schemas.openxmlformats.org/drawingml/2006/main">
            <a:off x="647700" y="1123950"/>
            <a:ext cx="5905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400" b="1" i="0">
                <a:solidFill>
                  <a:srgbClr val="121212"/>
                </a:solidFill>
                <a:latin typeface="Arial"/>
                <a:ea typeface="Arial"/>
                <a:cs typeface="Arial"/>
              </a:defRPr>
            </a:pPr>
            <a:r>
              <a:rPr sz="5400" b="1" i="0">
                <a:solidFill>
                  <a:srgbClr val="121212"/>
                </a:solidFill>
                <a:latin typeface="Arial"/>
                <a:ea typeface="Arial"/>
                <a:cs typeface="Arial"/>
              </a:rPr>
              <a:t>MINIMALIST</a:t>
            </a:r>
          </a:p>
        </p:txBody>
      </p:sp>
      <p:sp>
        <p:nvSpPr>
          <p:cNvPr id="5" name="">
            <a:extLst xmlns:a="http://schemas.openxmlformats.org/drawingml/2006/main">
              <a:ext uri="{FF2B5EF4-FFF2-40B4-BE49-F238E27FC236}">
                <a16:creationId xmlns:a16="http://schemas.microsoft.com/office/drawing/2014/main" id="{4328DF0F-6E84-43C4-A90F-D4F16733B6C4}"/>
              </a:ext>
            </a:extLst>
          </p:cNvPr>
          <p:cNvSpPr>
            <a:spLocks xmlns:a="http://schemas.openxmlformats.org/drawingml/2006/main" noGrp="1"/>
          </p:cNvSpPr>
          <p:nvPr/>
        </p:nvSpPr>
        <p:spPr>
          <a:xfrm xmlns:a="http://schemas.openxmlformats.org/drawingml/2006/main">
            <a:off x="666750" y="1981200"/>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i="0">
                <a:solidFill>
                  <a:srgbClr val="121212"/>
                </a:solidFill>
                <a:latin typeface="Arial"/>
                <a:ea typeface="Arial"/>
                <a:cs typeface="Arial"/>
              </a:defRPr>
            </a:pPr>
            <a:r>
              <a:rPr sz="6000" b="1" i="0">
                <a:solidFill>
                  <a:srgbClr val="121212"/>
                </a:solidFill>
                <a:latin typeface="Arial"/>
                <a:ea typeface="Arial"/>
                <a:cs typeface="Arial"/>
              </a:rPr>
              <a:t>Skin Journey</a:t>
            </a:r>
          </a:p>
        </p:txBody>
      </p:sp>
      <p:sp>
        <p:nvSpPr>
          <p:cNvPr id="6" name="">
            <a:extLst xmlns:a="http://schemas.openxmlformats.org/drawingml/2006/main">
              <a:ext uri="{FF2B5EF4-FFF2-40B4-BE49-F238E27FC236}">
                <a16:creationId xmlns:a16="http://schemas.microsoft.com/office/drawing/2014/main" id="{F7024CBE-C781-4062-A963-EDF07A6D8BC3}"/>
              </a:ext>
            </a:extLst>
          </p:cNvPr>
          <p:cNvSpPr>
            <a:spLocks xmlns:a="http://schemas.openxmlformats.org/drawingml/2006/main" noGrp="1"/>
          </p:cNvSpPr>
          <p:nvPr/>
        </p:nvSpPr>
        <p:spPr>
          <a:xfrm xmlns:a="http://schemas.openxmlformats.org/drawingml/2006/main">
            <a:off x="685800" y="3105150"/>
            <a:ext cx="533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i="0">
                <a:solidFill>
                  <a:srgbClr val="5D5D58"/>
                </a:solidFill>
                <a:latin typeface="Arial"/>
                <a:ea typeface="Arial"/>
                <a:cs typeface="Arial"/>
              </a:defRPr>
            </a:pPr>
            <a:r>
              <a:rPr sz="2100" b="0" i="0">
                <a:solidFill>
                  <a:srgbClr val="5D5D58"/>
                </a:solidFill>
                <a:latin typeface="Arial"/>
                <a:ea typeface="Arial"/>
                <a:cs typeface="Arial"/>
              </a:rPr>
              <a:t>A post-purchase decision support concept for active skincare</a:t>
            </a:r>
          </a:p>
        </p:txBody>
      </p:sp>
      <p:sp>
        <p:nvSpPr>
          <p:cNvPr id="7" name="">
            <a:extLst xmlns:a="http://schemas.openxmlformats.org/drawingml/2006/main">
              <a:ext uri="{FF2B5EF4-FFF2-40B4-BE49-F238E27FC236}">
                <a16:creationId xmlns:a16="http://schemas.microsoft.com/office/drawing/2014/main" id="{48DAC58F-B8D3-4BD6-B8E6-8EC2735E03D3}"/>
              </a:ext>
            </a:extLst>
          </p:cNvPr>
          <p:cNvSpPr>
            <a:spLocks xmlns:a="http://schemas.openxmlformats.org/drawingml/2006/main" noGrp="1"/>
          </p:cNvSpPr>
          <p:nvPr/>
        </p:nvSpPr>
        <p:spPr>
          <a:xfrm xmlns:a="http://schemas.openxmlformats.org/drawingml/2006/main">
            <a:off x="666750" y="4533900"/>
            <a:ext cx="1143000" cy="5715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EFB58B3-9040-4E42-BB9D-AE1B76E52F20}"/>
              </a:ext>
            </a:extLst>
          </p:cNvPr>
          <p:cNvSpPr>
            <a:spLocks xmlns:a="http://schemas.openxmlformats.org/drawingml/2006/main" noGrp="1"/>
          </p:cNvSpPr>
          <p:nvPr/>
        </p:nvSpPr>
        <p:spPr>
          <a:xfrm xmlns:a="http://schemas.openxmlformats.org/drawingml/2006/main">
            <a:off x="685800" y="4800600"/>
            <a:ext cx="533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Strategy, positioning, lifecycle and launch plan</a:t>
            </a:r>
          </a:p>
        </p:txBody>
      </p:sp>
      <p:sp>
        <p:nvSpPr>
          <p:cNvPr id="9" name="">
            <a:extLst xmlns:a="http://schemas.openxmlformats.org/drawingml/2006/main">
              <a:ext uri="{FF2B5EF4-FFF2-40B4-BE49-F238E27FC236}">
                <a16:creationId xmlns:a16="http://schemas.microsoft.com/office/drawing/2014/main" id="{99C2B257-2E6E-43CE-BDFE-9CDC55BA590B}"/>
              </a:ext>
            </a:extLst>
          </p:cNvPr>
          <p:cNvSpPr>
            <a:spLocks xmlns:a="http://schemas.openxmlformats.org/drawingml/2006/main" noGrp="1"/>
          </p:cNvSpPr>
          <p:nvPr/>
        </p:nvSpPr>
        <p:spPr>
          <a:xfrm xmlns:a="http://schemas.openxmlformats.org/drawingml/2006/main">
            <a:off x="685800" y="6000750"/>
            <a:ext cx="304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121212"/>
                </a:solidFill>
                <a:latin typeface="Arial"/>
                <a:ea typeface="Arial"/>
                <a:cs typeface="Arial"/>
              </a:defRPr>
            </a:pPr>
            <a:r>
              <a:rPr sz="1350" b="1" i="0">
                <a:solidFill>
                  <a:srgbClr val="121212"/>
                </a:solidFill>
                <a:latin typeface="Arial"/>
                <a:ea typeface="Arial"/>
                <a:cs typeface="Arial"/>
              </a:rPr>
              <a:t>Jyoti Vashisth</a:t>
            </a:r>
          </a:p>
        </p:txBody>
      </p:sp>
      <p:sp>
        <p:nvSpPr>
          <p:cNvPr id="10" name="">
            <a:extLst xmlns:a="http://schemas.openxmlformats.org/drawingml/2006/main">
              <a:ext uri="{FF2B5EF4-FFF2-40B4-BE49-F238E27FC236}">
                <a16:creationId xmlns:a16="http://schemas.microsoft.com/office/drawing/2014/main" id="{DA608D35-68E4-4724-895E-7C0FA8D6A53E}"/>
              </a:ext>
            </a:extLst>
          </p:cNvPr>
          <p:cNvSpPr>
            <a:spLocks xmlns:a="http://schemas.openxmlformats.org/drawingml/2006/main" noGrp="1"/>
          </p:cNvSpPr>
          <p:nvPr/>
        </p:nvSpPr>
        <p:spPr>
          <a:xfrm xmlns:a="http://schemas.openxmlformats.org/drawingml/2006/main">
            <a:off x="685800" y="6276975"/>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i="0">
                <a:solidFill>
                  <a:srgbClr val="5D5D58"/>
                </a:solidFill>
                <a:latin typeface="Arial"/>
                <a:ea typeface="Arial"/>
                <a:cs typeface="Arial"/>
              </a:defRPr>
            </a:pPr>
            <a:r>
              <a:rPr sz="1125" b="0" i="0">
                <a:solidFill>
                  <a:srgbClr val="5D5D58"/>
                </a:solidFill>
                <a:latin typeface="Arial"/>
                <a:ea typeface="Arial"/>
                <a:cs typeface="Arial"/>
              </a:rPr>
              <a:t>Portfolio case study</a:t>
            </a:r>
          </a:p>
        </p:txBody>
      </p:sp>
    </p:spTree>
    <p:extLst>
      <p:ext uri="{BB962C8B-B14F-4D97-AF65-F5344CB8AC3E}">
        <p14:creationId xmlns:p14="http://schemas.microsoft.com/office/powerpoint/2010/main" val="2091368923"/>
      </p:ext>
    </p:extLst>
  </p:cSld>
</p:sld>
</file>

<file path=ppt/slides/slide2.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58CBB395-6C46-498F-A702-339A196CB046}"/>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EA4E4C72-A77D-4153-9282-3CF493BF28C6}"/>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CASE SCOPE</a:t>
            </a:r>
          </a:p>
        </p:txBody>
      </p:sp>
      <p:sp>
        <p:nvSpPr>
          <p:cNvPr id="3" name="">
            <a:extLst xmlns:a="http://schemas.openxmlformats.org/drawingml/2006/main">
              <a:ext uri="{FF2B5EF4-FFF2-40B4-BE49-F238E27FC236}">
                <a16:creationId xmlns:a16="http://schemas.microsoft.com/office/drawing/2014/main" id="{905A6FF7-CB53-4096-9A30-0EF1C8FDAA93}"/>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02</a:t>
            </a:r>
          </a:p>
        </p:txBody>
      </p:sp>
      <p:sp>
        <p:nvSpPr>
          <p:cNvPr id="4" name="">
            <a:extLst xmlns:a="http://schemas.openxmlformats.org/drawingml/2006/main">
              <a:ext uri="{FF2B5EF4-FFF2-40B4-BE49-F238E27FC236}">
                <a16:creationId xmlns:a16="http://schemas.microsoft.com/office/drawing/2014/main" id="{6F872CAE-12C0-4AC1-BDDE-153FFC0039A4}"/>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EF54EE5-7D3A-4E2F-A739-E476BCE2C9FC}"/>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product marketing strategy</a:t>
            </a:r>
          </a:p>
        </p:txBody>
      </p:sp>
      <p:sp>
        <p:nvSpPr>
          <p:cNvPr id="6" name="">
            <a:extLst xmlns:a="http://schemas.openxmlformats.org/drawingml/2006/main">
              <a:ext uri="{FF2B5EF4-FFF2-40B4-BE49-F238E27FC236}">
                <a16:creationId xmlns:a16="http://schemas.microsoft.com/office/drawing/2014/main" id="{E0AC0325-3D18-4F51-A256-BB6C4C82EE7E}"/>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The customer reasoning, launch choices and measurement plan behind Skin Journey</a:t>
            </a:r>
          </a:p>
        </p:txBody>
      </p:sp>
      <p:sp>
        <p:nvSpPr>
          <p:cNvPr id="7" name="">
            <a:extLst xmlns:a="http://schemas.openxmlformats.org/drawingml/2006/main">
              <a:ext uri="{FF2B5EF4-FFF2-40B4-BE49-F238E27FC236}">
                <a16:creationId xmlns:a16="http://schemas.microsoft.com/office/drawing/2014/main" id="{56E0126D-D433-4BC9-BB52-108F5629FB5C}"/>
              </a:ext>
            </a:extLst>
          </p:cNvPr>
          <p:cNvSpPr>
            <a:spLocks xmlns:a="http://schemas.openxmlformats.org/drawingml/2006/main" noGrp="1"/>
          </p:cNvSpPr>
          <p:nvPr/>
        </p:nvSpPr>
        <p:spPr>
          <a:xfrm xmlns:a="http://schemas.openxmlformats.org/drawingml/2006/main">
            <a:off x="619125" y="2324100"/>
            <a:ext cx="85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i="0">
                <a:solidFill>
                  <a:srgbClr val="FF5C24"/>
                </a:solidFill>
                <a:latin typeface="Arial"/>
                <a:ea typeface="Arial"/>
                <a:cs typeface="Arial"/>
              </a:defRPr>
            </a:pPr>
            <a:r>
              <a:rPr sz="4200" b="1" i="0">
                <a:solidFill>
                  <a:srgbClr val="FF5C24"/>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9826426-4B99-49D0-8222-EE52E1CA4E45}"/>
              </a:ext>
            </a:extLst>
          </p:cNvPr>
          <p:cNvSpPr>
            <a:spLocks xmlns:a="http://schemas.openxmlformats.org/drawingml/2006/main" noGrp="1"/>
          </p:cNvSpPr>
          <p:nvPr/>
        </p:nvSpPr>
        <p:spPr>
          <a:xfrm xmlns:a="http://schemas.openxmlformats.org/drawingml/2006/main">
            <a:off x="600075" y="30003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Customer problem</a:t>
            </a:r>
          </a:p>
        </p:txBody>
      </p:sp>
      <p:sp>
        <p:nvSpPr>
          <p:cNvPr id="9" name="">
            <a:extLst xmlns:a="http://schemas.openxmlformats.org/drawingml/2006/main">
              <a:ext uri="{FF2B5EF4-FFF2-40B4-BE49-F238E27FC236}">
                <a16:creationId xmlns:a16="http://schemas.microsoft.com/office/drawing/2014/main" id="{91B00461-F247-45A6-8B96-589B0F1FCA8C}"/>
              </a:ext>
            </a:extLst>
          </p:cNvPr>
          <p:cNvSpPr>
            <a:spLocks xmlns:a="http://schemas.openxmlformats.org/drawingml/2006/main" noGrp="1"/>
          </p:cNvSpPr>
          <p:nvPr/>
        </p:nvSpPr>
        <p:spPr>
          <a:xfrm xmlns:a="http://schemas.openxmlformats.org/drawingml/2006/main">
            <a:off x="600075" y="3400425"/>
            <a:ext cx="2143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found the decision gap after purchase.</a:t>
            </a:r>
          </a:p>
        </p:txBody>
      </p:sp>
      <p:sp>
        <p:nvSpPr>
          <p:cNvPr id="10" name="">
            <a:extLst xmlns:a="http://schemas.openxmlformats.org/drawingml/2006/main">
              <a:ext uri="{FF2B5EF4-FFF2-40B4-BE49-F238E27FC236}">
                <a16:creationId xmlns:a16="http://schemas.microsoft.com/office/drawing/2014/main" id="{FE11CADA-3A25-4107-A1BA-508D80824983}"/>
              </a:ext>
            </a:extLst>
          </p:cNvPr>
          <p:cNvSpPr>
            <a:spLocks xmlns:a="http://schemas.openxmlformats.org/drawingml/2006/main" noGrp="1"/>
          </p:cNvSpPr>
          <p:nvPr/>
        </p:nvSpPr>
        <p:spPr>
          <a:xfrm xmlns:a="http://schemas.openxmlformats.org/drawingml/2006/main">
            <a:off x="2952750" y="2324100"/>
            <a:ext cx="85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i="0">
                <a:solidFill>
                  <a:srgbClr val="55C5D8"/>
                </a:solidFill>
                <a:latin typeface="Arial"/>
                <a:ea typeface="Arial"/>
                <a:cs typeface="Arial"/>
              </a:defRPr>
            </a:pPr>
            <a:r>
              <a:rPr sz="4200" b="1" i="0">
                <a:solidFill>
                  <a:srgbClr val="55C5D8"/>
                </a:solidFill>
                <a:latin typeface="Arial"/>
                <a:ea typeface="Arial"/>
                <a:cs typeface="Arial"/>
              </a:rPr>
              <a:t>02</a:t>
            </a:r>
          </a:p>
        </p:txBody>
      </p:sp>
      <p:sp>
        <p:nvSpPr>
          <p:cNvPr id="11" name="">
            <a:extLst xmlns:a="http://schemas.openxmlformats.org/drawingml/2006/main">
              <a:ext uri="{FF2B5EF4-FFF2-40B4-BE49-F238E27FC236}">
                <a16:creationId xmlns:a16="http://schemas.microsoft.com/office/drawing/2014/main" id="{D8C52AC9-B087-4F9F-9107-3432A96C75C5}"/>
              </a:ext>
            </a:extLst>
          </p:cNvPr>
          <p:cNvSpPr>
            <a:spLocks xmlns:a="http://schemas.openxmlformats.org/drawingml/2006/main" noGrp="1"/>
          </p:cNvSpPr>
          <p:nvPr/>
        </p:nvSpPr>
        <p:spPr>
          <a:xfrm xmlns:a="http://schemas.openxmlformats.org/drawingml/2006/main">
            <a:off x="2933700" y="30003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Product concept</a:t>
            </a:r>
          </a:p>
        </p:txBody>
      </p:sp>
      <p:sp>
        <p:nvSpPr>
          <p:cNvPr id="12" name="">
            <a:extLst xmlns:a="http://schemas.openxmlformats.org/drawingml/2006/main">
              <a:ext uri="{FF2B5EF4-FFF2-40B4-BE49-F238E27FC236}">
                <a16:creationId xmlns:a16="http://schemas.microsoft.com/office/drawing/2014/main" id="{6571AF77-389F-4D2B-B162-B396E6A12ABD}"/>
              </a:ext>
            </a:extLst>
          </p:cNvPr>
          <p:cNvSpPr>
            <a:spLocks xmlns:a="http://schemas.openxmlformats.org/drawingml/2006/main" noGrp="1"/>
          </p:cNvSpPr>
          <p:nvPr/>
        </p:nvSpPr>
        <p:spPr>
          <a:xfrm xmlns:a="http://schemas.openxmlformats.org/drawingml/2006/main">
            <a:off x="2933700" y="3400425"/>
            <a:ext cx="2143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shaped the audience, JTBD and experience.</a:t>
            </a:r>
          </a:p>
        </p:txBody>
      </p:sp>
      <p:sp>
        <p:nvSpPr>
          <p:cNvPr id="13" name="">
            <a:extLst xmlns:a="http://schemas.openxmlformats.org/drawingml/2006/main">
              <a:ext uri="{FF2B5EF4-FFF2-40B4-BE49-F238E27FC236}">
                <a16:creationId xmlns:a16="http://schemas.microsoft.com/office/drawing/2014/main" id="{ABF56681-9EBB-4168-9E46-13EC34ED78D1}"/>
              </a:ext>
            </a:extLst>
          </p:cNvPr>
          <p:cNvSpPr>
            <a:spLocks xmlns:a="http://schemas.openxmlformats.org/drawingml/2006/main" noGrp="1"/>
          </p:cNvSpPr>
          <p:nvPr/>
        </p:nvSpPr>
        <p:spPr>
          <a:xfrm xmlns:a="http://schemas.openxmlformats.org/drawingml/2006/main">
            <a:off x="5286375" y="2324100"/>
            <a:ext cx="85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i="0">
                <a:solidFill>
                  <a:srgbClr val="BDD642"/>
                </a:solidFill>
                <a:latin typeface="Arial"/>
                <a:ea typeface="Arial"/>
                <a:cs typeface="Arial"/>
              </a:defRPr>
            </a:pPr>
            <a:r>
              <a:rPr sz="4200" b="1" i="0">
                <a:solidFill>
                  <a:srgbClr val="BDD642"/>
                </a:solidFill>
                <a:latin typeface="Arial"/>
                <a:ea typeface="Arial"/>
                <a:cs typeface="Arial"/>
              </a:rPr>
              <a:t>03</a:t>
            </a:r>
          </a:p>
        </p:txBody>
      </p:sp>
      <p:sp>
        <p:nvSpPr>
          <p:cNvPr id="14" name="">
            <a:extLst xmlns:a="http://schemas.openxmlformats.org/drawingml/2006/main">
              <a:ext uri="{FF2B5EF4-FFF2-40B4-BE49-F238E27FC236}">
                <a16:creationId xmlns:a16="http://schemas.microsoft.com/office/drawing/2014/main" id="{2AAA88CB-B69D-42E3-975D-843BEDFAE5B4}"/>
              </a:ext>
            </a:extLst>
          </p:cNvPr>
          <p:cNvSpPr>
            <a:spLocks xmlns:a="http://schemas.openxmlformats.org/drawingml/2006/main" noGrp="1"/>
          </p:cNvSpPr>
          <p:nvPr/>
        </p:nvSpPr>
        <p:spPr>
          <a:xfrm xmlns:a="http://schemas.openxmlformats.org/drawingml/2006/main">
            <a:off x="5267325" y="30003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Market story</a:t>
            </a:r>
          </a:p>
        </p:txBody>
      </p:sp>
      <p:sp>
        <p:nvSpPr>
          <p:cNvPr id="15" name="">
            <a:extLst xmlns:a="http://schemas.openxmlformats.org/drawingml/2006/main">
              <a:ext uri="{FF2B5EF4-FFF2-40B4-BE49-F238E27FC236}">
                <a16:creationId xmlns:a16="http://schemas.microsoft.com/office/drawing/2014/main" id="{60C1492F-8E60-4272-A8F2-259A78599CE8}"/>
              </a:ext>
            </a:extLst>
          </p:cNvPr>
          <p:cNvSpPr>
            <a:spLocks xmlns:a="http://schemas.openxmlformats.org/drawingml/2006/main" noGrp="1"/>
          </p:cNvSpPr>
          <p:nvPr/>
        </p:nvSpPr>
        <p:spPr>
          <a:xfrm xmlns:a="http://schemas.openxmlformats.org/drawingml/2006/main">
            <a:off x="5267325" y="3400425"/>
            <a:ext cx="2143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built the positioning and message system.</a:t>
            </a:r>
          </a:p>
        </p:txBody>
      </p:sp>
      <p:sp>
        <p:nvSpPr>
          <p:cNvPr id="16" name="">
            <a:extLst xmlns:a="http://schemas.openxmlformats.org/drawingml/2006/main">
              <a:ext uri="{FF2B5EF4-FFF2-40B4-BE49-F238E27FC236}">
                <a16:creationId xmlns:a16="http://schemas.microsoft.com/office/drawing/2014/main" id="{F34065C1-FADF-44E9-9BA7-1E84080F8023}"/>
              </a:ext>
            </a:extLst>
          </p:cNvPr>
          <p:cNvSpPr>
            <a:spLocks xmlns:a="http://schemas.openxmlformats.org/drawingml/2006/main" noGrp="1"/>
          </p:cNvSpPr>
          <p:nvPr/>
        </p:nvSpPr>
        <p:spPr>
          <a:xfrm xmlns:a="http://schemas.openxmlformats.org/drawingml/2006/main">
            <a:off x="7620000" y="2324100"/>
            <a:ext cx="85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i="0">
                <a:solidFill>
                  <a:srgbClr val="D96A91"/>
                </a:solidFill>
                <a:latin typeface="Arial"/>
                <a:ea typeface="Arial"/>
                <a:cs typeface="Arial"/>
              </a:defRPr>
            </a:pPr>
            <a:r>
              <a:rPr sz="4200" b="1" i="0">
                <a:solidFill>
                  <a:srgbClr val="D96A91"/>
                </a:solidFill>
                <a:latin typeface="Arial"/>
                <a:ea typeface="Arial"/>
                <a:cs typeface="Arial"/>
              </a:rPr>
              <a:t>04</a:t>
            </a:r>
          </a:p>
        </p:txBody>
      </p:sp>
      <p:sp>
        <p:nvSpPr>
          <p:cNvPr id="17" name="">
            <a:extLst xmlns:a="http://schemas.openxmlformats.org/drawingml/2006/main">
              <a:ext uri="{FF2B5EF4-FFF2-40B4-BE49-F238E27FC236}">
                <a16:creationId xmlns:a16="http://schemas.microsoft.com/office/drawing/2014/main" id="{EB728806-0033-4721-A0C4-C96C4FBCF103}"/>
              </a:ext>
            </a:extLst>
          </p:cNvPr>
          <p:cNvSpPr>
            <a:spLocks xmlns:a="http://schemas.openxmlformats.org/drawingml/2006/main" noGrp="1"/>
          </p:cNvSpPr>
          <p:nvPr/>
        </p:nvSpPr>
        <p:spPr>
          <a:xfrm xmlns:a="http://schemas.openxmlformats.org/drawingml/2006/main">
            <a:off x="7600950" y="30003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Launch</a:t>
            </a:r>
          </a:p>
        </p:txBody>
      </p:sp>
      <p:sp>
        <p:nvSpPr>
          <p:cNvPr id="18" name="">
            <a:extLst xmlns:a="http://schemas.openxmlformats.org/drawingml/2006/main">
              <a:ext uri="{FF2B5EF4-FFF2-40B4-BE49-F238E27FC236}">
                <a16:creationId xmlns:a16="http://schemas.microsoft.com/office/drawing/2014/main" id="{ABDFD07F-10C5-4B6B-B055-40AEFA969C1E}"/>
              </a:ext>
            </a:extLst>
          </p:cNvPr>
          <p:cNvSpPr>
            <a:spLocks xmlns:a="http://schemas.openxmlformats.org/drawingml/2006/main" noGrp="1"/>
          </p:cNvSpPr>
          <p:nvPr/>
        </p:nvSpPr>
        <p:spPr>
          <a:xfrm xmlns:a="http://schemas.openxmlformats.org/drawingml/2006/main">
            <a:off x="7600950" y="3400425"/>
            <a:ext cx="2143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mapped GTM, assets and team ownership.</a:t>
            </a:r>
          </a:p>
        </p:txBody>
      </p:sp>
      <p:sp>
        <p:nvSpPr>
          <p:cNvPr id="19" name="">
            <a:extLst xmlns:a="http://schemas.openxmlformats.org/drawingml/2006/main">
              <a:ext uri="{FF2B5EF4-FFF2-40B4-BE49-F238E27FC236}">
                <a16:creationId xmlns:a16="http://schemas.microsoft.com/office/drawing/2014/main" id="{66CF8122-46B6-4C92-9189-E965F6D760DD}"/>
              </a:ext>
            </a:extLst>
          </p:cNvPr>
          <p:cNvSpPr>
            <a:spLocks xmlns:a="http://schemas.openxmlformats.org/drawingml/2006/main" noGrp="1"/>
          </p:cNvSpPr>
          <p:nvPr/>
        </p:nvSpPr>
        <p:spPr>
          <a:xfrm xmlns:a="http://schemas.openxmlformats.org/drawingml/2006/main">
            <a:off x="9953625" y="2324100"/>
            <a:ext cx="85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i="0">
                <a:solidFill>
                  <a:srgbClr val="FF5C24"/>
                </a:solidFill>
                <a:latin typeface="Arial"/>
                <a:ea typeface="Arial"/>
                <a:cs typeface="Arial"/>
              </a:defRPr>
            </a:pPr>
            <a:r>
              <a:rPr sz="4200" b="1" i="0">
                <a:solidFill>
                  <a:srgbClr val="FF5C24"/>
                </a:solidFill>
                <a:latin typeface="Arial"/>
                <a:ea typeface="Arial"/>
                <a:cs typeface="Arial"/>
              </a:rPr>
              <a:t>05</a:t>
            </a:r>
          </a:p>
        </p:txBody>
      </p:sp>
      <p:sp>
        <p:nvSpPr>
          <p:cNvPr id="20" name="">
            <a:extLst xmlns:a="http://schemas.openxmlformats.org/drawingml/2006/main">
              <a:ext uri="{FF2B5EF4-FFF2-40B4-BE49-F238E27FC236}">
                <a16:creationId xmlns:a16="http://schemas.microsoft.com/office/drawing/2014/main" id="{AAE98B3A-55C3-475A-ABF5-E60CCC772494}"/>
              </a:ext>
            </a:extLst>
          </p:cNvPr>
          <p:cNvSpPr>
            <a:spLocks xmlns:a="http://schemas.openxmlformats.org/drawingml/2006/main" noGrp="1"/>
          </p:cNvSpPr>
          <p:nvPr/>
        </p:nvSpPr>
        <p:spPr>
          <a:xfrm xmlns:a="http://schemas.openxmlformats.org/drawingml/2006/main">
            <a:off x="9934575" y="3000375"/>
            <a:ext cx="171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Evidence</a:t>
            </a:r>
          </a:p>
        </p:txBody>
      </p:sp>
      <p:sp>
        <p:nvSpPr>
          <p:cNvPr id="21" name="">
            <a:extLst xmlns:a="http://schemas.openxmlformats.org/drawingml/2006/main">
              <a:ext uri="{FF2B5EF4-FFF2-40B4-BE49-F238E27FC236}">
                <a16:creationId xmlns:a16="http://schemas.microsoft.com/office/drawing/2014/main" id="{5A77C9E5-8C06-4AAC-816E-93AE942284C1}"/>
              </a:ext>
            </a:extLst>
          </p:cNvPr>
          <p:cNvSpPr>
            <a:spLocks xmlns:a="http://schemas.openxmlformats.org/drawingml/2006/main" noGrp="1"/>
          </p:cNvSpPr>
          <p:nvPr/>
        </p:nvSpPr>
        <p:spPr>
          <a:xfrm xmlns:a="http://schemas.openxmlformats.org/drawingml/2006/main">
            <a:off x="9934575" y="3400425"/>
            <a:ext cx="1714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defined metrics, risks and decision gates.</a:t>
            </a:r>
          </a:p>
        </p:txBody>
      </p:sp>
      <p:sp>
        <p:nvSpPr>
          <p:cNvPr id="22" name="">
            <a:extLst xmlns:a="http://schemas.openxmlformats.org/drawingml/2006/main">
              <a:ext uri="{FF2B5EF4-FFF2-40B4-BE49-F238E27FC236}">
                <a16:creationId xmlns:a16="http://schemas.microsoft.com/office/drawing/2014/main" id="{9C08D69E-8737-4A0F-9AEB-3FF5E32EDF3E}"/>
              </a:ext>
            </a:extLst>
          </p:cNvPr>
          <p:cNvSpPr>
            <a:spLocks xmlns:a="http://schemas.openxmlformats.org/drawingml/2006/main" noGrp="1"/>
          </p:cNvSpPr>
          <p:nvPr/>
        </p:nvSpPr>
        <p:spPr>
          <a:xfrm xmlns:a="http://schemas.openxmlformats.org/drawingml/2006/main">
            <a:off x="609600" y="5048250"/>
            <a:ext cx="10953750" cy="190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8451B3CA-FBD6-4C72-B192-8597B0D1E383}"/>
              </a:ext>
            </a:extLst>
          </p:cNvPr>
          <p:cNvSpPr>
            <a:spLocks xmlns:a="http://schemas.openxmlformats.org/drawingml/2006/main" noGrp="1"/>
          </p:cNvSpPr>
          <p:nvPr/>
        </p:nvSpPr>
        <p:spPr>
          <a:xfrm xmlns:a="http://schemas.openxmlformats.org/drawingml/2006/main">
            <a:off x="609600" y="5391150"/>
            <a:ext cx="10477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i="0">
                <a:solidFill>
                  <a:srgbClr val="121212"/>
                </a:solidFill>
                <a:latin typeface="Arial"/>
                <a:ea typeface="Arial"/>
                <a:cs typeface="Arial"/>
              </a:defRPr>
            </a:pPr>
            <a:r>
              <a:rPr sz="2100" b="1" i="0">
                <a:solidFill>
                  <a:srgbClr val="121212"/>
                </a:solidFill>
                <a:latin typeface="Arial"/>
                <a:ea typeface="Arial"/>
                <a:cs typeface="Arial"/>
              </a:rPr>
              <a:t>My hypothesis: useful guidance after purchase can build confidence and a stronger customer relationship.</a:t>
            </a:r>
          </a:p>
        </p:txBody>
      </p:sp>
    </p:spTree>
    <p:extLst>
      <p:ext uri="{BB962C8B-B14F-4D97-AF65-F5344CB8AC3E}">
        <p14:creationId xmlns:p14="http://schemas.microsoft.com/office/powerpoint/2010/main" val="497963928"/>
      </p:ext>
    </p:extLst>
  </p:cSld>
</p:sld>
</file>

<file path=ppt/slides/slide3.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616F1AE6-AAE3-4A94-8801-09F7BDE02BC7}"/>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954B5E0A-B87B-416F-8516-F26A9D4EC5ED}"/>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THE CUSTOMER GAP</a:t>
            </a:r>
          </a:p>
        </p:txBody>
      </p:sp>
      <p:sp>
        <p:nvSpPr>
          <p:cNvPr id="3" name="">
            <a:extLst xmlns:a="http://schemas.openxmlformats.org/drawingml/2006/main">
              <a:ext uri="{FF2B5EF4-FFF2-40B4-BE49-F238E27FC236}">
                <a16:creationId xmlns:a16="http://schemas.microsoft.com/office/drawing/2014/main" id="{6FD442B9-3706-48F4-A921-1EC311789C54}"/>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03</a:t>
            </a:r>
          </a:p>
        </p:txBody>
      </p:sp>
      <p:sp>
        <p:nvSpPr>
          <p:cNvPr id="4" name="">
            <a:extLst xmlns:a="http://schemas.openxmlformats.org/drawingml/2006/main">
              <a:ext uri="{FF2B5EF4-FFF2-40B4-BE49-F238E27FC236}">
                <a16:creationId xmlns:a16="http://schemas.microsoft.com/office/drawing/2014/main" id="{F31E62CB-B5D3-48AE-B99D-FB0839C08829}"/>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28D7F05-5861-40D5-B365-BE87B300C8A1}"/>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Minimalist already makes it easier to start</a:t>
            </a:r>
          </a:p>
        </p:txBody>
      </p:sp>
      <p:sp>
        <p:nvSpPr>
          <p:cNvPr id="6" name="">
            <a:extLst xmlns:a="http://schemas.openxmlformats.org/drawingml/2006/main">
              <a:ext uri="{FF2B5EF4-FFF2-40B4-BE49-F238E27FC236}">
                <a16:creationId xmlns:a16="http://schemas.microsoft.com/office/drawing/2014/main" id="{3C876A55-5CA0-4C76-8A73-69113DD512BA}"/>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The strongest customer support sits before and around the purchase</a:t>
            </a:r>
          </a:p>
        </p:txBody>
      </p:sp>
      <p:sp>
        <p:nvSpPr>
          <p:cNvPr id="7" name="">
            <a:extLst xmlns:a="http://schemas.openxmlformats.org/drawingml/2006/main">
              <a:ext uri="{FF2B5EF4-FFF2-40B4-BE49-F238E27FC236}">
                <a16:creationId xmlns:a16="http://schemas.microsoft.com/office/drawing/2014/main" id="{1568E40F-B51D-4C09-BE0C-AF8D0DDA13F2}"/>
              </a:ext>
            </a:extLst>
          </p:cNvPr>
          <p:cNvSpPr>
            <a:spLocks xmlns:a="http://schemas.openxmlformats.org/drawingml/2006/main" noGrp="1"/>
          </p:cNvSpPr>
          <p:nvPr/>
        </p:nvSpPr>
        <p:spPr>
          <a:xfrm xmlns:a="http://schemas.openxmlformats.org/drawingml/2006/main">
            <a:off x="571500" y="2333625"/>
            <a:ext cx="2343150" cy="2038350"/>
          </a:xfrm>
          <a:prstGeom xmlns:a="http://schemas.openxmlformats.org/drawingml/2006/main" prst="roundRect">
            <a:avLst>
              <a:gd name="adj" fmla="val 3738"/>
            </a:avLst>
          </a:prstGeom>
          <a:solidFill xmlns:a="http://schemas.openxmlformats.org/drawingml/2006/main">
            <a:srgbClr val="FFFFF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621CEA0-4C26-465C-AF00-FBE752EB94A9}"/>
              </a:ext>
            </a:extLst>
          </p:cNvPr>
          <p:cNvSpPr>
            <a:spLocks xmlns:a="http://schemas.openxmlformats.org/drawingml/2006/main" noGrp="1"/>
          </p:cNvSpPr>
          <p:nvPr/>
        </p:nvSpPr>
        <p:spPr>
          <a:xfrm xmlns:a="http://schemas.openxmlformats.org/drawingml/2006/main">
            <a:off x="762000" y="2533650"/>
            <a:ext cx="457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5C24"/>
                </a:solidFill>
                <a:latin typeface="Arial"/>
                <a:ea typeface="Arial"/>
                <a:cs typeface="Arial"/>
              </a:defRPr>
            </a:pPr>
            <a:r>
              <a:rPr sz="1350" b="1" i="0">
                <a:solidFill>
                  <a:srgbClr val="FF5C24"/>
                </a:solidFill>
                <a:latin typeface="Arial"/>
                <a:ea typeface="Arial"/>
                <a:cs typeface="Arial"/>
              </a:rPr>
              <a:t>01</a:t>
            </a:r>
          </a:p>
        </p:txBody>
      </p:sp>
      <p:sp>
        <p:nvSpPr>
          <p:cNvPr id="9" name="">
            <a:extLst xmlns:a="http://schemas.openxmlformats.org/drawingml/2006/main">
              <a:ext uri="{FF2B5EF4-FFF2-40B4-BE49-F238E27FC236}">
                <a16:creationId xmlns:a16="http://schemas.microsoft.com/office/drawing/2014/main" id="{39752687-8BD5-4E4C-B3DC-D37900A0ADD9}"/>
              </a:ext>
            </a:extLst>
          </p:cNvPr>
          <p:cNvSpPr>
            <a:spLocks xmlns:a="http://schemas.openxmlformats.org/drawingml/2006/main" noGrp="1"/>
          </p:cNvSpPr>
          <p:nvPr/>
        </p:nvSpPr>
        <p:spPr>
          <a:xfrm xmlns:a="http://schemas.openxmlformats.org/drawingml/2006/main">
            <a:off x="762000" y="2981325"/>
            <a:ext cx="1952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Diagnose</a:t>
            </a:r>
          </a:p>
        </p:txBody>
      </p:sp>
      <p:sp>
        <p:nvSpPr>
          <p:cNvPr id="10" name="">
            <a:extLst xmlns:a="http://schemas.openxmlformats.org/drawingml/2006/main">
              <a:ext uri="{FF2B5EF4-FFF2-40B4-BE49-F238E27FC236}">
                <a16:creationId xmlns:a16="http://schemas.microsoft.com/office/drawing/2014/main" id="{2995B26D-9AA9-4EAE-891B-DBE3A9ADC848}"/>
              </a:ext>
            </a:extLst>
          </p:cNvPr>
          <p:cNvSpPr>
            <a:spLocks xmlns:a="http://schemas.openxmlformats.org/drawingml/2006/main" noGrp="1"/>
          </p:cNvSpPr>
          <p:nvPr/>
        </p:nvSpPr>
        <p:spPr>
          <a:xfrm xmlns:a="http://schemas.openxmlformats.org/drawingml/2006/main">
            <a:off x="762000" y="3562350"/>
            <a:ext cx="1885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Skin Insights identifies concerns</a:t>
            </a:r>
          </a:p>
        </p:txBody>
      </p:sp>
      <p:sp>
        <p:nvSpPr>
          <p:cNvPr id="11" name="">
            <a:extLst xmlns:a="http://schemas.openxmlformats.org/drawingml/2006/main">
              <a:ext uri="{FF2B5EF4-FFF2-40B4-BE49-F238E27FC236}">
                <a16:creationId xmlns:a16="http://schemas.microsoft.com/office/drawing/2014/main" id="{C64FC1E5-7B96-46EF-8D20-C5514CFA39C7}"/>
              </a:ext>
            </a:extLst>
          </p:cNvPr>
          <p:cNvSpPr>
            <a:spLocks xmlns:a="http://schemas.openxmlformats.org/drawingml/2006/main" noGrp="1"/>
          </p:cNvSpPr>
          <p:nvPr/>
        </p:nvSpPr>
        <p:spPr>
          <a:xfrm xmlns:a="http://schemas.openxmlformats.org/drawingml/2006/main">
            <a:off x="3219450" y="2333625"/>
            <a:ext cx="2343150" cy="2038350"/>
          </a:xfrm>
          <a:prstGeom xmlns:a="http://schemas.openxmlformats.org/drawingml/2006/main" prst="roundRect">
            <a:avLst>
              <a:gd name="adj" fmla="val 3738"/>
            </a:avLst>
          </a:prstGeom>
          <a:solidFill xmlns:a="http://schemas.openxmlformats.org/drawingml/2006/main">
            <a:srgbClr val="DFF2F4"/>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3F7913E-9B6E-4766-9324-BB8994E685DF}"/>
              </a:ext>
            </a:extLst>
          </p:cNvPr>
          <p:cNvSpPr>
            <a:spLocks xmlns:a="http://schemas.openxmlformats.org/drawingml/2006/main" noGrp="1"/>
          </p:cNvSpPr>
          <p:nvPr/>
        </p:nvSpPr>
        <p:spPr>
          <a:xfrm xmlns:a="http://schemas.openxmlformats.org/drawingml/2006/main">
            <a:off x="3409950" y="2533650"/>
            <a:ext cx="457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5C24"/>
                </a:solidFill>
                <a:latin typeface="Arial"/>
                <a:ea typeface="Arial"/>
                <a:cs typeface="Arial"/>
              </a:defRPr>
            </a:pPr>
            <a:r>
              <a:rPr sz="1350" b="1" i="0">
                <a:solidFill>
                  <a:srgbClr val="FF5C24"/>
                </a:solidFill>
                <a:latin typeface="Arial"/>
                <a:ea typeface="Arial"/>
                <a:cs typeface="Arial"/>
              </a:rPr>
              <a:t>02</a:t>
            </a:r>
          </a:p>
        </p:txBody>
      </p:sp>
      <p:sp>
        <p:nvSpPr>
          <p:cNvPr id="13" name="">
            <a:extLst xmlns:a="http://schemas.openxmlformats.org/drawingml/2006/main">
              <a:ext uri="{FF2B5EF4-FFF2-40B4-BE49-F238E27FC236}">
                <a16:creationId xmlns:a16="http://schemas.microsoft.com/office/drawing/2014/main" id="{8FB0B6AB-A6F0-4A52-81ED-2D244D6D40FD}"/>
              </a:ext>
            </a:extLst>
          </p:cNvPr>
          <p:cNvSpPr>
            <a:spLocks xmlns:a="http://schemas.openxmlformats.org/drawingml/2006/main" noGrp="1"/>
          </p:cNvSpPr>
          <p:nvPr/>
        </p:nvSpPr>
        <p:spPr>
          <a:xfrm xmlns:a="http://schemas.openxmlformats.org/drawingml/2006/main">
            <a:off x="3409950" y="2981325"/>
            <a:ext cx="1952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Educate</a:t>
            </a:r>
          </a:p>
        </p:txBody>
      </p:sp>
      <p:sp>
        <p:nvSpPr>
          <p:cNvPr id="14" name="">
            <a:extLst xmlns:a="http://schemas.openxmlformats.org/drawingml/2006/main">
              <a:ext uri="{FF2B5EF4-FFF2-40B4-BE49-F238E27FC236}">
                <a16:creationId xmlns:a16="http://schemas.microsoft.com/office/drawing/2014/main" id="{53736C14-F978-4ABF-BF46-E1A3AF4DD47B}"/>
              </a:ext>
            </a:extLst>
          </p:cNvPr>
          <p:cNvSpPr>
            <a:spLocks xmlns:a="http://schemas.openxmlformats.org/drawingml/2006/main" noGrp="1"/>
          </p:cNvSpPr>
          <p:nvPr/>
        </p:nvSpPr>
        <p:spPr>
          <a:xfrm xmlns:a="http://schemas.openxmlformats.org/drawingml/2006/main">
            <a:off x="3409950" y="3562350"/>
            <a:ext cx="1885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Ingredients and routines build confidence</a:t>
            </a:r>
          </a:p>
        </p:txBody>
      </p:sp>
      <p:sp>
        <p:nvSpPr>
          <p:cNvPr id="15" name="">
            <a:extLst xmlns:a="http://schemas.openxmlformats.org/drawingml/2006/main">
              <a:ext uri="{FF2B5EF4-FFF2-40B4-BE49-F238E27FC236}">
                <a16:creationId xmlns:a16="http://schemas.microsoft.com/office/drawing/2014/main" id="{7D79F6E1-C363-4F08-B6BB-E91B7FDB6C39}"/>
              </a:ext>
            </a:extLst>
          </p:cNvPr>
          <p:cNvSpPr>
            <a:spLocks xmlns:a="http://schemas.openxmlformats.org/drawingml/2006/main" noGrp="1"/>
          </p:cNvSpPr>
          <p:nvPr/>
        </p:nvSpPr>
        <p:spPr>
          <a:xfrm xmlns:a="http://schemas.openxmlformats.org/drawingml/2006/main">
            <a:off x="5867400" y="2333625"/>
            <a:ext cx="2343150" cy="2038350"/>
          </a:xfrm>
          <a:prstGeom xmlns:a="http://schemas.openxmlformats.org/drawingml/2006/main" prst="roundRect">
            <a:avLst>
              <a:gd name="adj" fmla="val 3738"/>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3BA22C6-1682-4AD3-A507-1973B2F2A691}"/>
              </a:ext>
            </a:extLst>
          </p:cNvPr>
          <p:cNvSpPr>
            <a:spLocks xmlns:a="http://schemas.openxmlformats.org/drawingml/2006/main" noGrp="1"/>
          </p:cNvSpPr>
          <p:nvPr/>
        </p:nvSpPr>
        <p:spPr>
          <a:xfrm xmlns:a="http://schemas.openxmlformats.org/drawingml/2006/main">
            <a:off x="6057900" y="2533650"/>
            <a:ext cx="457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5C24"/>
                </a:solidFill>
                <a:latin typeface="Arial"/>
                <a:ea typeface="Arial"/>
                <a:cs typeface="Arial"/>
              </a:defRPr>
            </a:pPr>
            <a:r>
              <a:rPr sz="1350" b="1" i="0">
                <a:solidFill>
                  <a:srgbClr val="FF5C24"/>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B566EFEE-85CD-4C7D-AFDF-4AE5D1652355}"/>
              </a:ext>
            </a:extLst>
          </p:cNvPr>
          <p:cNvSpPr>
            <a:spLocks xmlns:a="http://schemas.openxmlformats.org/drawingml/2006/main" noGrp="1"/>
          </p:cNvSpPr>
          <p:nvPr/>
        </p:nvSpPr>
        <p:spPr>
          <a:xfrm xmlns:a="http://schemas.openxmlformats.org/drawingml/2006/main">
            <a:off x="6057900" y="2981325"/>
            <a:ext cx="1952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Recommend</a:t>
            </a:r>
          </a:p>
        </p:txBody>
      </p:sp>
      <p:sp>
        <p:nvSpPr>
          <p:cNvPr id="18" name="">
            <a:extLst xmlns:a="http://schemas.openxmlformats.org/drawingml/2006/main">
              <a:ext uri="{FF2B5EF4-FFF2-40B4-BE49-F238E27FC236}">
                <a16:creationId xmlns:a16="http://schemas.microsoft.com/office/drawing/2014/main" id="{FE543F19-95A3-47C6-8488-CFCE2FB35BD7}"/>
              </a:ext>
            </a:extLst>
          </p:cNvPr>
          <p:cNvSpPr>
            <a:spLocks xmlns:a="http://schemas.openxmlformats.org/drawingml/2006/main" noGrp="1"/>
          </p:cNvSpPr>
          <p:nvPr/>
        </p:nvSpPr>
        <p:spPr>
          <a:xfrm xmlns:a="http://schemas.openxmlformats.org/drawingml/2006/main">
            <a:off x="6057900" y="3562350"/>
            <a:ext cx="1885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Products fit the stated concern</a:t>
            </a:r>
          </a:p>
        </p:txBody>
      </p:sp>
      <p:sp>
        <p:nvSpPr>
          <p:cNvPr id="19" name="">
            <a:extLst xmlns:a="http://schemas.openxmlformats.org/drawingml/2006/main">
              <a:ext uri="{FF2B5EF4-FFF2-40B4-BE49-F238E27FC236}">
                <a16:creationId xmlns:a16="http://schemas.microsoft.com/office/drawing/2014/main" id="{5BEB10C8-A4C8-42DE-89DC-473CE807B9BF}"/>
              </a:ext>
            </a:extLst>
          </p:cNvPr>
          <p:cNvSpPr>
            <a:spLocks xmlns:a="http://schemas.openxmlformats.org/drawingml/2006/main" noGrp="1"/>
          </p:cNvSpPr>
          <p:nvPr/>
        </p:nvSpPr>
        <p:spPr>
          <a:xfrm xmlns:a="http://schemas.openxmlformats.org/drawingml/2006/main">
            <a:off x="8515350" y="2333625"/>
            <a:ext cx="2343150" cy="2038350"/>
          </a:xfrm>
          <a:prstGeom xmlns:a="http://schemas.openxmlformats.org/drawingml/2006/main" prst="roundRect">
            <a:avLst>
              <a:gd name="adj" fmla="val 3738"/>
            </a:avLst>
          </a:prstGeom>
          <a:solidFill xmlns:a="http://schemas.openxmlformats.org/drawingml/2006/main">
            <a:srgbClr val="DFF2F4"/>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189BCD87-16A7-408A-838E-EA5ABF9FE1DA}"/>
              </a:ext>
            </a:extLst>
          </p:cNvPr>
          <p:cNvSpPr>
            <a:spLocks xmlns:a="http://schemas.openxmlformats.org/drawingml/2006/main" noGrp="1"/>
          </p:cNvSpPr>
          <p:nvPr/>
        </p:nvSpPr>
        <p:spPr>
          <a:xfrm xmlns:a="http://schemas.openxmlformats.org/drawingml/2006/main">
            <a:off x="8705850" y="2533650"/>
            <a:ext cx="457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5C24"/>
                </a:solidFill>
                <a:latin typeface="Arial"/>
                <a:ea typeface="Arial"/>
                <a:cs typeface="Arial"/>
              </a:defRPr>
            </a:pPr>
            <a:r>
              <a:rPr sz="1350" b="1" i="0">
                <a:solidFill>
                  <a:srgbClr val="FF5C24"/>
                </a:solidFill>
                <a:latin typeface="Arial"/>
                <a:ea typeface="Arial"/>
                <a:cs typeface="Arial"/>
              </a:rPr>
              <a:t>04</a:t>
            </a:r>
          </a:p>
        </p:txBody>
      </p:sp>
      <p:sp>
        <p:nvSpPr>
          <p:cNvPr id="21" name="">
            <a:extLst xmlns:a="http://schemas.openxmlformats.org/drawingml/2006/main">
              <a:ext uri="{FF2B5EF4-FFF2-40B4-BE49-F238E27FC236}">
                <a16:creationId xmlns:a16="http://schemas.microsoft.com/office/drawing/2014/main" id="{91712D71-264D-4A9F-9367-D0EFE99ED3B4}"/>
              </a:ext>
            </a:extLst>
          </p:cNvPr>
          <p:cNvSpPr>
            <a:spLocks xmlns:a="http://schemas.openxmlformats.org/drawingml/2006/main" noGrp="1"/>
          </p:cNvSpPr>
          <p:nvPr/>
        </p:nvSpPr>
        <p:spPr>
          <a:xfrm xmlns:a="http://schemas.openxmlformats.org/drawingml/2006/main">
            <a:off x="8705850" y="2981325"/>
            <a:ext cx="1952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Build a routine</a:t>
            </a:r>
          </a:p>
        </p:txBody>
      </p:sp>
      <p:sp>
        <p:nvSpPr>
          <p:cNvPr id="22" name="">
            <a:extLst xmlns:a="http://schemas.openxmlformats.org/drawingml/2006/main">
              <a:ext uri="{FF2B5EF4-FFF2-40B4-BE49-F238E27FC236}">
                <a16:creationId xmlns:a16="http://schemas.microsoft.com/office/drawing/2014/main" id="{6E52D29D-37E2-4E00-9B58-1DBFC8AFAD9B}"/>
              </a:ext>
            </a:extLst>
          </p:cNvPr>
          <p:cNvSpPr>
            <a:spLocks xmlns:a="http://schemas.openxmlformats.org/drawingml/2006/main" noGrp="1"/>
          </p:cNvSpPr>
          <p:nvPr/>
        </p:nvSpPr>
        <p:spPr>
          <a:xfrm xmlns:a="http://schemas.openxmlformats.org/drawingml/2006/main">
            <a:off x="8705850" y="3562350"/>
            <a:ext cx="1885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Usage guidance explains the start</a:t>
            </a:r>
          </a:p>
        </p:txBody>
      </p:sp>
      <p:sp>
        <p:nvSpPr>
          <p:cNvPr id="23" name="">
            <a:extLst xmlns:a="http://schemas.openxmlformats.org/drawingml/2006/main">
              <a:ext uri="{FF2B5EF4-FFF2-40B4-BE49-F238E27FC236}">
                <a16:creationId xmlns:a16="http://schemas.microsoft.com/office/drawing/2014/main" id="{ED8007A0-CCE1-4B68-904E-3BEE86B8F6C4}"/>
              </a:ext>
            </a:extLst>
          </p:cNvPr>
          <p:cNvSpPr>
            <a:spLocks xmlns:a="http://schemas.openxmlformats.org/drawingml/2006/main" noGrp="1"/>
          </p:cNvSpPr>
          <p:nvPr/>
        </p:nvSpPr>
        <p:spPr>
          <a:xfrm xmlns:a="http://schemas.openxmlformats.org/drawingml/2006/main">
            <a:off x="571500" y="4752975"/>
            <a:ext cx="11049000" cy="12001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E12F01A-9B25-4C2D-99E2-76AA0B92D208}"/>
              </a:ext>
            </a:extLst>
          </p:cNvPr>
          <p:cNvSpPr>
            <a:spLocks xmlns:a="http://schemas.openxmlformats.org/drawingml/2006/main" noGrp="1"/>
          </p:cNvSpPr>
          <p:nvPr/>
        </p:nvSpPr>
        <p:spPr>
          <a:xfrm xmlns:a="http://schemas.openxmlformats.org/drawingml/2006/main">
            <a:off x="819150" y="5000625"/>
            <a:ext cx="1143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1" i="0">
                <a:solidFill>
                  <a:srgbClr val="FFB096"/>
                </a:solidFill>
                <a:latin typeface="Arial"/>
                <a:ea typeface="Arial"/>
                <a:cs typeface="Arial"/>
              </a:defRPr>
            </a:pPr>
            <a:r>
              <a:rPr sz="1500" b="1" i="0">
                <a:solidFill>
                  <a:srgbClr val="FFB096"/>
                </a:solidFill>
                <a:latin typeface="Arial"/>
                <a:ea typeface="Arial"/>
                <a:cs typeface="Arial"/>
              </a:rPr>
              <a:t>DAY 1</a:t>
            </a:r>
          </a:p>
        </p:txBody>
      </p:sp>
      <p:sp>
        <p:nvSpPr>
          <p:cNvPr id="25" name="">
            <a:extLst xmlns:a="http://schemas.openxmlformats.org/drawingml/2006/main">
              <a:ext uri="{FF2B5EF4-FFF2-40B4-BE49-F238E27FC236}">
                <a16:creationId xmlns:a16="http://schemas.microsoft.com/office/drawing/2014/main" id="{9C8FD35D-4B94-4C0D-8BD2-E3C6A7137ADB}"/>
              </a:ext>
            </a:extLst>
          </p:cNvPr>
          <p:cNvSpPr>
            <a:spLocks xmlns:a="http://schemas.openxmlformats.org/drawingml/2006/main" noGrp="1"/>
          </p:cNvSpPr>
          <p:nvPr/>
        </p:nvSpPr>
        <p:spPr>
          <a:xfrm xmlns:a="http://schemas.openxmlformats.org/drawingml/2006/main">
            <a:off x="2238375" y="4953000"/>
            <a:ext cx="838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1" i="0">
                <a:solidFill>
                  <a:srgbClr val="FFFFFF"/>
                </a:solidFill>
                <a:latin typeface="Arial"/>
                <a:ea typeface="Arial"/>
                <a:cs typeface="Arial"/>
              </a:defRPr>
            </a:pPr>
            <a:r>
              <a:rPr sz="2550" b="1" i="0">
                <a:solidFill>
                  <a:srgbClr val="FFFFFF"/>
                </a:solidFill>
                <a:latin typeface="Arial"/>
                <a:ea typeface="Arial"/>
                <a:cs typeface="Arial"/>
              </a:rPr>
              <a:t>The next questions arrive after the routine begins</a:t>
            </a:r>
          </a:p>
        </p:txBody>
      </p:sp>
      <p:sp>
        <p:nvSpPr>
          <p:cNvPr id="26" name="">
            <a:extLst xmlns:a="http://schemas.openxmlformats.org/drawingml/2006/main">
              <a:ext uri="{FF2B5EF4-FFF2-40B4-BE49-F238E27FC236}">
                <a16:creationId xmlns:a16="http://schemas.microsoft.com/office/drawing/2014/main" id="{12BEF73F-859A-4A9E-9EB9-D59AB4FC10CA}"/>
              </a:ext>
            </a:extLst>
          </p:cNvPr>
          <p:cNvSpPr>
            <a:spLocks xmlns:a="http://schemas.openxmlformats.org/drawingml/2006/main" noGrp="1"/>
          </p:cNvSpPr>
          <p:nvPr/>
        </p:nvSpPr>
        <p:spPr>
          <a:xfrm xmlns:a="http://schemas.openxmlformats.org/drawingml/2006/main">
            <a:off x="2238375" y="5448300"/>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D9D9D4"/>
                </a:solidFill>
                <a:latin typeface="Arial"/>
                <a:ea typeface="Arial"/>
                <a:cs typeface="Arial"/>
              </a:defRPr>
            </a:pPr>
            <a:r>
              <a:rPr sz="1500" b="0" i="0">
                <a:solidFill>
                  <a:srgbClr val="D9D9D4"/>
                </a:solidFill>
                <a:latin typeface="Arial"/>
                <a:ea typeface="Arial"/>
                <a:cs typeface="Arial"/>
              </a:rPr>
              <a:t>Am I using it correctly?  When should I judge progress?  What should I do next?</a:t>
            </a:r>
          </a:p>
        </p:txBody>
      </p:sp>
    </p:spTree>
    <p:extLst>
      <p:ext uri="{BB962C8B-B14F-4D97-AF65-F5344CB8AC3E}">
        <p14:creationId xmlns:p14="http://schemas.microsoft.com/office/powerpoint/2010/main" val="825016735"/>
      </p:ext>
    </p:extLst>
  </p:cSld>
</p:sld>
</file>

<file path=ppt/slides/slide4.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0A751E9-1AB6-4049-9616-9920B1A47604}"/>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246A948A-EADC-4778-A196-295A8AF764AE}"/>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THE CUSTOMER GAP</a:t>
            </a:r>
          </a:p>
        </p:txBody>
      </p:sp>
      <p:sp>
        <p:nvSpPr>
          <p:cNvPr id="3" name="">
            <a:extLst xmlns:a="http://schemas.openxmlformats.org/drawingml/2006/main">
              <a:ext uri="{FF2B5EF4-FFF2-40B4-BE49-F238E27FC236}">
                <a16:creationId xmlns:a16="http://schemas.microsoft.com/office/drawing/2014/main" id="{0289E0D1-C7A8-46B2-8975-AB2E67DA1554}"/>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04</a:t>
            </a:r>
          </a:p>
        </p:txBody>
      </p:sp>
      <p:sp>
        <p:nvSpPr>
          <p:cNvPr id="4" name="">
            <a:extLst xmlns:a="http://schemas.openxmlformats.org/drawingml/2006/main">
              <a:ext uri="{FF2B5EF4-FFF2-40B4-BE49-F238E27FC236}">
                <a16:creationId xmlns:a16="http://schemas.microsoft.com/office/drawing/2014/main" id="{3610E5E5-A14C-4F65-AF1B-15542425DBCC}"/>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BCD0071-E553-4F3E-ADBC-EE2E833C5966}"/>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decision changes after checkout</a:t>
            </a:r>
          </a:p>
        </p:txBody>
      </p:sp>
      <p:sp>
        <p:nvSpPr>
          <p:cNvPr id="6" name="">
            <a:extLst xmlns:a="http://schemas.openxmlformats.org/drawingml/2006/main">
              <a:ext uri="{FF2B5EF4-FFF2-40B4-BE49-F238E27FC236}">
                <a16:creationId xmlns:a16="http://schemas.microsoft.com/office/drawing/2014/main" id="{57DDC773-3E80-4B21-BBDD-5A7E62ED41CF}"/>
              </a:ext>
            </a:extLst>
          </p:cNvPr>
          <p:cNvSpPr>
            <a:spLocks xmlns:a="http://schemas.openxmlformats.org/drawingml/2006/main" noGrp="1"/>
          </p:cNvSpPr>
          <p:nvPr/>
        </p:nvSpPr>
        <p:spPr>
          <a:xfrm xmlns:a="http://schemas.openxmlformats.org/drawingml/2006/main">
            <a:off x="571500" y="1809750"/>
            <a:ext cx="4572000" cy="38862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E80EA3D-3BD8-4C78-B5CE-58EFD99AEC5A}"/>
              </a:ext>
            </a:extLst>
          </p:cNvPr>
          <p:cNvSpPr>
            <a:spLocks xmlns:a="http://schemas.openxmlformats.org/drawingml/2006/main" noGrp="1"/>
          </p:cNvSpPr>
          <p:nvPr/>
        </p:nvSpPr>
        <p:spPr>
          <a:xfrm xmlns:a="http://schemas.openxmlformats.org/drawingml/2006/main">
            <a:off x="857250" y="211455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BEFORE PURCHASE</a:t>
            </a:r>
          </a:p>
        </p:txBody>
      </p:sp>
      <p:sp>
        <p:nvSpPr>
          <p:cNvPr id="8" name="">
            <a:extLst xmlns:a="http://schemas.openxmlformats.org/drawingml/2006/main">
              <a:ext uri="{FF2B5EF4-FFF2-40B4-BE49-F238E27FC236}">
                <a16:creationId xmlns:a16="http://schemas.microsoft.com/office/drawing/2014/main" id="{4A5B1837-AE79-4A66-8767-1950A19CEBA6}"/>
              </a:ext>
            </a:extLst>
          </p:cNvPr>
          <p:cNvSpPr>
            <a:spLocks xmlns:a="http://schemas.openxmlformats.org/drawingml/2006/main" noGrp="1"/>
          </p:cNvSpPr>
          <p:nvPr/>
        </p:nvSpPr>
        <p:spPr>
          <a:xfrm xmlns:a="http://schemas.openxmlformats.org/drawingml/2006/main">
            <a:off x="857250" y="2628900"/>
            <a:ext cx="3619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1" i="0">
                <a:solidFill>
                  <a:srgbClr val="121212"/>
                </a:solidFill>
                <a:latin typeface="Arial"/>
                <a:ea typeface="Arial"/>
                <a:cs typeface="Arial"/>
              </a:defRPr>
            </a:pPr>
            <a:r>
              <a:rPr sz="2700" b="1" i="0">
                <a:solidFill>
                  <a:srgbClr val="121212"/>
                </a:solidFill>
                <a:latin typeface="Arial"/>
                <a:ea typeface="Arial"/>
                <a:cs typeface="Arial"/>
              </a:rPr>
              <a:t>Which product fits my concern?</a:t>
            </a:r>
          </a:p>
        </p:txBody>
      </p:sp>
      <p:sp>
        <p:nvSpPr>
          <p:cNvPr id="9" name="">
            <a:extLst xmlns:a="http://schemas.openxmlformats.org/drawingml/2006/main">
              <a:ext uri="{FF2B5EF4-FFF2-40B4-BE49-F238E27FC236}">
                <a16:creationId xmlns:a16="http://schemas.microsoft.com/office/drawing/2014/main" id="{15CF1B24-85D5-42C6-9452-6929A0BE5CCB}"/>
              </a:ext>
            </a:extLst>
          </p:cNvPr>
          <p:cNvSpPr>
            <a:spLocks xmlns:a="http://schemas.openxmlformats.org/drawingml/2006/main" noGrp="1"/>
          </p:cNvSpPr>
          <p:nvPr/>
        </p:nvSpPr>
        <p:spPr>
          <a:xfrm xmlns:a="http://schemas.openxmlformats.org/drawingml/2006/main">
            <a:off x="857250" y="3781425"/>
            <a:ext cx="352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Minimalist already answers this through diagnosis, education and product guidance.</a:t>
            </a:r>
          </a:p>
        </p:txBody>
      </p:sp>
      <p:sp>
        <p:nvSpPr>
          <p:cNvPr id="10" name="">
            <a:extLst xmlns:a="http://schemas.openxmlformats.org/drawingml/2006/main">
              <a:ext uri="{FF2B5EF4-FFF2-40B4-BE49-F238E27FC236}">
                <a16:creationId xmlns:a16="http://schemas.microsoft.com/office/drawing/2014/main" id="{D75D7206-6D4D-4B61-AD6A-352B339C3A5F}"/>
              </a:ext>
            </a:extLst>
          </p:cNvPr>
          <p:cNvSpPr>
            <a:spLocks xmlns:a="http://schemas.openxmlformats.org/drawingml/2006/main" noGrp="1"/>
          </p:cNvSpPr>
          <p:nvPr/>
        </p:nvSpPr>
        <p:spPr>
          <a:xfrm xmlns:a="http://schemas.openxmlformats.org/drawingml/2006/main">
            <a:off x="5334000" y="1809750"/>
            <a:ext cx="6286500" cy="38862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7D4E28F-2392-4A4F-93C5-91217CF94035}"/>
              </a:ext>
            </a:extLst>
          </p:cNvPr>
          <p:cNvSpPr>
            <a:spLocks xmlns:a="http://schemas.openxmlformats.org/drawingml/2006/main" noGrp="1"/>
          </p:cNvSpPr>
          <p:nvPr/>
        </p:nvSpPr>
        <p:spPr>
          <a:xfrm xmlns:a="http://schemas.openxmlformats.org/drawingml/2006/main">
            <a:off x="5638800" y="211455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AFTER PURCHASE</a:t>
            </a:r>
          </a:p>
        </p:txBody>
      </p:sp>
      <p:sp>
        <p:nvSpPr>
          <p:cNvPr id="12" name="">
            <a:extLst xmlns:a="http://schemas.openxmlformats.org/drawingml/2006/main">
              <a:ext uri="{FF2B5EF4-FFF2-40B4-BE49-F238E27FC236}">
                <a16:creationId xmlns:a16="http://schemas.microsoft.com/office/drawing/2014/main" id="{46E9CE1D-446B-45C6-84E5-10E1AA3A31E0}"/>
              </a:ext>
            </a:extLst>
          </p:cNvPr>
          <p:cNvSpPr>
            <a:spLocks xmlns:a="http://schemas.openxmlformats.org/drawingml/2006/main" noGrp="1"/>
          </p:cNvSpPr>
          <p:nvPr/>
        </p:nvSpPr>
        <p:spPr>
          <a:xfrm xmlns:a="http://schemas.openxmlformats.org/drawingml/2006/main">
            <a:off x="5638800" y="2609850"/>
            <a:ext cx="52197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i="0">
                <a:solidFill>
                  <a:srgbClr val="121212"/>
                </a:solidFill>
                <a:latin typeface="Arial"/>
                <a:ea typeface="Arial"/>
                <a:cs typeface="Arial"/>
              </a:defRPr>
            </a:pPr>
            <a:r>
              <a:rPr sz="3300" b="1" i="0">
                <a:solidFill>
                  <a:srgbClr val="121212"/>
                </a:solidFill>
                <a:latin typeface="Arial"/>
                <a:ea typeface="Arial"/>
                <a:cs typeface="Arial"/>
              </a:rPr>
              <a:t>How do I know whether my routine is working?</a:t>
            </a:r>
          </a:p>
        </p:txBody>
      </p:sp>
      <p:sp>
        <p:nvSpPr>
          <p:cNvPr id="13" name="">
            <a:extLst xmlns:a="http://schemas.openxmlformats.org/drawingml/2006/main">
              <a:ext uri="{FF2B5EF4-FFF2-40B4-BE49-F238E27FC236}">
                <a16:creationId xmlns:a16="http://schemas.microsoft.com/office/drawing/2014/main" id="{4E03B56A-064E-4A7E-BD26-8148779BB12C}"/>
              </a:ext>
            </a:extLst>
          </p:cNvPr>
          <p:cNvSpPr>
            <a:spLocks xmlns:a="http://schemas.openxmlformats.org/drawingml/2006/main" noGrp="1"/>
          </p:cNvSpPr>
          <p:nvPr/>
        </p:nvSpPr>
        <p:spPr>
          <a:xfrm xmlns:a="http://schemas.openxmlformats.org/drawingml/2006/main">
            <a:off x="5638800" y="4695825"/>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I built Skin Journey around this second decision.</a:t>
            </a:r>
          </a:p>
        </p:txBody>
      </p:sp>
      <p:sp>
        <p:nvSpPr>
          <p:cNvPr id="14" name="">
            <a:extLst xmlns:a="http://schemas.openxmlformats.org/drawingml/2006/main">
              <a:ext uri="{FF2B5EF4-FFF2-40B4-BE49-F238E27FC236}">
                <a16:creationId xmlns:a16="http://schemas.microsoft.com/office/drawing/2014/main" id="{EDDBF8DE-2D12-487C-B7C2-CB43950EA3FB}"/>
              </a:ext>
            </a:extLst>
          </p:cNvPr>
          <p:cNvSpPr>
            <a:spLocks xmlns:a="http://schemas.openxmlformats.org/drawingml/2006/main" noGrp="1"/>
          </p:cNvSpPr>
          <p:nvPr/>
        </p:nvSpPr>
        <p:spPr>
          <a:xfrm xmlns:a="http://schemas.openxmlformats.org/drawingml/2006/main">
            <a:off x="4905375" y="3362325"/>
            <a:ext cx="685800" cy="685800"/>
          </a:xfrm>
          <a:prstGeom xmlns:a="http://schemas.openxmlformats.org/drawingml/2006/main" prst="ellipse">
            <a:avLst/>
          </a:prstGeom>
          <a:solidFill xmlns:a="http://schemas.openxmlformats.org/drawingml/2006/main">
            <a:srgbClr val="F5F4EF"/>
          </a:solidFill>
          <a:ln xmlns:a="http://schemas.openxmlformats.org/drawingml/2006/main" w="19050">
            <a:solidFill>
              <a:srgbClr val="121212"/>
            </a:solidFill>
          </a:ln>
        </p:spPr>
      </p:sp>
      <p:sp>
        <p:nvSpPr>
          <p:cNvPr id="15" name="">
            <a:extLst xmlns:a="http://schemas.openxmlformats.org/drawingml/2006/main">
              <a:ext uri="{FF2B5EF4-FFF2-40B4-BE49-F238E27FC236}">
                <a16:creationId xmlns:a16="http://schemas.microsoft.com/office/drawing/2014/main" id="{B81E5C30-813F-4CFE-87D8-30B728630697}"/>
              </a:ext>
            </a:extLst>
          </p:cNvPr>
          <p:cNvSpPr>
            <a:spLocks xmlns:a="http://schemas.openxmlformats.org/drawingml/2006/main" noGrp="1"/>
          </p:cNvSpPr>
          <p:nvPr/>
        </p:nvSpPr>
        <p:spPr>
          <a:xfrm xmlns:a="http://schemas.openxmlformats.org/drawingml/2006/main">
            <a:off x="5095875" y="3429000"/>
            <a:ext cx="3238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1" i="0">
                <a:solidFill>
                  <a:srgbClr val="121212"/>
                </a:solidFill>
                <a:latin typeface="Arial"/>
                <a:ea typeface="Arial"/>
                <a:cs typeface="Arial"/>
              </a:defRPr>
            </a:pPr>
            <a:r>
              <a:rPr sz="2700" b="1" i="0">
                <a:solidFill>
                  <a:srgbClr val="121212"/>
                </a:solidFill>
                <a:latin typeface="Arial"/>
                <a:ea typeface="Arial"/>
                <a:cs typeface="Arial"/>
              </a:rPr>
              <a:t>+</a:t>
            </a:r>
          </a:p>
        </p:txBody>
      </p:sp>
    </p:spTree>
    <p:extLst>
      <p:ext uri="{BB962C8B-B14F-4D97-AF65-F5344CB8AC3E}">
        <p14:creationId xmlns:p14="http://schemas.microsoft.com/office/powerpoint/2010/main" val="1724884371"/>
      </p:ext>
    </p:extLst>
  </p:cSld>
</p:sld>
</file>

<file path=ppt/slides/slide5.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0A31C64-55DB-43EC-9606-35E517C26483}"/>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9F9E2EE6-E4AC-428D-8C01-A6F0A964437B}"/>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RESEARCH &amp; REASONING</a:t>
            </a:r>
          </a:p>
        </p:txBody>
      </p:sp>
      <p:sp>
        <p:nvSpPr>
          <p:cNvPr id="3" name="">
            <a:extLst xmlns:a="http://schemas.openxmlformats.org/drawingml/2006/main">
              <a:ext uri="{FF2B5EF4-FFF2-40B4-BE49-F238E27FC236}">
                <a16:creationId xmlns:a16="http://schemas.microsoft.com/office/drawing/2014/main" id="{0956FE88-0925-4DA5-9DC1-667A9DA93E5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05</a:t>
            </a:r>
          </a:p>
        </p:txBody>
      </p:sp>
      <p:sp>
        <p:nvSpPr>
          <p:cNvPr id="4" name="">
            <a:extLst xmlns:a="http://schemas.openxmlformats.org/drawingml/2006/main">
              <a:ext uri="{FF2B5EF4-FFF2-40B4-BE49-F238E27FC236}">
                <a16:creationId xmlns:a16="http://schemas.microsoft.com/office/drawing/2014/main" id="{D75F366C-757A-46D6-A687-012DC7CF9545}"/>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54AFFAB-924F-4666-A1FD-AC93431B8504}"/>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How I reached the opportunity</a:t>
            </a:r>
          </a:p>
        </p:txBody>
      </p:sp>
      <p:sp>
        <p:nvSpPr>
          <p:cNvPr id="6" name="">
            <a:extLst xmlns:a="http://schemas.openxmlformats.org/drawingml/2006/main">
              <a:ext uri="{FF2B5EF4-FFF2-40B4-BE49-F238E27FC236}">
                <a16:creationId xmlns:a16="http://schemas.microsoft.com/office/drawing/2014/main" id="{C2203D50-4C36-4506-A0F4-5EA4D268BFB3}"/>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I separated the visible product experience from the hypothesis I would test</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74e22e5c6b74c01"/>
          <a:stretch xmlns:a="http://schemas.openxmlformats.org/drawingml/2006/main"/>
        </p:blipFill>
        <p:spPr>
          <a:xfrm xmlns:a="http://schemas.openxmlformats.org/drawingml/2006/main">
            <a:off x="768034" y="2047875"/>
            <a:ext cx="4798057" cy="3476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E5B3482-2486-4044-93C3-61DEA26E590D}"/>
              </a:ext>
            </a:extLst>
          </p:cNvPr>
          <p:cNvSpPr>
            <a:spLocks xmlns:a="http://schemas.openxmlformats.org/drawingml/2006/main" noGrp="1"/>
          </p:cNvSpPr>
          <p:nvPr/>
        </p:nvSpPr>
        <p:spPr>
          <a:xfrm xmlns:a="http://schemas.openxmlformats.org/drawingml/2006/main">
            <a:off x="571500" y="5562600"/>
            <a:ext cx="5381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AUDIT REFRESHED 1 OCT 2026 · MINIMALIST PRODUCT PAGE</a:t>
            </a:r>
          </a:p>
        </p:txBody>
      </p:sp>
      <p:sp>
        <p:nvSpPr>
          <p:cNvPr id="9" name="">
            <a:extLst xmlns:a="http://schemas.openxmlformats.org/drawingml/2006/main">
              <a:ext uri="{FF2B5EF4-FFF2-40B4-BE49-F238E27FC236}">
                <a16:creationId xmlns:a16="http://schemas.microsoft.com/office/drawing/2014/main" id="{03B8DBAB-DEE3-4260-977A-4337B8EA8C20}"/>
              </a:ext>
            </a:extLst>
          </p:cNvPr>
          <p:cNvSpPr>
            <a:spLocks xmlns:a="http://schemas.openxmlformats.org/drawingml/2006/main" noGrp="1"/>
          </p:cNvSpPr>
          <p:nvPr/>
        </p:nvSpPr>
        <p:spPr>
          <a:xfrm xmlns:a="http://schemas.openxmlformats.org/drawingml/2006/main">
            <a:off x="6153150" y="2105025"/>
            <a:ext cx="504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01 / USAGE RULES</a:t>
            </a:r>
          </a:p>
        </p:txBody>
      </p:sp>
      <p:sp>
        <p:nvSpPr>
          <p:cNvPr id="10" name="">
            <a:extLst xmlns:a="http://schemas.openxmlformats.org/drawingml/2006/main">
              <a:ext uri="{FF2B5EF4-FFF2-40B4-BE49-F238E27FC236}">
                <a16:creationId xmlns:a16="http://schemas.microsoft.com/office/drawing/2014/main" id="{01EFA24C-DC3F-41AC-B7B3-47284076BBD5}"/>
              </a:ext>
            </a:extLst>
          </p:cNvPr>
          <p:cNvSpPr>
            <a:spLocks xmlns:a="http://schemas.openxmlformats.org/drawingml/2006/main" noGrp="1"/>
          </p:cNvSpPr>
          <p:nvPr/>
        </p:nvSpPr>
        <p:spPr>
          <a:xfrm xmlns:a="http://schemas.openxmlformats.org/drawingml/2006/main">
            <a:off x="6153150" y="2390775"/>
            <a:ext cx="5048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Frequency changes during the start period.</a:t>
            </a:r>
          </a:p>
        </p:txBody>
      </p:sp>
      <p:sp>
        <p:nvSpPr>
          <p:cNvPr id="11" name="">
            <a:extLst xmlns:a="http://schemas.openxmlformats.org/drawingml/2006/main">
              <a:ext uri="{FF2B5EF4-FFF2-40B4-BE49-F238E27FC236}">
                <a16:creationId xmlns:a16="http://schemas.microsoft.com/office/drawing/2014/main" id="{AA70D0A5-F2D5-4097-9F5B-870DD5717FCB}"/>
              </a:ext>
            </a:extLst>
          </p:cNvPr>
          <p:cNvSpPr>
            <a:spLocks xmlns:a="http://schemas.openxmlformats.org/drawingml/2006/main" noGrp="1"/>
          </p:cNvSpPr>
          <p:nvPr/>
        </p:nvSpPr>
        <p:spPr>
          <a:xfrm xmlns:a="http://schemas.openxmlformats.org/drawingml/2006/main">
            <a:off x="6153150" y="2886075"/>
            <a:ext cx="5048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would check adoption before asking about results.</a:t>
            </a:r>
          </a:p>
        </p:txBody>
      </p:sp>
      <p:sp>
        <p:nvSpPr>
          <p:cNvPr id="12" name="">
            <a:extLst xmlns:a="http://schemas.openxmlformats.org/drawingml/2006/main">
              <a:ext uri="{FF2B5EF4-FFF2-40B4-BE49-F238E27FC236}">
                <a16:creationId xmlns:a16="http://schemas.microsoft.com/office/drawing/2014/main" id="{D811D704-E990-44FD-81FE-C015FFD3D619}"/>
              </a:ext>
            </a:extLst>
          </p:cNvPr>
          <p:cNvSpPr>
            <a:spLocks xmlns:a="http://schemas.openxmlformats.org/drawingml/2006/main" noGrp="1"/>
          </p:cNvSpPr>
          <p:nvPr/>
        </p:nvSpPr>
        <p:spPr>
          <a:xfrm xmlns:a="http://schemas.openxmlformats.org/drawingml/2006/main">
            <a:off x="6153150" y="3238500"/>
            <a:ext cx="504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02 / EVIDENCE WINDOWS</a:t>
            </a:r>
          </a:p>
        </p:txBody>
      </p:sp>
      <p:sp>
        <p:nvSpPr>
          <p:cNvPr id="13" name="">
            <a:extLst xmlns:a="http://schemas.openxmlformats.org/drawingml/2006/main">
              <a:ext uri="{FF2B5EF4-FFF2-40B4-BE49-F238E27FC236}">
                <a16:creationId xmlns:a16="http://schemas.microsoft.com/office/drawing/2014/main" id="{6D4224E2-9FF9-4C64-8FA6-5C1C462EC2E2}"/>
              </a:ext>
            </a:extLst>
          </p:cNvPr>
          <p:cNvSpPr>
            <a:spLocks xmlns:a="http://schemas.openxmlformats.org/drawingml/2006/main" noGrp="1"/>
          </p:cNvSpPr>
          <p:nvPr/>
        </p:nvSpPr>
        <p:spPr>
          <a:xfrm xmlns:a="http://schemas.openxmlformats.org/drawingml/2006/main">
            <a:off x="6153150" y="3524250"/>
            <a:ext cx="5048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Oiliness: 2 weeks. Clarity and acne: 4 weeks.</a:t>
            </a:r>
          </a:p>
        </p:txBody>
      </p:sp>
      <p:sp>
        <p:nvSpPr>
          <p:cNvPr id="14" name="">
            <a:extLst xmlns:a="http://schemas.openxmlformats.org/drawingml/2006/main">
              <a:ext uri="{FF2B5EF4-FFF2-40B4-BE49-F238E27FC236}">
                <a16:creationId xmlns:a16="http://schemas.microsoft.com/office/drawing/2014/main" id="{E27A90A2-65D6-45E8-857E-5D2717A4729C}"/>
              </a:ext>
            </a:extLst>
          </p:cNvPr>
          <p:cNvSpPr>
            <a:spLocks xmlns:a="http://schemas.openxmlformats.org/drawingml/2006/main" noGrp="1"/>
          </p:cNvSpPr>
          <p:nvPr/>
        </p:nvSpPr>
        <p:spPr>
          <a:xfrm xmlns:a="http://schemas.openxmlformats.org/drawingml/2006/main">
            <a:off x="6153150" y="4019550"/>
            <a:ext cx="5048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would time each question to the relevant benefit.</a:t>
            </a:r>
          </a:p>
        </p:txBody>
      </p:sp>
      <p:sp>
        <p:nvSpPr>
          <p:cNvPr id="15" name="">
            <a:extLst xmlns:a="http://schemas.openxmlformats.org/drawingml/2006/main">
              <a:ext uri="{FF2B5EF4-FFF2-40B4-BE49-F238E27FC236}">
                <a16:creationId xmlns:a16="http://schemas.microsoft.com/office/drawing/2014/main" id="{E57FE9E7-A030-4645-B3FD-48E8DDDF4C19}"/>
              </a:ext>
            </a:extLst>
          </p:cNvPr>
          <p:cNvSpPr>
            <a:spLocks xmlns:a="http://schemas.openxmlformats.org/drawingml/2006/main" noGrp="1"/>
          </p:cNvSpPr>
          <p:nvPr/>
        </p:nvSpPr>
        <p:spPr>
          <a:xfrm xmlns:a="http://schemas.openxmlformats.org/drawingml/2006/main">
            <a:off x="6153150" y="4371975"/>
            <a:ext cx="504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03 / MY HYPOTHESIS</a:t>
            </a:r>
          </a:p>
        </p:txBody>
      </p:sp>
      <p:sp>
        <p:nvSpPr>
          <p:cNvPr id="16" name="">
            <a:extLst xmlns:a="http://schemas.openxmlformats.org/drawingml/2006/main">
              <a:ext uri="{FF2B5EF4-FFF2-40B4-BE49-F238E27FC236}">
                <a16:creationId xmlns:a16="http://schemas.microsoft.com/office/drawing/2014/main" id="{6680A02E-AB16-4B7B-BC7E-2E1F8DD6A06B}"/>
              </a:ext>
            </a:extLst>
          </p:cNvPr>
          <p:cNvSpPr>
            <a:spLocks xmlns:a="http://schemas.openxmlformats.org/drawingml/2006/main" noGrp="1"/>
          </p:cNvSpPr>
          <p:nvPr/>
        </p:nvSpPr>
        <p:spPr>
          <a:xfrm xmlns:a="http://schemas.openxmlformats.org/drawingml/2006/main">
            <a:off x="6153150" y="4657725"/>
            <a:ext cx="5048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Can context make this guidance more useful?</a:t>
            </a:r>
          </a:p>
        </p:txBody>
      </p:sp>
      <p:sp>
        <p:nvSpPr>
          <p:cNvPr id="17" name="">
            <a:extLst xmlns:a="http://schemas.openxmlformats.org/drawingml/2006/main">
              <a:ext uri="{FF2B5EF4-FFF2-40B4-BE49-F238E27FC236}">
                <a16:creationId xmlns:a16="http://schemas.microsoft.com/office/drawing/2014/main" id="{CDECC4DC-0E96-40AC-9FC7-EA1E81AE667F}"/>
              </a:ext>
            </a:extLst>
          </p:cNvPr>
          <p:cNvSpPr>
            <a:spLocks xmlns:a="http://schemas.openxmlformats.org/drawingml/2006/main" noGrp="1"/>
          </p:cNvSpPr>
          <p:nvPr/>
        </p:nvSpPr>
        <p:spPr>
          <a:xfrm xmlns:a="http://schemas.openxmlformats.org/drawingml/2006/main">
            <a:off x="6153150" y="5153025"/>
            <a:ext cx="5048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i="0">
                <a:solidFill>
                  <a:srgbClr val="5D5D58"/>
                </a:solidFill>
                <a:latin typeface="Arial"/>
                <a:ea typeface="Arial"/>
                <a:cs typeface="Arial"/>
              </a:defRPr>
            </a:pPr>
            <a:r>
              <a:rPr sz="1425" b="0" i="0">
                <a:solidFill>
                  <a:srgbClr val="5D5D58"/>
                </a:solidFill>
                <a:latin typeface="Arial"/>
                <a:ea typeface="Arial"/>
                <a:cs typeface="Arial"/>
              </a:rPr>
              <a:t>I would test whether contextual check-ins reduce uncertainty.</a:t>
            </a:r>
          </a:p>
        </p:txBody>
      </p:sp>
      <p:sp>
        <p:nvSpPr>
          <p:cNvPr id="18" name="">
            <a:extLst xmlns:a="http://schemas.openxmlformats.org/drawingml/2006/main">
              <a:ext uri="{FF2B5EF4-FFF2-40B4-BE49-F238E27FC236}">
                <a16:creationId xmlns:a16="http://schemas.microsoft.com/office/drawing/2014/main" id="{DE1ED653-DBE7-4980-8591-99D87CD9F878}"/>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2D37E3F-35F6-4E91-87C7-29E4F410554B}"/>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Visible evidence supports the opportunity. Customer demand still needs validation.</a:t>
            </a:r>
          </a:p>
        </p:txBody>
      </p:sp>
    </p:spTree>
    <p:extLst>
      <p:ext uri="{BB962C8B-B14F-4D97-AF65-F5344CB8AC3E}">
        <p14:creationId xmlns:p14="http://schemas.microsoft.com/office/powerpoint/2010/main" val="994578136"/>
      </p:ext>
    </p:extLst>
  </p:cSld>
</p:sld>
</file>

<file path=ppt/slides/slide6.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971DF37-2C98-49C5-8E9D-60DE8551AAFE}"/>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39B77C7A-82C7-4642-9857-88E38562F049}"/>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AUDIENCE &amp; JTBD</a:t>
            </a:r>
          </a:p>
        </p:txBody>
      </p:sp>
      <p:sp>
        <p:nvSpPr>
          <p:cNvPr id="3" name="">
            <a:extLst xmlns:a="http://schemas.openxmlformats.org/drawingml/2006/main">
              <a:ext uri="{FF2B5EF4-FFF2-40B4-BE49-F238E27FC236}">
                <a16:creationId xmlns:a16="http://schemas.microsoft.com/office/drawing/2014/main" id="{414A15CC-A63D-41EB-BD57-DDD061FB02B7}"/>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06</a:t>
            </a:r>
          </a:p>
        </p:txBody>
      </p:sp>
      <p:sp>
        <p:nvSpPr>
          <p:cNvPr id="4" name="">
            <a:extLst xmlns:a="http://schemas.openxmlformats.org/drawingml/2006/main">
              <a:ext uri="{FF2B5EF4-FFF2-40B4-BE49-F238E27FC236}">
                <a16:creationId xmlns:a16="http://schemas.microsoft.com/office/drawing/2014/main" id="{6B11E33B-909F-4E22-84E6-DC90B71AD3C3}"/>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4025788-12EA-4049-8D8C-BA620FF68938}"/>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I would begin where decision friction is highest</a:t>
            </a:r>
          </a:p>
        </p:txBody>
      </p:sp>
      <p:sp>
        <p:nvSpPr>
          <p:cNvPr id="6" name="">
            <a:extLst xmlns:a="http://schemas.openxmlformats.org/drawingml/2006/main">
              <a:ext uri="{FF2B5EF4-FFF2-40B4-BE49-F238E27FC236}">
                <a16:creationId xmlns:a16="http://schemas.microsoft.com/office/drawing/2014/main" id="{4B7326BF-09B5-4362-8465-A5FBEDA8D2B7}"/>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A narrow audience makes the first pilot more useful</a:t>
            </a:r>
          </a:p>
        </p:txBody>
      </p:sp>
      <p:sp>
        <p:nvSpPr>
          <p:cNvPr id="7" name="">
            <a:extLst xmlns:a="http://schemas.openxmlformats.org/drawingml/2006/main">
              <a:ext uri="{FF2B5EF4-FFF2-40B4-BE49-F238E27FC236}">
                <a16:creationId xmlns:a16="http://schemas.microsoft.com/office/drawing/2014/main" id="{08748046-554F-4734-B186-2CBC9687C10D}"/>
              </a:ext>
            </a:extLst>
          </p:cNvPr>
          <p:cNvSpPr>
            <a:spLocks xmlns:a="http://schemas.openxmlformats.org/drawingml/2006/main" noGrp="1"/>
          </p:cNvSpPr>
          <p:nvPr/>
        </p:nvSpPr>
        <p:spPr>
          <a:xfrm xmlns:a="http://schemas.openxmlformats.org/drawingml/2006/main">
            <a:off x="571500" y="2076450"/>
            <a:ext cx="11049000" cy="108585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6522FFB-0C94-4CD8-9799-F198A86D5DC5}"/>
              </a:ext>
            </a:extLst>
          </p:cNvPr>
          <p:cNvSpPr>
            <a:spLocks xmlns:a="http://schemas.openxmlformats.org/drawingml/2006/main" noGrp="1"/>
          </p:cNvSpPr>
          <p:nvPr/>
        </p:nvSpPr>
        <p:spPr>
          <a:xfrm xmlns:a="http://schemas.openxmlformats.org/drawingml/2006/main">
            <a:off x="800100" y="2286000"/>
            <a:ext cx="1333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PRIMARY</a:t>
            </a:r>
          </a:p>
        </p:txBody>
      </p:sp>
      <p:sp>
        <p:nvSpPr>
          <p:cNvPr id="9" name="">
            <a:extLst xmlns:a="http://schemas.openxmlformats.org/drawingml/2006/main">
              <a:ext uri="{FF2B5EF4-FFF2-40B4-BE49-F238E27FC236}">
                <a16:creationId xmlns:a16="http://schemas.microsoft.com/office/drawing/2014/main" id="{6063A7DE-8451-4B87-93AC-49368E6A3D59}"/>
              </a:ext>
            </a:extLst>
          </p:cNvPr>
          <p:cNvSpPr>
            <a:spLocks xmlns:a="http://schemas.openxmlformats.org/drawingml/2006/main" noGrp="1"/>
          </p:cNvSpPr>
          <p:nvPr/>
        </p:nvSpPr>
        <p:spPr>
          <a:xfrm xmlns:a="http://schemas.openxmlformats.org/drawingml/2006/main">
            <a:off x="2247900" y="2209800"/>
            <a:ext cx="333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121212"/>
                </a:solidFill>
                <a:latin typeface="Arial"/>
                <a:ea typeface="Arial"/>
                <a:cs typeface="Arial"/>
              </a:defRPr>
            </a:pPr>
            <a:r>
              <a:rPr sz="2250" b="1" i="0">
                <a:solidFill>
                  <a:srgbClr val="121212"/>
                </a:solidFill>
                <a:latin typeface="Arial"/>
                <a:ea typeface="Arial"/>
                <a:cs typeface="Arial"/>
              </a:rPr>
              <a:t>Active routine starters</a:t>
            </a:r>
          </a:p>
        </p:txBody>
      </p:sp>
      <p:sp>
        <p:nvSpPr>
          <p:cNvPr id="10" name="">
            <a:extLst xmlns:a="http://schemas.openxmlformats.org/drawingml/2006/main">
              <a:ext uri="{FF2B5EF4-FFF2-40B4-BE49-F238E27FC236}">
                <a16:creationId xmlns:a16="http://schemas.microsoft.com/office/drawing/2014/main" id="{0B92F978-8D43-481D-98F7-082F1F688C68}"/>
              </a:ext>
            </a:extLst>
          </p:cNvPr>
          <p:cNvSpPr>
            <a:spLocks xmlns:a="http://schemas.openxmlformats.org/drawingml/2006/main" noGrp="1"/>
          </p:cNvSpPr>
          <p:nvPr/>
        </p:nvSpPr>
        <p:spPr>
          <a:xfrm xmlns:a="http://schemas.openxmlformats.org/drawingml/2006/main">
            <a:off x="5715000" y="2209800"/>
            <a:ext cx="5381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New users of treatment-led products who need help with timing, tolerance and progress.</a:t>
            </a:r>
          </a:p>
        </p:txBody>
      </p:sp>
      <p:sp>
        <p:nvSpPr>
          <p:cNvPr id="11" name="">
            <a:extLst xmlns:a="http://schemas.openxmlformats.org/drawingml/2006/main">
              <a:ext uri="{FF2B5EF4-FFF2-40B4-BE49-F238E27FC236}">
                <a16:creationId xmlns:a16="http://schemas.microsoft.com/office/drawing/2014/main" id="{70898C38-C193-4940-92C9-04CAE4B356E0}"/>
              </a:ext>
            </a:extLst>
          </p:cNvPr>
          <p:cNvSpPr>
            <a:spLocks xmlns:a="http://schemas.openxmlformats.org/drawingml/2006/main" noGrp="1"/>
          </p:cNvSpPr>
          <p:nvPr/>
        </p:nvSpPr>
        <p:spPr>
          <a:xfrm xmlns:a="http://schemas.openxmlformats.org/drawingml/2006/main">
            <a:off x="571500" y="3333750"/>
            <a:ext cx="11049000" cy="1085850"/>
          </a:xfrm>
          <a:prstGeom xmlns:a="http://schemas.openxmlformats.org/drawingml/2006/main" prst="rect">
            <a:avLst/>
          </a:prstGeom>
          <a:solidFill xmlns:a="http://schemas.openxmlformats.org/drawingml/2006/main">
            <a:srgbClr val="DFF2F4"/>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EF0C323-3F50-457F-A913-5B007C1B5DD4}"/>
              </a:ext>
            </a:extLst>
          </p:cNvPr>
          <p:cNvSpPr>
            <a:spLocks xmlns:a="http://schemas.openxmlformats.org/drawingml/2006/main" noGrp="1"/>
          </p:cNvSpPr>
          <p:nvPr/>
        </p:nvSpPr>
        <p:spPr>
          <a:xfrm xmlns:a="http://schemas.openxmlformats.org/drawingml/2006/main">
            <a:off x="800100" y="3543300"/>
            <a:ext cx="1333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SECONDARY</a:t>
            </a:r>
          </a:p>
        </p:txBody>
      </p:sp>
      <p:sp>
        <p:nvSpPr>
          <p:cNvPr id="13" name="">
            <a:extLst xmlns:a="http://schemas.openxmlformats.org/drawingml/2006/main">
              <a:ext uri="{FF2B5EF4-FFF2-40B4-BE49-F238E27FC236}">
                <a16:creationId xmlns:a16="http://schemas.microsoft.com/office/drawing/2014/main" id="{B8BB42FC-CC2A-4D3B-9296-265EB0B4E3AE}"/>
              </a:ext>
            </a:extLst>
          </p:cNvPr>
          <p:cNvSpPr>
            <a:spLocks xmlns:a="http://schemas.openxmlformats.org/drawingml/2006/main" noGrp="1"/>
          </p:cNvSpPr>
          <p:nvPr/>
        </p:nvSpPr>
        <p:spPr>
          <a:xfrm xmlns:a="http://schemas.openxmlformats.org/drawingml/2006/main">
            <a:off x="2247900" y="3467100"/>
            <a:ext cx="333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121212"/>
                </a:solidFill>
                <a:latin typeface="Arial"/>
                <a:ea typeface="Arial"/>
                <a:cs typeface="Arial"/>
              </a:defRPr>
            </a:pPr>
            <a:r>
              <a:rPr sz="2250" b="1" i="0">
                <a:solidFill>
                  <a:srgbClr val="121212"/>
                </a:solidFill>
                <a:latin typeface="Arial"/>
                <a:ea typeface="Arial"/>
                <a:cs typeface="Arial"/>
              </a:rPr>
              <a:t>Routine optimisers</a:t>
            </a:r>
          </a:p>
        </p:txBody>
      </p:sp>
      <p:sp>
        <p:nvSpPr>
          <p:cNvPr id="14" name="">
            <a:extLst xmlns:a="http://schemas.openxmlformats.org/drawingml/2006/main">
              <a:ext uri="{FF2B5EF4-FFF2-40B4-BE49-F238E27FC236}">
                <a16:creationId xmlns:a16="http://schemas.microsoft.com/office/drawing/2014/main" id="{979142A5-8F8C-44A7-A9A0-3FF2A1423BF6}"/>
              </a:ext>
            </a:extLst>
          </p:cNvPr>
          <p:cNvSpPr>
            <a:spLocks xmlns:a="http://schemas.openxmlformats.org/drawingml/2006/main" noGrp="1"/>
          </p:cNvSpPr>
          <p:nvPr/>
        </p:nvSpPr>
        <p:spPr>
          <a:xfrm xmlns:a="http://schemas.openxmlformats.org/drawingml/2006/main">
            <a:off x="5715000" y="3467100"/>
            <a:ext cx="5381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Existing users deciding whether to maintain, simplify or evolve a multi-product routine.</a:t>
            </a:r>
          </a:p>
        </p:txBody>
      </p:sp>
      <p:sp>
        <p:nvSpPr>
          <p:cNvPr id="15" name="">
            <a:extLst xmlns:a="http://schemas.openxmlformats.org/drawingml/2006/main">
              <a:ext uri="{FF2B5EF4-FFF2-40B4-BE49-F238E27FC236}">
                <a16:creationId xmlns:a16="http://schemas.microsoft.com/office/drawing/2014/main" id="{3F03C22F-8356-4E0B-869B-ADB39ACBF6D5}"/>
              </a:ext>
            </a:extLst>
          </p:cNvPr>
          <p:cNvSpPr>
            <a:spLocks xmlns:a="http://schemas.openxmlformats.org/drawingml/2006/main" noGrp="1"/>
          </p:cNvSpPr>
          <p:nvPr/>
        </p:nvSpPr>
        <p:spPr>
          <a:xfrm xmlns:a="http://schemas.openxmlformats.org/drawingml/2006/main">
            <a:off x="571500" y="4591050"/>
            <a:ext cx="11049000" cy="1085850"/>
          </a:xfrm>
          <a:prstGeom xmlns:a="http://schemas.openxmlformats.org/drawingml/2006/main" prst="rect">
            <a:avLst/>
          </a:prstGeom>
          <a:solidFill xmlns:a="http://schemas.openxmlformats.org/drawingml/2006/main">
            <a:srgbClr val="FFFFFF"/>
          </a:solidFill>
          <a:ln xmlns:a="http://schemas.openxmlformats.org/drawingml/2006/main" w="9525">
            <a:solidFill>
              <a:srgbClr val="D8D7D1"/>
            </a:solidFill>
          </a:ln>
        </p:spPr>
      </p:sp>
      <p:sp>
        <p:nvSpPr>
          <p:cNvPr id="16" name="">
            <a:extLst xmlns:a="http://schemas.openxmlformats.org/drawingml/2006/main">
              <a:ext uri="{FF2B5EF4-FFF2-40B4-BE49-F238E27FC236}">
                <a16:creationId xmlns:a16="http://schemas.microsoft.com/office/drawing/2014/main" id="{410762C8-640B-4BAD-9381-8E682A707097}"/>
              </a:ext>
            </a:extLst>
          </p:cNvPr>
          <p:cNvSpPr>
            <a:spLocks xmlns:a="http://schemas.openxmlformats.org/drawingml/2006/main" noGrp="1"/>
          </p:cNvSpPr>
          <p:nvPr/>
        </p:nvSpPr>
        <p:spPr>
          <a:xfrm xmlns:a="http://schemas.openxmlformats.org/drawingml/2006/main">
            <a:off x="800100" y="4800600"/>
            <a:ext cx="1333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NOT FIRST</a:t>
            </a:r>
          </a:p>
        </p:txBody>
      </p:sp>
      <p:sp>
        <p:nvSpPr>
          <p:cNvPr id="17" name="">
            <a:extLst xmlns:a="http://schemas.openxmlformats.org/drawingml/2006/main">
              <a:ext uri="{FF2B5EF4-FFF2-40B4-BE49-F238E27FC236}">
                <a16:creationId xmlns:a16="http://schemas.microsoft.com/office/drawing/2014/main" id="{BEDDF662-4F1D-4D0E-AFB7-DBBCD7B4CABB}"/>
              </a:ext>
            </a:extLst>
          </p:cNvPr>
          <p:cNvSpPr>
            <a:spLocks xmlns:a="http://schemas.openxmlformats.org/drawingml/2006/main" noGrp="1"/>
          </p:cNvSpPr>
          <p:nvPr/>
        </p:nvSpPr>
        <p:spPr>
          <a:xfrm xmlns:a="http://schemas.openxmlformats.org/drawingml/2006/main">
            <a:off x="2247900" y="4724400"/>
            <a:ext cx="333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121212"/>
                </a:solidFill>
                <a:latin typeface="Arial"/>
                <a:ea typeface="Arial"/>
                <a:cs typeface="Arial"/>
              </a:defRPr>
            </a:pPr>
            <a:r>
              <a:rPr sz="2250" b="1" i="0">
                <a:solidFill>
                  <a:srgbClr val="121212"/>
                </a:solidFill>
                <a:latin typeface="Arial"/>
                <a:ea typeface="Arial"/>
                <a:cs typeface="Arial"/>
              </a:rPr>
              <a:t>Every skincare buyer</a:t>
            </a:r>
          </a:p>
        </p:txBody>
      </p:sp>
      <p:sp>
        <p:nvSpPr>
          <p:cNvPr id="18" name="">
            <a:extLst xmlns:a="http://schemas.openxmlformats.org/drawingml/2006/main">
              <a:ext uri="{FF2B5EF4-FFF2-40B4-BE49-F238E27FC236}">
                <a16:creationId xmlns:a16="http://schemas.microsoft.com/office/drawing/2014/main" id="{9DCCAE70-BF07-451E-BFE1-492C880A421E}"/>
              </a:ext>
            </a:extLst>
          </p:cNvPr>
          <p:cNvSpPr>
            <a:spLocks xmlns:a="http://schemas.openxmlformats.org/drawingml/2006/main" noGrp="1"/>
          </p:cNvSpPr>
          <p:nvPr/>
        </p:nvSpPr>
        <p:spPr>
          <a:xfrm xmlns:a="http://schemas.openxmlformats.org/drawingml/2006/main">
            <a:off x="5715000" y="4724400"/>
            <a:ext cx="5381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I would exclude low-friction purchases and concerns that require medical diagnosis.</a:t>
            </a:r>
          </a:p>
        </p:txBody>
      </p:sp>
      <p:sp>
        <p:nvSpPr>
          <p:cNvPr id="19" name="">
            <a:extLst xmlns:a="http://schemas.openxmlformats.org/drawingml/2006/main">
              <a:ext uri="{FF2B5EF4-FFF2-40B4-BE49-F238E27FC236}">
                <a16:creationId xmlns:a16="http://schemas.microsoft.com/office/drawing/2014/main" id="{D735AAC8-6859-4CB0-94B9-AE54F452E03F}"/>
              </a:ext>
            </a:extLst>
          </p:cNvPr>
          <p:cNvSpPr>
            <a:spLocks xmlns:a="http://schemas.openxmlformats.org/drawingml/2006/main" noGrp="1"/>
          </p:cNvSpPr>
          <p:nvPr/>
        </p:nvSpPr>
        <p:spPr>
          <a:xfrm xmlns:a="http://schemas.openxmlformats.org/drawingml/2006/main">
            <a:off x="590550" y="59626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JTBD  Help me use this routine correctly, judge it fairly and choose a credible next step.</a:t>
            </a:r>
          </a:p>
        </p:txBody>
      </p:sp>
    </p:spTree>
    <p:extLst>
      <p:ext uri="{BB962C8B-B14F-4D97-AF65-F5344CB8AC3E}">
        <p14:creationId xmlns:p14="http://schemas.microsoft.com/office/powerpoint/2010/main" val="429712520"/>
      </p:ext>
    </p:extLst>
  </p:cSld>
</p:sld>
</file>

<file path=ppt/slides/slide7.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701884C-BB29-4121-9B00-74B89B3BDBB4}"/>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07835378-81A9-4D68-9C94-1B2E94B899B5}"/>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SEGMENT PRIORITY</a:t>
            </a:r>
          </a:p>
        </p:txBody>
      </p:sp>
      <p:sp>
        <p:nvSpPr>
          <p:cNvPr id="3" name="">
            <a:extLst xmlns:a="http://schemas.openxmlformats.org/drawingml/2006/main">
              <a:ext uri="{FF2B5EF4-FFF2-40B4-BE49-F238E27FC236}">
                <a16:creationId xmlns:a16="http://schemas.microsoft.com/office/drawing/2014/main" id="{F0706DB7-B959-4DC4-8F74-5C6203C21D4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07</a:t>
            </a:r>
          </a:p>
        </p:txBody>
      </p:sp>
      <p:sp>
        <p:nvSpPr>
          <p:cNvPr id="4" name="">
            <a:extLst xmlns:a="http://schemas.openxmlformats.org/drawingml/2006/main">
              <a:ext uri="{FF2B5EF4-FFF2-40B4-BE49-F238E27FC236}">
                <a16:creationId xmlns:a16="http://schemas.microsoft.com/office/drawing/2014/main" id="{DAA9627D-62FD-4635-8EF6-9FCF367A55A2}"/>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9ECF6F4-CE16-4159-994A-E9AEB1630D83}"/>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Why I chose active routine starters first</a:t>
            </a:r>
          </a:p>
        </p:txBody>
      </p:sp>
      <p:sp>
        <p:nvSpPr>
          <p:cNvPr id="6" name="">
            <a:extLst xmlns:a="http://schemas.openxmlformats.org/drawingml/2006/main">
              <a:ext uri="{FF2B5EF4-FFF2-40B4-BE49-F238E27FC236}">
                <a16:creationId xmlns:a16="http://schemas.microsoft.com/office/drawing/2014/main" id="{61EB12EB-679F-4815-A648-9DD5F7AB3AAB}"/>
              </a:ext>
            </a:extLst>
          </p:cNvPr>
          <p:cNvSpPr>
            <a:spLocks xmlns:a="http://schemas.openxmlformats.org/drawingml/2006/main" noGrp="1"/>
          </p:cNvSpPr>
          <p:nvPr/>
        </p:nvSpPr>
        <p:spPr>
          <a:xfrm xmlns:a="http://schemas.openxmlformats.org/drawingml/2006/main">
            <a:off x="571500" y="1847850"/>
            <a:ext cx="3333750" cy="36576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CCA3559-D393-4329-B61C-51D90A55C864}"/>
              </a:ext>
            </a:extLst>
          </p:cNvPr>
          <p:cNvSpPr>
            <a:spLocks xmlns:a="http://schemas.openxmlformats.org/drawingml/2006/main" noGrp="1"/>
          </p:cNvSpPr>
          <p:nvPr/>
        </p:nvSpPr>
        <p:spPr>
          <a:xfrm xmlns:a="http://schemas.openxmlformats.org/drawingml/2006/main">
            <a:off x="838200" y="2114550"/>
            <a:ext cx="2714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900" b="1" i="0">
                <a:solidFill>
                  <a:srgbClr val="121212"/>
                </a:solidFill>
                <a:latin typeface="Arial"/>
                <a:ea typeface="Arial"/>
                <a:cs typeface="Arial"/>
              </a:defRPr>
            </a:pPr>
            <a:r>
              <a:rPr sz="6900" b="1" i="0">
                <a:solidFill>
                  <a:srgbClr val="121212"/>
                </a:solidFill>
                <a:latin typeface="Arial"/>
                <a:ea typeface="Arial"/>
                <a:cs typeface="Arial"/>
              </a:rPr>
              <a:t>62%</a:t>
            </a:r>
          </a:p>
        </p:txBody>
      </p:sp>
      <p:sp>
        <p:nvSpPr>
          <p:cNvPr id="8" name="">
            <a:extLst xmlns:a="http://schemas.openxmlformats.org/drawingml/2006/main">
              <a:ext uri="{FF2B5EF4-FFF2-40B4-BE49-F238E27FC236}">
                <a16:creationId xmlns:a16="http://schemas.microsoft.com/office/drawing/2014/main" id="{609772F4-1EA9-40C9-899C-46F017B7F140}"/>
              </a:ext>
            </a:extLst>
          </p:cNvPr>
          <p:cNvSpPr>
            <a:spLocks xmlns:a="http://schemas.openxmlformats.org/drawingml/2006/main" noGrp="1"/>
          </p:cNvSpPr>
          <p:nvPr/>
        </p:nvSpPr>
        <p:spPr>
          <a:xfrm xmlns:a="http://schemas.openxmlformats.org/drawingml/2006/main">
            <a:off x="838200" y="3362325"/>
            <a:ext cx="2714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i="0">
                <a:solidFill>
                  <a:srgbClr val="121212"/>
                </a:solidFill>
                <a:latin typeface="Arial"/>
                <a:ea typeface="Arial"/>
                <a:cs typeface="Arial"/>
              </a:defRPr>
            </a:pPr>
            <a:r>
              <a:rPr sz="2175" b="1" i="0">
                <a:solidFill>
                  <a:srgbClr val="121212"/>
                </a:solidFill>
                <a:latin typeface="Arial"/>
                <a:ea typeface="Arial"/>
                <a:cs typeface="Arial"/>
              </a:rPr>
              <a:t>of Gen Z search beauty by ingredients rather than brands</a:t>
            </a:r>
          </a:p>
        </p:txBody>
      </p:sp>
      <p:sp>
        <p:nvSpPr>
          <p:cNvPr id="9" name="">
            <a:extLst xmlns:a="http://schemas.openxmlformats.org/drawingml/2006/main">
              <a:ext uri="{FF2B5EF4-FFF2-40B4-BE49-F238E27FC236}">
                <a16:creationId xmlns:a16="http://schemas.microsoft.com/office/drawing/2014/main" id="{D9B4BCD2-272E-4439-AD47-F93E66226353}"/>
              </a:ext>
            </a:extLst>
          </p:cNvPr>
          <p:cNvSpPr>
            <a:spLocks xmlns:a="http://schemas.openxmlformats.org/drawingml/2006/main" noGrp="1"/>
          </p:cNvSpPr>
          <p:nvPr/>
        </p:nvSpPr>
        <p:spPr>
          <a:xfrm xmlns:a="http://schemas.openxmlformats.org/drawingml/2006/main">
            <a:off x="838200" y="4819650"/>
            <a:ext cx="27146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i="0">
                <a:solidFill>
                  <a:srgbClr val="121212"/>
                </a:solidFill>
                <a:latin typeface="Arial"/>
                <a:ea typeface="Arial"/>
                <a:cs typeface="Arial"/>
              </a:defRPr>
            </a:pPr>
            <a:r>
              <a:rPr sz="1275" b="0" i="0">
                <a:solidFill>
                  <a:srgbClr val="121212"/>
                </a:solidFill>
                <a:latin typeface="Arial"/>
                <a:ea typeface="Arial"/>
                <a:cs typeface="Arial"/>
              </a:rPr>
              <a:t>Flipkart × NielsenIQ</a:t>
            </a:r>
          </a:p>
          <a:p xmlns:a="http://schemas.openxmlformats.org/drawingml/2006/main">
            <a:pPr>
              <a:defRPr sz="1275" b="0" i="0">
                <a:solidFill>
                  <a:srgbClr val="121212"/>
                </a:solidFill>
                <a:latin typeface="Arial"/>
                <a:ea typeface="Arial"/>
                <a:cs typeface="Arial"/>
              </a:defRPr>
            </a:pPr>
            <a:r>
              <a:rPr sz="1275" b="0" i="0">
                <a:solidFill>
                  <a:srgbClr val="121212"/>
                </a:solidFill>
                <a:latin typeface="Arial"/>
                <a:ea typeface="Arial"/>
                <a:cs typeface="Arial"/>
              </a:rPr>
              <a:t>Beauty Trends Report 2025</a:t>
            </a:r>
          </a:p>
        </p:txBody>
      </p:sp>
      <p:sp>
        <p:nvSpPr>
          <p:cNvPr id="10" name="">
            <a:extLst xmlns:a="http://schemas.openxmlformats.org/drawingml/2006/main">
              <a:ext uri="{FF2B5EF4-FFF2-40B4-BE49-F238E27FC236}">
                <a16:creationId xmlns:a16="http://schemas.microsoft.com/office/drawing/2014/main" id="{525E569D-3427-4258-B7DD-0E8BBB530DD0}"/>
              </a:ext>
            </a:extLst>
          </p:cNvPr>
          <p:cNvSpPr>
            <a:spLocks xmlns:a="http://schemas.openxmlformats.org/drawingml/2006/main" noGrp="1"/>
          </p:cNvSpPr>
          <p:nvPr/>
        </p:nvSpPr>
        <p:spPr>
          <a:xfrm xmlns:a="http://schemas.openxmlformats.org/drawingml/2006/main">
            <a:off x="4314825" y="197167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MARKET SIGNAL</a:t>
            </a:r>
          </a:p>
        </p:txBody>
      </p:sp>
      <p:sp>
        <p:nvSpPr>
          <p:cNvPr id="11" name="">
            <a:extLst xmlns:a="http://schemas.openxmlformats.org/drawingml/2006/main">
              <a:ext uri="{FF2B5EF4-FFF2-40B4-BE49-F238E27FC236}">
                <a16:creationId xmlns:a16="http://schemas.microsoft.com/office/drawing/2014/main" id="{2BAFDDF4-BC73-4346-BEF8-ED8E509EF2A6}"/>
              </a:ext>
            </a:extLst>
          </p:cNvPr>
          <p:cNvSpPr>
            <a:spLocks xmlns:a="http://schemas.openxmlformats.org/drawingml/2006/main" noGrp="1"/>
          </p:cNvSpPr>
          <p:nvPr/>
        </p:nvSpPr>
        <p:spPr>
          <a:xfrm xmlns:a="http://schemas.openxmlformats.org/drawingml/2006/main">
            <a:off x="4314825" y="2238375"/>
            <a:ext cx="6905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Ingredient interest supports an active-led entry point. It does not prove demand for my concept.</a:t>
            </a:r>
          </a:p>
        </p:txBody>
      </p:sp>
      <p:sp>
        <p:nvSpPr>
          <p:cNvPr id="12" name="">
            <a:extLst xmlns:a="http://schemas.openxmlformats.org/drawingml/2006/main">
              <a:ext uri="{FF2B5EF4-FFF2-40B4-BE49-F238E27FC236}">
                <a16:creationId xmlns:a16="http://schemas.microsoft.com/office/drawing/2014/main" id="{3E88781A-9D3E-4A87-80B1-9EF06F3F0CAF}"/>
              </a:ext>
            </a:extLst>
          </p:cNvPr>
          <p:cNvSpPr>
            <a:spLocks xmlns:a="http://schemas.openxmlformats.org/drawingml/2006/main" noGrp="1"/>
          </p:cNvSpPr>
          <p:nvPr/>
        </p:nvSpPr>
        <p:spPr>
          <a:xfrm xmlns:a="http://schemas.openxmlformats.org/drawingml/2006/main">
            <a:off x="4314825" y="286702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CUSTOMER JOB</a:t>
            </a:r>
          </a:p>
        </p:txBody>
      </p:sp>
      <p:sp>
        <p:nvSpPr>
          <p:cNvPr id="13" name="">
            <a:extLst xmlns:a="http://schemas.openxmlformats.org/drawingml/2006/main">
              <a:ext uri="{FF2B5EF4-FFF2-40B4-BE49-F238E27FC236}">
                <a16:creationId xmlns:a16="http://schemas.microsoft.com/office/drawing/2014/main" id="{45ED6DA8-3C7B-4061-BC40-A434D65EE20C}"/>
              </a:ext>
            </a:extLst>
          </p:cNvPr>
          <p:cNvSpPr>
            <a:spLocks xmlns:a="http://schemas.openxmlformats.org/drawingml/2006/main" noGrp="1"/>
          </p:cNvSpPr>
          <p:nvPr/>
        </p:nvSpPr>
        <p:spPr>
          <a:xfrm xmlns:a="http://schemas.openxmlformats.org/drawingml/2006/main">
            <a:off x="4314825" y="3133725"/>
            <a:ext cx="6905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These users must judge frequency, tolerance and progress over time, not simply reorder.</a:t>
            </a:r>
          </a:p>
        </p:txBody>
      </p:sp>
      <p:sp>
        <p:nvSpPr>
          <p:cNvPr id="14" name="">
            <a:extLst xmlns:a="http://schemas.openxmlformats.org/drawingml/2006/main">
              <a:ext uri="{FF2B5EF4-FFF2-40B4-BE49-F238E27FC236}">
                <a16:creationId xmlns:a16="http://schemas.microsoft.com/office/drawing/2014/main" id="{47B8F097-17E4-4CF1-B426-1A02E22767F9}"/>
              </a:ext>
            </a:extLst>
          </p:cNvPr>
          <p:cNvSpPr>
            <a:spLocks xmlns:a="http://schemas.openxmlformats.org/drawingml/2006/main" noGrp="1"/>
          </p:cNvSpPr>
          <p:nvPr/>
        </p:nvSpPr>
        <p:spPr>
          <a:xfrm xmlns:a="http://schemas.openxmlformats.org/drawingml/2006/main">
            <a:off x="4314825" y="376237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PILOT ADVANTAGE</a:t>
            </a:r>
          </a:p>
        </p:txBody>
      </p:sp>
      <p:sp>
        <p:nvSpPr>
          <p:cNvPr id="15" name="">
            <a:extLst xmlns:a="http://schemas.openxmlformats.org/drawingml/2006/main">
              <a:ext uri="{FF2B5EF4-FFF2-40B4-BE49-F238E27FC236}">
                <a16:creationId xmlns:a16="http://schemas.microsoft.com/office/drawing/2014/main" id="{E56751F3-D021-486C-AB8C-DFB39D3E25D3}"/>
              </a:ext>
            </a:extLst>
          </p:cNvPr>
          <p:cNvSpPr>
            <a:spLocks xmlns:a="http://schemas.openxmlformats.org/drawingml/2006/main" noGrp="1"/>
          </p:cNvSpPr>
          <p:nvPr/>
        </p:nvSpPr>
        <p:spPr>
          <a:xfrm xmlns:a="http://schemas.openxmlformats.org/drawingml/2006/main">
            <a:off x="4314825" y="4029075"/>
            <a:ext cx="6905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A small product set makes scientific rules and evaluation windows easier to validate.</a:t>
            </a:r>
          </a:p>
        </p:txBody>
      </p:sp>
      <p:sp>
        <p:nvSpPr>
          <p:cNvPr id="16" name="">
            <a:extLst xmlns:a="http://schemas.openxmlformats.org/drawingml/2006/main">
              <a:ext uri="{FF2B5EF4-FFF2-40B4-BE49-F238E27FC236}">
                <a16:creationId xmlns:a16="http://schemas.microsoft.com/office/drawing/2014/main" id="{B9B2F69D-4CC7-4A1D-A8ED-8C3AF72DCDEE}"/>
              </a:ext>
            </a:extLst>
          </p:cNvPr>
          <p:cNvSpPr>
            <a:spLocks xmlns:a="http://schemas.openxmlformats.org/drawingml/2006/main" noGrp="1"/>
          </p:cNvSpPr>
          <p:nvPr/>
        </p:nvSpPr>
        <p:spPr>
          <a:xfrm xmlns:a="http://schemas.openxmlformats.org/drawingml/2006/main">
            <a:off x="4314825" y="465772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NEXT SEGMENT</a:t>
            </a:r>
          </a:p>
        </p:txBody>
      </p:sp>
      <p:sp>
        <p:nvSpPr>
          <p:cNvPr id="17" name="">
            <a:extLst xmlns:a="http://schemas.openxmlformats.org/drawingml/2006/main">
              <a:ext uri="{FF2B5EF4-FFF2-40B4-BE49-F238E27FC236}">
                <a16:creationId xmlns:a16="http://schemas.microsoft.com/office/drawing/2014/main" id="{37E947E2-938F-4C0F-93D0-DE8E00F3B5E6}"/>
              </a:ext>
            </a:extLst>
          </p:cNvPr>
          <p:cNvSpPr>
            <a:spLocks xmlns:a="http://schemas.openxmlformats.org/drawingml/2006/main" noGrp="1"/>
          </p:cNvSpPr>
          <p:nvPr/>
        </p:nvSpPr>
        <p:spPr>
          <a:xfrm xmlns:a="http://schemas.openxmlformats.org/drawingml/2006/main">
            <a:off x="4314825" y="4924425"/>
            <a:ext cx="6905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I would add routine optimisers only after return use and useful decisions are demonstrated.</a:t>
            </a:r>
          </a:p>
        </p:txBody>
      </p:sp>
      <p:sp>
        <p:nvSpPr>
          <p:cNvPr id="18" name="">
            <a:extLst xmlns:a="http://schemas.openxmlformats.org/drawingml/2006/main">
              <a:ext uri="{FF2B5EF4-FFF2-40B4-BE49-F238E27FC236}">
                <a16:creationId xmlns:a16="http://schemas.microsoft.com/office/drawing/2014/main" id="{0041D027-2216-4287-9BF8-466A8FFE2F53}"/>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88D327D-FF34-4ECF-9B54-701B036E0FC1}"/>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My priority combines category interest, decision friction and a manageable first pilot.</a:t>
            </a:r>
          </a:p>
        </p:txBody>
      </p:sp>
    </p:spTree>
    <p:extLst>
      <p:ext uri="{BB962C8B-B14F-4D97-AF65-F5344CB8AC3E}">
        <p14:creationId xmlns:p14="http://schemas.microsoft.com/office/powerpoint/2010/main" val="1560963327"/>
      </p:ext>
    </p:extLst>
  </p:cSld>
</p:sld>
</file>

<file path=ppt/slides/slide8.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CB07EFC-6CB9-47F8-B992-AFF7181BA386}"/>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D4E80371-DDF6-4DD4-AA18-00F45AFA885A}"/>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COMPETITIVE STRATEGY</a:t>
            </a:r>
          </a:p>
        </p:txBody>
      </p:sp>
      <p:sp>
        <p:nvSpPr>
          <p:cNvPr id="3" name="">
            <a:extLst xmlns:a="http://schemas.openxmlformats.org/drawingml/2006/main">
              <a:ext uri="{FF2B5EF4-FFF2-40B4-BE49-F238E27FC236}">
                <a16:creationId xmlns:a16="http://schemas.microsoft.com/office/drawing/2014/main" id="{90504284-86A5-450F-9C57-FA8397A1FA03}"/>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08</a:t>
            </a:r>
          </a:p>
        </p:txBody>
      </p:sp>
      <p:sp>
        <p:nvSpPr>
          <p:cNvPr id="4" name="">
            <a:extLst xmlns:a="http://schemas.openxmlformats.org/drawingml/2006/main">
              <a:ext uri="{FF2B5EF4-FFF2-40B4-BE49-F238E27FC236}">
                <a16:creationId xmlns:a16="http://schemas.microsoft.com/office/drawing/2014/main" id="{E1267260-7E89-46E7-9DF7-21BF72EF021A}"/>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B5D42D9-3D15-43E0-AD79-56E998D2E7C6}"/>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differentiation goes beyond a skin score</a:t>
            </a:r>
          </a:p>
        </p:txBody>
      </p:sp>
      <p:sp>
        <p:nvSpPr>
          <p:cNvPr id="6" name="">
            <a:extLst xmlns:a="http://schemas.openxmlformats.org/drawingml/2006/main">
              <a:ext uri="{FF2B5EF4-FFF2-40B4-BE49-F238E27FC236}">
                <a16:creationId xmlns:a16="http://schemas.microsoft.com/office/drawing/2014/main" id="{EE364A21-4E4D-4BC2-BAE5-3B57EDFAD82F}"/>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Capabilities described in the source audit informed my positioning</a:t>
            </a:r>
          </a:p>
        </p:txBody>
      </p:sp>
      <p:sp>
        <p:nvSpPr>
          <p:cNvPr id="7" name="">
            <a:extLst xmlns:a="http://schemas.openxmlformats.org/drawingml/2006/main">
              <a:ext uri="{FF2B5EF4-FFF2-40B4-BE49-F238E27FC236}">
                <a16:creationId xmlns:a16="http://schemas.microsoft.com/office/drawing/2014/main" id="{29CE63A1-19B1-4251-A391-16685A5F481F}"/>
              </a:ext>
            </a:extLst>
          </p:cNvPr>
          <p:cNvSpPr>
            <a:spLocks xmlns:a="http://schemas.openxmlformats.org/drawingml/2006/main" noGrp="1"/>
          </p:cNvSpPr>
          <p:nvPr/>
        </p:nvSpPr>
        <p:spPr>
          <a:xfrm xmlns:a="http://schemas.openxmlformats.org/drawingml/2006/main">
            <a:off x="619125" y="1952625"/>
            <a:ext cx="2667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EXPERIENCE</a:t>
            </a:r>
          </a:p>
        </p:txBody>
      </p:sp>
      <p:sp>
        <p:nvSpPr>
          <p:cNvPr id="8" name="">
            <a:extLst xmlns:a="http://schemas.openxmlformats.org/drawingml/2006/main">
              <a:ext uri="{FF2B5EF4-FFF2-40B4-BE49-F238E27FC236}">
                <a16:creationId xmlns:a16="http://schemas.microsoft.com/office/drawing/2014/main" id="{44B8A32A-1822-4556-95CC-48D29030896E}"/>
              </a:ext>
            </a:extLst>
          </p:cNvPr>
          <p:cNvSpPr>
            <a:spLocks xmlns:a="http://schemas.openxmlformats.org/drawingml/2006/main" noGrp="1"/>
          </p:cNvSpPr>
          <p:nvPr/>
        </p:nvSpPr>
        <p:spPr>
          <a:xfrm xmlns:a="http://schemas.openxmlformats.org/drawingml/2006/main">
            <a:off x="3857625" y="1952625"/>
            <a:ext cx="666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CUSTOMER SUPPORT</a:t>
            </a:r>
          </a:p>
        </p:txBody>
      </p:sp>
      <p:sp>
        <p:nvSpPr>
          <p:cNvPr id="9" name="">
            <a:extLst xmlns:a="http://schemas.openxmlformats.org/drawingml/2006/main">
              <a:ext uri="{FF2B5EF4-FFF2-40B4-BE49-F238E27FC236}">
                <a16:creationId xmlns:a16="http://schemas.microsoft.com/office/drawing/2014/main" id="{2B15A3C1-66DE-45F8-B145-71EAA0727E9B}"/>
              </a:ext>
            </a:extLst>
          </p:cNvPr>
          <p:cNvSpPr>
            <a:spLocks xmlns:a="http://schemas.openxmlformats.org/drawingml/2006/main" noGrp="1"/>
          </p:cNvSpPr>
          <p:nvPr/>
        </p:nvSpPr>
        <p:spPr>
          <a:xfrm xmlns:a="http://schemas.openxmlformats.org/drawingml/2006/main">
            <a:off x="723900" y="241935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L’Oréal Skin Genius</a:t>
            </a:r>
          </a:p>
        </p:txBody>
      </p:sp>
      <p:sp>
        <p:nvSpPr>
          <p:cNvPr id="10" name="">
            <a:extLst xmlns:a="http://schemas.openxmlformats.org/drawingml/2006/main">
              <a:ext uri="{FF2B5EF4-FFF2-40B4-BE49-F238E27FC236}">
                <a16:creationId xmlns:a16="http://schemas.microsoft.com/office/drawing/2014/main" id="{21B6BF81-46EC-4F95-B0B4-369B8E9235F3}"/>
              </a:ext>
            </a:extLst>
          </p:cNvPr>
          <p:cNvSpPr>
            <a:spLocks xmlns:a="http://schemas.openxmlformats.org/drawingml/2006/main" noGrp="1"/>
          </p:cNvSpPr>
          <p:nvPr/>
        </p:nvSpPr>
        <p:spPr>
          <a:xfrm xmlns:a="http://schemas.openxmlformats.org/drawingml/2006/main">
            <a:off x="3857625" y="2419350"/>
            <a:ext cx="7191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Diagnose, recommend and rescan to monitor progress.</a:t>
            </a:r>
          </a:p>
        </p:txBody>
      </p:sp>
      <p:sp>
        <p:nvSpPr>
          <p:cNvPr id="11" name="">
            <a:extLst xmlns:a="http://schemas.openxmlformats.org/drawingml/2006/main">
              <a:ext uri="{FF2B5EF4-FFF2-40B4-BE49-F238E27FC236}">
                <a16:creationId xmlns:a16="http://schemas.microsoft.com/office/drawing/2014/main" id="{28A4D849-4CA9-4506-BE61-2636B0967DB2}"/>
              </a:ext>
            </a:extLst>
          </p:cNvPr>
          <p:cNvSpPr>
            <a:spLocks xmlns:a="http://schemas.openxmlformats.org/drawingml/2006/main" noGrp="1"/>
          </p:cNvSpPr>
          <p:nvPr/>
        </p:nvSpPr>
        <p:spPr>
          <a:xfrm xmlns:a="http://schemas.openxmlformats.org/drawingml/2006/main">
            <a:off x="619125" y="3019425"/>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1ED363F-FAF0-4427-A9B5-3B6290E530F7}"/>
              </a:ext>
            </a:extLst>
          </p:cNvPr>
          <p:cNvSpPr>
            <a:spLocks xmlns:a="http://schemas.openxmlformats.org/drawingml/2006/main" noGrp="1"/>
          </p:cNvSpPr>
          <p:nvPr/>
        </p:nvSpPr>
        <p:spPr>
          <a:xfrm xmlns:a="http://schemas.openxmlformats.org/drawingml/2006/main">
            <a:off x="723900" y="3171825"/>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Nykaa Skin Compass</a:t>
            </a:r>
          </a:p>
        </p:txBody>
      </p:sp>
      <p:sp>
        <p:nvSpPr>
          <p:cNvPr id="13" name="">
            <a:extLst xmlns:a="http://schemas.openxmlformats.org/drawingml/2006/main">
              <a:ext uri="{FF2B5EF4-FFF2-40B4-BE49-F238E27FC236}">
                <a16:creationId xmlns:a16="http://schemas.microsoft.com/office/drawing/2014/main" id="{5FD7B1D1-833F-4C13-A363-08A27EB6C31B}"/>
              </a:ext>
            </a:extLst>
          </p:cNvPr>
          <p:cNvSpPr>
            <a:spLocks xmlns:a="http://schemas.openxmlformats.org/drawingml/2006/main" noGrp="1"/>
          </p:cNvSpPr>
          <p:nvPr/>
        </p:nvSpPr>
        <p:spPr>
          <a:xfrm xmlns:a="http://schemas.openxmlformats.org/drawingml/2006/main">
            <a:off x="3857625" y="3171825"/>
            <a:ext cx="7191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Analyse skin and support product discovery and recommendations.</a:t>
            </a:r>
          </a:p>
        </p:txBody>
      </p:sp>
      <p:sp>
        <p:nvSpPr>
          <p:cNvPr id="14" name="">
            <a:extLst xmlns:a="http://schemas.openxmlformats.org/drawingml/2006/main">
              <a:ext uri="{FF2B5EF4-FFF2-40B4-BE49-F238E27FC236}">
                <a16:creationId xmlns:a16="http://schemas.microsoft.com/office/drawing/2014/main" id="{ADBFBD0F-900B-40F6-A3F2-48FBED0FA9A0}"/>
              </a:ext>
            </a:extLst>
          </p:cNvPr>
          <p:cNvSpPr>
            <a:spLocks xmlns:a="http://schemas.openxmlformats.org/drawingml/2006/main" noGrp="1"/>
          </p:cNvSpPr>
          <p:nvPr/>
        </p:nvSpPr>
        <p:spPr>
          <a:xfrm xmlns:a="http://schemas.openxmlformats.org/drawingml/2006/main">
            <a:off x="619125" y="37719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4914177-AF8A-4906-AF05-CD6229E0D33A}"/>
              </a:ext>
            </a:extLst>
          </p:cNvPr>
          <p:cNvSpPr>
            <a:spLocks xmlns:a="http://schemas.openxmlformats.org/drawingml/2006/main" noGrp="1"/>
          </p:cNvSpPr>
          <p:nvPr/>
        </p:nvSpPr>
        <p:spPr>
          <a:xfrm xmlns:a="http://schemas.openxmlformats.org/drawingml/2006/main">
            <a:off x="723900" y="39243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Independent skin apps</a:t>
            </a:r>
          </a:p>
        </p:txBody>
      </p:sp>
      <p:sp>
        <p:nvSpPr>
          <p:cNvPr id="16" name="">
            <a:extLst xmlns:a="http://schemas.openxmlformats.org/drawingml/2006/main">
              <a:ext uri="{FF2B5EF4-FFF2-40B4-BE49-F238E27FC236}">
                <a16:creationId xmlns:a16="http://schemas.microsoft.com/office/drawing/2014/main" id="{5D9CB4B7-319F-4731-B5AB-BA6C7B693B85}"/>
              </a:ext>
            </a:extLst>
          </p:cNvPr>
          <p:cNvSpPr>
            <a:spLocks xmlns:a="http://schemas.openxmlformats.org/drawingml/2006/main" noGrp="1"/>
          </p:cNvSpPr>
          <p:nvPr/>
        </p:nvSpPr>
        <p:spPr>
          <a:xfrm xmlns:a="http://schemas.openxmlformats.org/drawingml/2006/main">
            <a:off x="3857625" y="3924300"/>
            <a:ext cx="7191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Scan, track progress and provide routine reminders.</a:t>
            </a:r>
          </a:p>
        </p:txBody>
      </p:sp>
      <p:sp>
        <p:nvSpPr>
          <p:cNvPr id="17" name="">
            <a:extLst xmlns:a="http://schemas.openxmlformats.org/drawingml/2006/main">
              <a:ext uri="{FF2B5EF4-FFF2-40B4-BE49-F238E27FC236}">
                <a16:creationId xmlns:a16="http://schemas.microsoft.com/office/drawing/2014/main" id="{1AB82147-E5F0-4E2E-899B-DA1CD0B1E67E}"/>
              </a:ext>
            </a:extLst>
          </p:cNvPr>
          <p:cNvSpPr>
            <a:spLocks xmlns:a="http://schemas.openxmlformats.org/drawingml/2006/main" noGrp="1"/>
          </p:cNvSpPr>
          <p:nvPr/>
        </p:nvSpPr>
        <p:spPr>
          <a:xfrm xmlns:a="http://schemas.openxmlformats.org/drawingml/2006/main">
            <a:off x="619125" y="4524375"/>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5252B57-EC9D-4546-A7DB-005725459CC4}"/>
              </a:ext>
            </a:extLst>
          </p:cNvPr>
          <p:cNvSpPr>
            <a:spLocks xmlns:a="http://schemas.openxmlformats.org/drawingml/2006/main" noGrp="1"/>
          </p:cNvSpPr>
          <p:nvPr/>
        </p:nvSpPr>
        <p:spPr>
          <a:xfrm xmlns:a="http://schemas.openxmlformats.org/drawingml/2006/main">
            <a:off x="571500" y="4552950"/>
            <a:ext cx="11049000" cy="7524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1CBB6FC7-B024-4037-B08D-92D6FC82E161}"/>
              </a:ext>
            </a:extLst>
          </p:cNvPr>
          <p:cNvSpPr>
            <a:spLocks xmlns:a="http://schemas.openxmlformats.org/drawingml/2006/main" noGrp="1"/>
          </p:cNvSpPr>
          <p:nvPr/>
        </p:nvSpPr>
        <p:spPr>
          <a:xfrm xmlns:a="http://schemas.openxmlformats.org/drawingml/2006/main">
            <a:off x="723900" y="4676775"/>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My Skin Journey concept</a:t>
            </a:r>
          </a:p>
        </p:txBody>
      </p:sp>
      <p:sp>
        <p:nvSpPr>
          <p:cNvPr id="20" name="">
            <a:extLst xmlns:a="http://schemas.openxmlformats.org/drawingml/2006/main">
              <a:ext uri="{FF2B5EF4-FFF2-40B4-BE49-F238E27FC236}">
                <a16:creationId xmlns:a16="http://schemas.microsoft.com/office/drawing/2014/main" id="{C961587F-419C-43A1-B1D0-ABBCA9D1F9DC}"/>
              </a:ext>
            </a:extLst>
          </p:cNvPr>
          <p:cNvSpPr>
            <a:spLocks xmlns:a="http://schemas.openxmlformats.org/drawingml/2006/main" noGrp="1"/>
          </p:cNvSpPr>
          <p:nvPr/>
        </p:nvSpPr>
        <p:spPr>
          <a:xfrm xmlns:a="http://schemas.openxmlformats.org/drawingml/2006/main">
            <a:off x="3857625" y="4676775"/>
            <a:ext cx="7191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Connect the purchased product, its usage window and reported progress to a relevant next action.</a:t>
            </a:r>
          </a:p>
        </p:txBody>
      </p:sp>
      <p:sp>
        <p:nvSpPr>
          <p:cNvPr id="21" name="">
            <a:extLst xmlns:a="http://schemas.openxmlformats.org/drawingml/2006/main">
              <a:ext uri="{FF2B5EF4-FFF2-40B4-BE49-F238E27FC236}">
                <a16:creationId xmlns:a16="http://schemas.microsoft.com/office/drawing/2014/main" id="{CFA8FFF5-5E3B-453E-9520-91D0A58A2A8A}"/>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EDB57913-9683-4A86-94E0-49BD83074EAF}"/>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I would compete on product context and decision quality. Tracking alone is already available.</a:t>
            </a:r>
          </a:p>
        </p:txBody>
      </p:sp>
    </p:spTree>
    <p:extLst>
      <p:ext uri="{BB962C8B-B14F-4D97-AF65-F5344CB8AC3E}">
        <p14:creationId xmlns:p14="http://schemas.microsoft.com/office/powerpoint/2010/main" val="1215929113"/>
      </p:ext>
    </p:extLst>
  </p:cSld>
</p:sld>
</file>

<file path=ppt/slides/slide9.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E705A01-B3DA-44A2-ABE2-191A2E0644A1}"/>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96821ADB-E46E-4B1D-9CA7-030DB485B51E}"/>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PRODUCT CONCEPT</a:t>
            </a:r>
          </a:p>
        </p:txBody>
      </p:sp>
      <p:sp>
        <p:nvSpPr>
          <p:cNvPr id="3" name="">
            <a:extLst xmlns:a="http://schemas.openxmlformats.org/drawingml/2006/main">
              <a:ext uri="{FF2B5EF4-FFF2-40B4-BE49-F238E27FC236}">
                <a16:creationId xmlns:a16="http://schemas.microsoft.com/office/drawing/2014/main" id="{DDED263C-6661-4CD5-A9A2-B2A8BDCD112B}"/>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09</a:t>
            </a:r>
          </a:p>
        </p:txBody>
      </p:sp>
      <p:sp>
        <p:nvSpPr>
          <p:cNvPr id="4" name="">
            <a:extLst xmlns:a="http://schemas.openxmlformats.org/drawingml/2006/main">
              <a:ext uri="{FF2B5EF4-FFF2-40B4-BE49-F238E27FC236}">
                <a16:creationId xmlns:a16="http://schemas.microsoft.com/office/drawing/2014/main" id="{E15898F5-E899-40DA-9A69-C9B027867399}"/>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6490491-3F0E-4572-9E03-22128B95ABEC}"/>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One ecosystem, two different decisions</a:t>
            </a:r>
          </a:p>
        </p:txBody>
      </p:sp>
      <p:sp>
        <p:nvSpPr>
          <p:cNvPr id="6" name="">
            <a:extLst xmlns:a="http://schemas.openxmlformats.org/drawingml/2006/main">
              <a:ext uri="{FF2B5EF4-FFF2-40B4-BE49-F238E27FC236}">
                <a16:creationId xmlns:a16="http://schemas.microsoft.com/office/drawing/2014/main" id="{954A6B3C-D30C-4010-8B01-B8C06F53E66A}"/>
              </a:ext>
            </a:extLst>
          </p:cNvPr>
          <p:cNvSpPr>
            <a:spLocks xmlns:a="http://schemas.openxmlformats.org/drawingml/2006/main" noGrp="1"/>
          </p:cNvSpPr>
          <p:nvPr/>
        </p:nvSpPr>
        <p:spPr>
          <a:xfrm xmlns:a="http://schemas.openxmlformats.org/drawingml/2006/main">
            <a:off x="571500" y="1866900"/>
            <a:ext cx="4686300" cy="3714750"/>
          </a:xfrm>
          <a:prstGeom xmlns:a="http://schemas.openxmlformats.org/drawingml/2006/main" prst="roundRect">
            <a:avLst>
              <a:gd name="adj" fmla="val 2051"/>
            </a:avLst>
          </a:prstGeom>
          <a:solidFill xmlns:a="http://schemas.openxmlformats.org/drawingml/2006/main">
            <a:srgbClr val="FFFFFF"/>
          </a:solidFill>
          <a:ln xmlns:a="http://schemas.openxmlformats.org/drawingml/2006/main" w="9525">
            <a:solidFill>
              <a:srgbClr val="D8D7D1"/>
            </a:solidFill>
          </a:ln>
        </p:spPr>
      </p:sp>
      <p:sp>
        <p:nvSpPr>
          <p:cNvPr id="7" name="">
            <a:extLst xmlns:a="http://schemas.openxmlformats.org/drawingml/2006/main">
              <a:ext uri="{FF2B5EF4-FFF2-40B4-BE49-F238E27FC236}">
                <a16:creationId xmlns:a16="http://schemas.microsoft.com/office/drawing/2014/main" id="{6DD8F700-4EE6-4117-B869-1B1ABA058AF1}"/>
              </a:ext>
            </a:extLst>
          </p:cNvPr>
          <p:cNvSpPr>
            <a:spLocks xmlns:a="http://schemas.openxmlformats.org/drawingml/2006/main" noGrp="1"/>
          </p:cNvSpPr>
          <p:nvPr/>
        </p:nvSpPr>
        <p:spPr>
          <a:xfrm xmlns:a="http://schemas.openxmlformats.org/drawingml/2006/main">
            <a:off x="876300" y="2133600"/>
            <a:ext cx="152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EXISTING</a:t>
            </a:r>
          </a:p>
        </p:txBody>
      </p:sp>
      <p:sp>
        <p:nvSpPr>
          <p:cNvPr id="8" name="">
            <a:extLst xmlns:a="http://schemas.openxmlformats.org/drawingml/2006/main">
              <a:ext uri="{FF2B5EF4-FFF2-40B4-BE49-F238E27FC236}">
                <a16:creationId xmlns:a16="http://schemas.microsoft.com/office/drawing/2014/main" id="{D54D4706-D38A-4FC7-9B4A-8BBB295F5F59}"/>
              </a:ext>
            </a:extLst>
          </p:cNvPr>
          <p:cNvSpPr>
            <a:spLocks xmlns:a="http://schemas.openxmlformats.org/drawingml/2006/main" noGrp="1"/>
          </p:cNvSpPr>
          <p:nvPr/>
        </p:nvSpPr>
        <p:spPr>
          <a:xfrm xmlns:a="http://schemas.openxmlformats.org/drawingml/2006/main">
            <a:off x="876300" y="2609850"/>
            <a:ext cx="3524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75" b="1" i="0">
                <a:solidFill>
                  <a:srgbClr val="121212"/>
                </a:solidFill>
                <a:latin typeface="Arial"/>
                <a:ea typeface="Arial"/>
                <a:cs typeface="Arial"/>
              </a:defRPr>
            </a:pPr>
            <a:r>
              <a:rPr sz="3075" b="1" i="0">
                <a:solidFill>
                  <a:srgbClr val="121212"/>
                </a:solidFill>
                <a:latin typeface="Arial"/>
                <a:ea typeface="Arial"/>
                <a:cs typeface="Arial"/>
              </a:rPr>
              <a:t>Skin Insights</a:t>
            </a:r>
          </a:p>
        </p:txBody>
      </p:sp>
      <p:sp>
        <p:nvSpPr>
          <p:cNvPr id="9" name="">
            <a:extLst xmlns:a="http://schemas.openxmlformats.org/drawingml/2006/main">
              <a:ext uri="{FF2B5EF4-FFF2-40B4-BE49-F238E27FC236}">
                <a16:creationId xmlns:a16="http://schemas.microsoft.com/office/drawing/2014/main" id="{48763D01-1308-4D10-B6F7-19A9C76FB68B}"/>
              </a:ext>
            </a:extLst>
          </p:cNvPr>
          <p:cNvSpPr>
            <a:spLocks xmlns:a="http://schemas.openxmlformats.org/drawingml/2006/main" noGrp="1"/>
          </p:cNvSpPr>
          <p:nvPr/>
        </p:nvSpPr>
        <p:spPr>
          <a:xfrm xmlns:a="http://schemas.openxmlformats.org/drawingml/2006/main">
            <a:off x="876300" y="3257550"/>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i="0">
                <a:solidFill>
                  <a:srgbClr val="FF5C24"/>
                </a:solidFill>
                <a:latin typeface="Arial"/>
                <a:ea typeface="Arial"/>
                <a:cs typeface="Arial"/>
              </a:defRPr>
            </a:pPr>
            <a:r>
              <a:rPr sz="2100" b="1" i="0">
                <a:solidFill>
                  <a:srgbClr val="FF5C24"/>
                </a:solidFill>
                <a:latin typeface="Arial"/>
                <a:ea typeface="Arial"/>
                <a:cs typeface="Arial"/>
              </a:rPr>
              <a:t>Where should I start?</a:t>
            </a:r>
          </a:p>
        </p:txBody>
      </p:sp>
      <p:sp>
        <p:nvSpPr>
          <p:cNvPr id="10" name="">
            <a:extLst xmlns:a="http://schemas.openxmlformats.org/drawingml/2006/main">
              <a:ext uri="{FF2B5EF4-FFF2-40B4-BE49-F238E27FC236}">
                <a16:creationId xmlns:a16="http://schemas.microsoft.com/office/drawing/2014/main" id="{681094B8-62E2-49EF-A9AE-6B377BB994F5}"/>
              </a:ext>
            </a:extLst>
          </p:cNvPr>
          <p:cNvSpPr>
            <a:spLocks xmlns:a="http://schemas.openxmlformats.org/drawingml/2006/main" noGrp="1"/>
          </p:cNvSpPr>
          <p:nvPr/>
        </p:nvSpPr>
        <p:spPr>
          <a:xfrm xmlns:a="http://schemas.openxmlformats.org/drawingml/2006/main">
            <a:off x="876300" y="4019550"/>
            <a:ext cx="3286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Diagnosis and routine recommendation help the customer choose.</a:t>
            </a:r>
          </a:p>
        </p:txBody>
      </p:sp>
      <p:sp>
        <p:nvSpPr>
          <p:cNvPr id="11" name="">
            <a:extLst xmlns:a="http://schemas.openxmlformats.org/drawingml/2006/main">
              <a:ext uri="{FF2B5EF4-FFF2-40B4-BE49-F238E27FC236}">
                <a16:creationId xmlns:a16="http://schemas.microsoft.com/office/drawing/2014/main" id="{2656B7E0-9779-4040-902D-15E9FE0275DD}"/>
              </a:ext>
            </a:extLst>
          </p:cNvPr>
          <p:cNvSpPr>
            <a:spLocks xmlns:a="http://schemas.openxmlformats.org/drawingml/2006/main" noGrp="1"/>
          </p:cNvSpPr>
          <p:nvPr/>
        </p:nvSpPr>
        <p:spPr>
          <a:xfrm xmlns:a="http://schemas.openxmlformats.org/drawingml/2006/main">
            <a:off x="5505450" y="1866900"/>
            <a:ext cx="6115050" cy="3714750"/>
          </a:xfrm>
          <a:prstGeom xmlns:a="http://schemas.openxmlformats.org/drawingml/2006/main" prst="roundRect">
            <a:avLst>
              <a:gd name="adj" fmla="val 2051"/>
            </a:avLst>
          </a:prstGeom>
          <a:solidFill xmlns:a="http://schemas.openxmlformats.org/drawingml/2006/main">
            <a:srgbClr val="12121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FAF8562-E8EB-408E-903A-97C245F19F4E}"/>
              </a:ext>
            </a:extLst>
          </p:cNvPr>
          <p:cNvSpPr>
            <a:spLocks xmlns:a="http://schemas.openxmlformats.org/drawingml/2006/main" noGrp="1"/>
          </p:cNvSpPr>
          <p:nvPr/>
        </p:nvSpPr>
        <p:spPr>
          <a:xfrm xmlns:a="http://schemas.openxmlformats.org/drawingml/2006/main">
            <a:off x="5829300" y="2133600"/>
            <a:ext cx="190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B096"/>
                </a:solidFill>
                <a:latin typeface="Arial"/>
                <a:ea typeface="Arial"/>
                <a:cs typeface="Arial"/>
              </a:defRPr>
            </a:pPr>
            <a:r>
              <a:rPr sz="1050" b="1" i="0">
                <a:solidFill>
                  <a:srgbClr val="FFB096"/>
                </a:solidFill>
                <a:latin typeface="Arial"/>
                <a:ea typeface="Arial"/>
                <a:cs typeface="Arial"/>
              </a:rPr>
              <a:t>MY CONCEPT</a:t>
            </a:r>
          </a:p>
        </p:txBody>
      </p:sp>
      <p:sp>
        <p:nvSpPr>
          <p:cNvPr id="13" name="">
            <a:extLst xmlns:a="http://schemas.openxmlformats.org/drawingml/2006/main">
              <a:ext uri="{FF2B5EF4-FFF2-40B4-BE49-F238E27FC236}">
                <a16:creationId xmlns:a16="http://schemas.microsoft.com/office/drawing/2014/main" id="{057D1F39-A5B8-4B05-9110-48BA05F919BD}"/>
              </a:ext>
            </a:extLst>
          </p:cNvPr>
          <p:cNvSpPr>
            <a:spLocks xmlns:a="http://schemas.openxmlformats.org/drawingml/2006/main" noGrp="1"/>
          </p:cNvSpPr>
          <p:nvPr/>
        </p:nvSpPr>
        <p:spPr>
          <a:xfrm xmlns:a="http://schemas.openxmlformats.org/drawingml/2006/main">
            <a:off x="5829300" y="2609850"/>
            <a:ext cx="476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75" b="1" i="0">
                <a:solidFill>
                  <a:srgbClr val="FFFFFF"/>
                </a:solidFill>
                <a:latin typeface="Arial"/>
                <a:ea typeface="Arial"/>
                <a:cs typeface="Arial"/>
              </a:defRPr>
            </a:pPr>
            <a:r>
              <a:rPr sz="3075" b="1" i="0">
                <a:solidFill>
                  <a:srgbClr val="FFFFFF"/>
                </a:solidFill>
                <a:latin typeface="Arial"/>
                <a:ea typeface="Arial"/>
                <a:cs typeface="Arial"/>
              </a:rPr>
              <a:t>Skin Journey</a:t>
            </a:r>
          </a:p>
        </p:txBody>
      </p:sp>
      <p:sp>
        <p:nvSpPr>
          <p:cNvPr id="14" name="">
            <a:extLst xmlns:a="http://schemas.openxmlformats.org/drawingml/2006/main">
              <a:ext uri="{FF2B5EF4-FFF2-40B4-BE49-F238E27FC236}">
                <a16:creationId xmlns:a16="http://schemas.microsoft.com/office/drawing/2014/main" id="{21ADFF99-9E18-4514-BAA5-87E6F1C93901}"/>
              </a:ext>
            </a:extLst>
          </p:cNvPr>
          <p:cNvSpPr>
            <a:spLocks xmlns:a="http://schemas.openxmlformats.org/drawingml/2006/main" noGrp="1"/>
          </p:cNvSpPr>
          <p:nvPr/>
        </p:nvSpPr>
        <p:spPr>
          <a:xfrm xmlns:a="http://schemas.openxmlformats.org/drawingml/2006/main">
            <a:off x="5829300" y="3257550"/>
            <a:ext cx="476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i="0">
                <a:solidFill>
                  <a:srgbClr val="FFB096"/>
                </a:solidFill>
                <a:latin typeface="Arial"/>
                <a:ea typeface="Arial"/>
                <a:cs typeface="Arial"/>
              </a:defRPr>
            </a:pPr>
            <a:r>
              <a:rPr sz="2100" b="1" i="0">
                <a:solidFill>
                  <a:srgbClr val="FFB096"/>
                </a:solidFill>
                <a:latin typeface="Arial"/>
                <a:ea typeface="Arial"/>
                <a:cs typeface="Arial"/>
              </a:rPr>
              <a:t>What should I do next?</a:t>
            </a:r>
          </a:p>
        </p:txBody>
      </p:sp>
      <p:sp>
        <p:nvSpPr>
          <p:cNvPr id="15" name="">
            <a:extLst xmlns:a="http://schemas.openxmlformats.org/drawingml/2006/main">
              <a:ext uri="{FF2B5EF4-FFF2-40B4-BE49-F238E27FC236}">
                <a16:creationId xmlns:a16="http://schemas.microsoft.com/office/drawing/2014/main" id="{0A6CA201-CB24-47F1-A1D6-2363C8425F35}"/>
              </a:ext>
            </a:extLst>
          </p:cNvPr>
          <p:cNvSpPr>
            <a:spLocks xmlns:a="http://schemas.openxmlformats.org/drawingml/2006/main" noGrp="1"/>
          </p:cNvSpPr>
          <p:nvPr/>
        </p:nvSpPr>
        <p:spPr>
          <a:xfrm xmlns:a="http://schemas.openxmlformats.org/drawingml/2006/main">
            <a:off x="5829300" y="4019550"/>
            <a:ext cx="476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D8D8D2"/>
                </a:solidFill>
                <a:latin typeface="Arial"/>
                <a:ea typeface="Arial"/>
                <a:cs typeface="Arial"/>
              </a:defRPr>
            </a:pPr>
            <a:r>
              <a:rPr sz="1575" b="0" i="0">
                <a:solidFill>
                  <a:srgbClr val="D8D8D2"/>
                </a:solidFill>
                <a:latin typeface="Arial"/>
                <a:ea typeface="Arial"/>
                <a:cs typeface="Arial"/>
              </a:rPr>
              <a:t>Product-aware checkpoints turn usage and progress into a credible next decision.</a:t>
            </a:r>
          </a:p>
        </p:txBody>
      </p:sp>
      <p:sp>
        <p:nvSpPr>
          <p:cNvPr id="16" name="">
            <a:extLst xmlns:a="http://schemas.openxmlformats.org/drawingml/2006/main">
              <a:ext uri="{FF2B5EF4-FFF2-40B4-BE49-F238E27FC236}">
                <a16:creationId xmlns:a16="http://schemas.microsoft.com/office/drawing/2014/main" id="{E38D71CB-7903-4876-A566-69795C3A1348}"/>
              </a:ext>
            </a:extLst>
          </p:cNvPr>
          <p:cNvSpPr>
            <a:spLocks xmlns:a="http://schemas.openxmlformats.org/drawingml/2006/main" noGrp="1"/>
          </p:cNvSpPr>
          <p:nvPr/>
        </p:nvSpPr>
        <p:spPr>
          <a:xfrm xmlns:a="http://schemas.openxmlformats.org/drawingml/2006/main">
            <a:off x="4914900" y="3257550"/>
            <a:ext cx="933450" cy="933450"/>
          </a:xfrm>
          <a:prstGeom xmlns:a="http://schemas.openxmlformats.org/drawingml/2006/main" prst="ellipse">
            <a:avLst/>
          </a:prstGeom>
          <a:solidFill xmlns:a="http://schemas.openxmlformats.org/drawingml/2006/main">
            <a:srgbClr val="FF5C24"/>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C956BB3-A49D-4A60-B361-536256D0EACB}"/>
              </a:ext>
            </a:extLst>
          </p:cNvPr>
          <p:cNvSpPr>
            <a:spLocks xmlns:a="http://schemas.openxmlformats.org/drawingml/2006/main" noGrp="1"/>
          </p:cNvSpPr>
          <p:nvPr/>
        </p:nvSpPr>
        <p:spPr>
          <a:xfrm xmlns:a="http://schemas.openxmlformats.org/drawingml/2006/main">
            <a:off x="5191125" y="3429000"/>
            <a:ext cx="38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b="1" i="0">
                <a:solidFill>
                  <a:srgbClr val="121212"/>
                </a:solidFill>
                <a:latin typeface="Arial"/>
                <a:ea typeface="Arial"/>
                <a:cs typeface="Arial"/>
              </a:defRPr>
            </a:pPr>
            <a:r>
              <a:rPr sz="3150" b="1" i="0">
                <a:solidFill>
                  <a:srgbClr val="121212"/>
                </a:solidFill>
                <a:latin typeface="Arial"/>
                <a:ea typeface="Arial"/>
                <a:cs typeface="Arial"/>
              </a:rPr>
              <a:t>+</a:t>
            </a:r>
          </a:p>
        </p:txBody>
      </p:sp>
      <p:sp>
        <p:nvSpPr>
          <p:cNvPr id="18" name="">
            <a:extLst xmlns:a="http://schemas.openxmlformats.org/drawingml/2006/main">
              <a:ext uri="{FF2B5EF4-FFF2-40B4-BE49-F238E27FC236}">
                <a16:creationId xmlns:a16="http://schemas.microsoft.com/office/drawing/2014/main" id="{95C7DE2C-C324-4CC2-9C61-542577F59ECF}"/>
              </a:ext>
            </a:extLst>
          </p:cNvPr>
          <p:cNvSpPr>
            <a:spLocks xmlns:a="http://schemas.openxmlformats.org/drawingml/2006/main" noGrp="1"/>
          </p:cNvSpPr>
          <p:nvPr/>
        </p:nvSpPr>
        <p:spPr>
          <a:xfrm xmlns:a="http://schemas.openxmlformats.org/drawingml/2006/main">
            <a:off x="590550" y="592455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I designed Skin Journey as post-purchase decision support, not another recommendation engine.</a:t>
            </a:r>
          </a:p>
        </p:txBody>
      </p:sp>
    </p:spTree>
    <p:extLst>
      <p:ext uri="{BB962C8B-B14F-4D97-AF65-F5344CB8AC3E}">
        <p14:creationId xmlns:p14="http://schemas.microsoft.com/office/powerpoint/2010/main" val="1247584189"/>
      </p:ext>
    </p:extLst>
  </p:cSld>
</p:sld>
</file>

<file path=ppt/slides/slide10.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9616E01-8C28-4D37-B9B7-14D15CE9A2D8}"/>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0115512B-BC05-4C46-92B1-B15C4B60CD85}"/>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POSITIONING LOGIC</a:t>
            </a:r>
          </a:p>
        </p:txBody>
      </p:sp>
      <p:sp>
        <p:nvSpPr>
          <p:cNvPr id="3" name="">
            <a:extLst xmlns:a="http://schemas.openxmlformats.org/drawingml/2006/main">
              <a:ext uri="{FF2B5EF4-FFF2-40B4-BE49-F238E27FC236}">
                <a16:creationId xmlns:a16="http://schemas.microsoft.com/office/drawing/2014/main" id="{17AC4B1B-4F83-4783-84E7-240A5A715904}"/>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10</a:t>
            </a:r>
          </a:p>
        </p:txBody>
      </p:sp>
      <p:sp>
        <p:nvSpPr>
          <p:cNvPr id="4" name="">
            <a:extLst xmlns:a="http://schemas.openxmlformats.org/drawingml/2006/main">
              <a:ext uri="{FF2B5EF4-FFF2-40B4-BE49-F238E27FC236}">
                <a16:creationId xmlns:a16="http://schemas.microsoft.com/office/drawing/2014/main" id="{20AC4493-C103-46A9-8410-901D1A89806F}"/>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92260DF-A5C5-4E5A-938F-1AB439369302}"/>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positioning I would take to market</a:t>
            </a:r>
          </a:p>
        </p:txBody>
      </p:sp>
      <p:sp>
        <p:nvSpPr>
          <p:cNvPr id="6" name="">
            <a:extLst xmlns:a="http://schemas.openxmlformats.org/drawingml/2006/main">
              <a:ext uri="{FF2B5EF4-FFF2-40B4-BE49-F238E27FC236}">
                <a16:creationId xmlns:a16="http://schemas.microsoft.com/office/drawing/2014/main" id="{B3645655-DB6E-4F3F-902D-7B8C15D73554}"/>
              </a:ext>
            </a:extLst>
          </p:cNvPr>
          <p:cNvSpPr>
            <a:spLocks xmlns:a="http://schemas.openxmlformats.org/drawingml/2006/main" noGrp="1"/>
          </p:cNvSpPr>
          <p:nvPr/>
        </p:nvSpPr>
        <p:spPr>
          <a:xfrm xmlns:a="http://schemas.openxmlformats.org/drawingml/2006/main">
            <a:off x="609600" y="19240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FOR WHOM</a:t>
            </a:r>
          </a:p>
        </p:txBody>
      </p:sp>
      <p:sp>
        <p:nvSpPr>
          <p:cNvPr id="7" name="">
            <a:extLst xmlns:a="http://schemas.openxmlformats.org/drawingml/2006/main">
              <a:ext uri="{FF2B5EF4-FFF2-40B4-BE49-F238E27FC236}">
                <a16:creationId xmlns:a16="http://schemas.microsoft.com/office/drawing/2014/main" id="{DE4A53C5-5037-45BB-BD59-EF0DEBF1D019}"/>
              </a:ext>
            </a:extLst>
          </p:cNvPr>
          <p:cNvSpPr>
            <a:spLocks xmlns:a="http://schemas.openxmlformats.org/drawingml/2006/main" noGrp="1"/>
          </p:cNvSpPr>
          <p:nvPr/>
        </p:nvSpPr>
        <p:spPr>
          <a:xfrm xmlns:a="http://schemas.openxmlformats.org/drawingml/2006/main">
            <a:off x="2914650" y="1885950"/>
            <a:ext cx="8382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Customers beginning an active skincare routine who want confidence in usage and realistic expectations.</a:t>
            </a:r>
          </a:p>
        </p:txBody>
      </p:sp>
      <p:sp>
        <p:nvSpPr>
          <p:cNvPr id="8" name="">
            <a:extLst xmlns:a="http://schemas.openxmlformats.org/drawingml/2006/main">
              <a:ext uri="{FF2B5EF4-FFF2-40B4-BE49-F238E27FC236}">
                <a16:creationId xmlns:a16="http://schemas.microsoft.com/office/drawing/2014/main" id="{D03501B2-DBF0-4759-BA91-8510E8C53054}"/>
              </a:ext>
            </a:extLst>
          </p:cNvPr>
          <p:cNvSpPr>
            <a:spLocks xmlns:a="http://schemas.openxmlformats.org/drawingml/2006/main" noGrp="1"/>
          </p:cNvSpPr>
          <p:nvPr/>
        </p:nvSpPr>
        <p:spPr>
          <a:xfrm xmlns:a="http://schemas.openxmlformats.org/drawingml/2006/main">
            <a:off x="609600" y="29527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THE OFFER</a:t>
            </a:r>
          </a:p>
        </p:txBody>
      </p:sp>
      <p:sp>
        <p:nvSpPr>
          <p:cNvPr id="9" name="">
            <a:extLst xmlns:a="http://schemas.openxmlformats.org/drawingml/2006/main">
              <a:ext uri="{FF2B5EF4-FFF2-40B4-BE49-F238E27FC236}">
                <a16:creationId xmlns:a16="http://schemas.microsoft.com/office/drawing/2014/main" id="{9CDBCE05-E539-44CB-9326-4D0A9DD03452}"/>
              </a:ext>
            </a:extLst>
          </p:cNvPr>
          <p:cNvSpPr>
            <a:spLocks xmlns:a="http://schemas.openxmlformats.org/drawingml/2006/main" noGrp="1"/>
          </p:cNvSpPr>
          <p:nvPr/>
        </p:nvSpPr>
        <p:spPr>
          <a:xfrm xmlns:a="http://schemas.openxmlformats.org/drawingml/2006/main">
            <a:off x="2914650" y="2914650"/>
            <a:ext cx="83820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Personalised guidance after purchase, adapted to the routine and stage of use.</a:t>
            </a:r>
          </a:p>
        </p:txBody>
      </p:sp>
      <p:sp>
        <p:nvSpPr>
          <p:cNvPr id="10" name="">
            <a:extLst xmlns:a="http://schemas.openxmlformats.org/drawingml/2006/main">
              <a:ext uri="{FF2B5EF4-FFF2-40B4-BE49-F238E27FC236}">
                <a16:creationId xmlns:a16="http://schemas.microsoft.com/office/drawing/2014/main" id="{8F349A97-5E83-4AFB-AE42-119DA70114D3}"/>
              </a:ext>
            </a:extLst>
          </p:cNvPr>
          <p:cNvSpPr>
            <a:spLocks xmlns:a="http://schemas.openxmlformats.org/drawingml/2006/main" noGrp="1"/>
          </p:cNvSpPr>
          <p:nvPr/>
        </p:nvSpPr>
        <p:spPr>
          <a:xfrm xmlns:a="http://schemas.openxmlformats.org/drawingml/2006/main">
            <a:off x="609600" y="39814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REASON TO BELIEVE</a:t>
            </a:r>
          </a:p>
        </p:txBody>
      </p:sp>
      <p:sp>
        <p:nvSpPr>
          <p:cNvPr id="11" name="">
            <a:extLst xmlns:a="http://schemas.openxmlformats.org/drawingml/2006/main">
              <a:ext uri="{FF2B5EF4-FFF2-40B4-BE49-F238E27FC236}">
                <a16:creationId xmlns:a16="http://schemas.microsoft.com/office/drawing/2014/main" id="{78FD6024-618E-465D-9C00-1706192C4B89}"/>
              </a:ext>
            </a:extLst>
          </p:cNvPr>
          <p:cNvSpPr>
            <a:spLocks xmlns:a="http://schemas.openxmlformats.org/drawingml/2006/main" noGrp="1"/>
          </p:cNvSpPr>
          <p:nvPr/>
        </p:nvSpPr>
        <p:spPr>
          <a:xfrm xmlns:a="http://schemas.openxmlformats.org/drawingml/2006/main">
            <a:off x="2914650" y="3943350"/>
            <a:ext cx="8382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121212"/>
                </a:solidFill>
                <a:latin typeface="Arial"/>
                <a:ea typeface="Arial"/>
                <a:cs typeface="Arial"/>
              </a:defRPr>
            </a:pPr>
            <a:r>
              <a:rPr sz="1725" b="0" i="0">
                <a:solidFill>
                  <a:srgbClr val="121212"/>
                </a:solidFill>
                <a:latin typeface="Arial"/>
                <a:ea typeface="Arial"/>
                <a:cs typeface="Arial"/>
              </a:rPr>
              <a:t>Minimalist formulates the products and owns their usage guidance. Skin Insights and purchase context can make that knowledge relevant to each customer.</a:t>
            </a:r>
          </a:p>
        </p:txBody>
      </p:sp>
      <p:sp>
        <p:nvSpPr>
          <p:cNvPr id="12" name="">
            <a:extLst xmlns:a="http://schemas.openxmlformats.org/drawingml/2006/main">
              <a:ext uri="{FF2B5EF4-FFF2-40B4-BE49-F238E27FC236}">
                <a16:creationId xmlns:a16="http://schemas.microsoft.com/office/drawing/2014/main" id="{8B4C10D8-75E7-4123-9DD7-B4B67B636F35}"/>
              </a:ext>
            </a:extLst>
          </p:cNvPr>
          <p:cNvSpPr>
            <a:spLocks xmlns:a="http://schemas.openxmlformats.org/drawingml/2006/main" noGrp="1"/>
          </p:cNvSpPr>
          <p:nvPr/>
        </p:nvSpPr>
        <p:spPr>
          <a:xfrm xmlns:a="http://schemas.openxmlformats.org/drawingml/2006/main">
            <a:off x="2914650" y="503872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Functional benefit: clearer decisions</a:t>
            </a:r>
          </a:p>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Emotional benefit: less second-guessing</a:t>
            </a:r>
          </a:p>
        </p:txBody>
      </p:sp>
      <p:sp>
        <p:nvSpPr>
          <p:cNvPr id="13" name="">
            <a:extLst xmlns:a="http://schemas.openxmlformats.org/drawingml/2006/main">
              <a:ext uri="{FF2B5EF4-FFF2-40B4-BE49-F238E27FC236}">
                <a16:creationId xmlns:a16="http://schemas.microsoft.com/office/drawing/2014/main" id="{B464A0CD-DC2E-4A6D-B528-A33B797DFFD1}"/>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7D350BE-1968-40A4-8272-C45D84A1908E}"/>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I extended the brand’s existing promise of clarity into the weeks after checkout.</a:t>
            </a:r>
          </a:p>
        </p:txBody>
      </p:sp>
    </p:spTree>
    <p:extLst>
      <p:ext uri="{BB962C8B-B14F-4D97-AF65-F5344CB8AC3E}">
        <p14:creationId xmlns:p14="http://schemas.microsoft.com/office/powerpoint/2010/main" val="946834548"/>
      </p:ext>
    </p:extLst>
  </p:cSld>
</p:sld>
</file>

<file path=ppt/slides/slide11.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CF280B4-07EC-40F0-B54D-B02513A23E45}"/>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3F6F5AAE-661F-41AB-9593-FD3E36913AFB}"/>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POSITIONING &amp; MESSAGE</a:t>
            </a:r>
          </a:p>
        </p:txBody>
      </p:sp>
      <p:sp>
        <p:nvSpPr>
          <p:cNvPr id="3" name="">
            <a:extLst xmlns:a="http://schemas.openxmlformats.org/drawingml/2006/main">
              <a:ext uri="{FF2B5EF4-FFF2-40B4-BE49-F238E27FC236}">
                <a16:creationId xmlns:a16="http://schemas.microsoft.com/office/drawing/2014/main" id="{908F7994-E7C6-4BC1-97CD-2DF9A3084129}"/>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11</a:t>
            </a:r>
          </a:p>
        </p:txBody>
      </p:sp>
      <p:sp>
        <p:nvSpPr>
          <p:cNvPr id="4" name="">
            <a:extLst xmlns:a="http://schemas.openxmlformats.org/drawingml/2006/main">
              <a:ext uri="{FF2B5EF4-FFF2-40B4-BE49-F238E27FC236}">
                <a16:creationId xmlns:a16="http://schemas.microsoft.com/office/drawing/2014/main" id="{068741EF-ECC0-4BA3-8AF3-8B5606479E08}"/>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A50EACD-25BF-4F4B-8C13-AA118F31D835}"/>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positioning makes the value easy to repeat</a:t>
            </a:r>
          </a:p>
        </p:txBody>
      </p:sp>
      <p:sp>
        <p:nvSpPr>
          <p:cNvPr id="6" name="">
            <a:extLst xmlns:a="http://schemas.openxmlformats.org/drawingml/2006/main">
              <a:ext uri="{FF2B5EF4-FFF2-40B4-BE49-F238E27FC236}">
                <a16:creationId xmlns:a16="http://schemas.microsoft.com/office/drawing/2014/main" id="{25770DEE-7587-44F7-B8A6-96EABFFD60AE}"/>
              </a:ext>
            </a:extLst>
          </p:cNvPr>
          <p:cNvSpPr>
            <a:spLocks xmlns:a="http://schemas.openxmlformats.org/drawingml/2006/main" noGrp="1"/>
          </p:cNvSpPr>
          <p:nvPr/>
        </p:nvSpPr>
        <p:spPr>
          <a:xfrm xmlns:a="http://schemas.openxmlformats.org/drawingml/2006/main">
            <a:off x="571500" y="1790700"/>
            <a:ext cx="11049000" cy="17145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E240EC5-7979-4E62-B763-2FA7E1B3F7DE}"/>
              </a:ext>
            </a:extLst>
          </p:cNvPr>
          <p:cNvSpPr>
            <a:spLocks xmlns:a="http://schemas.openxmlformats.org/drawingml/2006/main" noGrp="1"/>
          </p:cNvSpPr>
          <p:nvPr/>
        </p:nvSpPr>
        <p:spPr>
          <a:xfrm xmlns:a="http://schemas.openxmlformats.org/drawingml/2006/main">
            <a:off x="838200" y="20383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CORE PROMISE</a:t>
            </a:r>
          </a:p>
        </p:txBody>
      </p:sp>
      <p:sp>
        <p:nvSpPr>
          <p:cNvPr id="8" name="">
            <a:extLst xmlns:a="http://schemas.openxmlformats.org/drawingml/2006/main">
              <a:ext uri="{FF2B5EF4-FFF2-40B4-BE49-F238E27FC236}">
                <a16:creationId xmlns:a16="http://schemas.microsoft.com/office/drawing/2014/main" id="{D62F7673-08B3-438C-9451-9954B2AA6C63}"/>
              </a:ext>
            </a:extLst>
          </p:cNvPr>
          <p:cNvSpPr>
            <a:spLocks xmlns:a="http://schemas.openxmlformats.org/drawingml/2006/main" noGrp="1"/>
          </p:cNvSpPr>
          <p:nvPr/>
        </p:nvSpPr>
        <p:spPr>
          <a:xfrm xmlns:a="http://schemas.openxmlformats.org/drawingml/2006/main">
            <a:off x="838200" y="2400300"/>
            <a:ext cx="9906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00" b="1" i="0">
                <a:solidFill>
                  <a:srgbClr val="121212"/>
                </a:solidFill>
                <a:latin typeface="Arial"/>
                <a:ea typeface="Arial"/>
                <a:cs typeface="Arial"/>
              </a:defRPr>
            </a:pPr>
            <a:r>
              <a:rPr sz="3900" b="1" i="0">
                <a:solidFill>
                  <a:srgbClr val="121212"/>
                </a:solidFill>
                <a:latin typeface="Arial"/>
                <a:ea typeface="Arial"/>
                <a:cs typeface="Arial"/>
              </a:rPr>
              <a:t>Less guesswork after Day 1</a:t>
            </a:r>
          </a:p>
        </p:txBody>
      </p:sp>
      <p:sp>
        <p:nvSpPr>
          <p:cNvPr id="9" name="">
            <a:extLst xmlns:a="http://schemas.openxmlformats.org/drawingml/2006/main">
              <a:ext uri="{FF2B5EF4-FFF2-40B4-BE49-F238E27FC236}">
                <a16:creationId xmlns:a16="http://schemas.microsoft.com/office/drawing/2014/main" id="{2D891CDC-6070-4621-A17C-B264E516E160}"/>
              </a:ext>
            </a:extLst>
          </p:cNvPr>
          <p:cNvSpPr>
            <a:spLocks xmlns:a="http://schemas.openxmlformats.org/drawingml/2006/main" noGrp="1"/>
          </p:cNvSpPr>
          <p:nvPr/>
        </p:nvSpPr>
        <p:spPr>
          <a:xfrm xmlns:a="http://schemas.openxmlformats.org/drawingml/2006/main">
            <a:off x="609600" y="3952875"/>
            <a:ext cx="400050" cy="47625"/>
          </a:xfrm>
          <a:prstGeom xmlns:a="http://schemas.openxmlformats.org/drawingml/2006/main" prst="rect">
            <a:avLst/>
          </a:prstGeom>
          <a:solidFill xmlns:a="http://schemas.openxmlformats.org/drawingml/2006/main">
            <a:srgbClr val="55C5D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28814A5-A47D-4E25-8946-652C4DF8C825}"/>
              </a:ext>
            </a:extLst>
          </p:cNvPr>
          <p:cNvSpPr>
            <a:spLocks xmlns:a="http://schemas.openxmlformats.org/drawingml/2006/main" noGrp="1"/>
          </p:cNvSpPr>
          <p:nvPr/>
        </p:nvSpPr>
        <p:spPr>
          <a:xfrm xmlns:a="http://schemas.openxmlformats.org/drawingml/2006/main">
            <a:off x="609600" y="4124325"/>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USAGE CONFIDENCE</a:t>
            </a:r>
          </a:p>
        </p:txBody>
      </p:sp>
      <p:sp>
        <p:nvSpPr>
          <p:cNvPr id="11" name="">
            <a:extLst xmlns:a="http://schemas.openxmlformats.org/drawingml/2006/main">
              <a:ext uri="{FF2B5EF4-FFF2-40B4-BE49-F238E27FC236}">
                <a16:creationId xmlns:a16="http://schemas.microsoft.com/office/drawing/2014/main" id="{87A4C3DB-954F-4B48-A705-EB8CC0EB60D9}"/>
              </a:ext>
            </a:extLst>
          </p:cNvPr>
          <p:cNvSpPr>
            <a:spLocks xmlns:a="http://schemas.openxmlformats.org/drawingml/2006/main" noGrp="1"/>
          </p:cNvSpPr>
          <p:nvPr/>
        </p:nvSpPr>
        <p:spPr>
          <a:xfrm xmlns:a="http://schemas.openxmlformats.org/drawingml/2006/main">
            <a:off x="609600" y="4429125"/>
            <a:ext cx="314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Know how to use the routine at this stage.</a:t>
            </a:r>
          </a:p>
        </p:txBody>
      </p:sp>
      <p:sp>
        <p:nvSpPr>
          <p:cNvPr id="12" name="">
            <a:extLst xmlns:a="http://schemas.openxmlformats.org/drawingml/2006/main">
              <a:ext uri="{FF2B5EF4-FFF2-40B4-BE49-F238E27FC236}">
                <a16:creationId xmlns:a16="http://schemas.microsoft.com/office/drawing/2014/main" id="{68E9515B-2F40-42B3-AEF6-A2A49F2379CB}"/>
              </a:ext>
            </a:extLst>
          </p:cNvPr>
          <p:cNvSpPr>
            <a:spLocks xmlns:a="http://schemas.openxmlformats.org/drawingml/2006/main" noGrp="1"/>
          </p:cNvSpPr>
          <p:nvPr/>
        </p:nvSpPr>
        <p:spPr>
          <a:xfrm xmlns:a="http://schemas.openxmlformats.org/drawingml/2006/main">
            <a:off x="4343400" y="3952875"/>
            <a:ext cx="400050" cy="47625"/>
          </a:xfrm>
          <a:prstGeom xmlns:a="http://schemas.openxmlformats.org/drawingml/2006/main" prst="rect">
            <a:avLst/>
          </a:prstGeom>
          <a:solidFill xmlns:a="http://schemas.openxmlformats.org/drawingml/2006/main">
            <a:srgbClr val="BDD64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EC0BFAF-1EBD-4ABF-99B1-AAA7F904A974}"/>
              </a:ext>
            </a:extLst>
          </p:cNvPr>
          <p:cNvSpPr>
            <a:spLocks xmlns:a="http://schemas.openxmlformats.org/drawingml/2006/main" noGrp="1"/>
          </p:cNvSpPr>
          <p:nvPr/>
        </p:nvSpPr>
        <p:spPr>
          <a:xfrm xmlns:a="http://schemas.openxmlformats.org/drawingml/2006/main">
            <a:off x="4343400" y="4124325"/>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PROGRESS CLARITY</a:t>
            </a:r>
          </a:p>
        </p:txBody>
      </p:sp>
      <p:sp>
        <p:nvSpPr>
          <p:cNvPr id="14" name="">
            <a:extLst xmlns:a="http://schemas.openxmlformats.org/drawingml/2006/main">
              <a:ext uri="{FF2B5EF4-FFF2-40B4-BE49-F238E27FC236}">
                <a16:creationId xmlns:a16="http://schemas.microsoft.com/office/drawing/2014/main" id="{D2A659B8-4DF0-4B0E-AA87-639C58B66E73}"/>
              </a:ext>
            </a:extLst>
          </p:cNvPr>
          <p:cNvSpPr>
            <a:spLocks xmlns:a="http://schemas.openxmlformats.org/drawingml/2006/main" noGrp="1"/>
          </p:cNvSpPr>
          <p:nvPr/>
        </p:nvSpPr>
        <p:spPr>
          <a:xfrm xmlns:a="http://schemas.openxmlformats.org/drawingml/2006/main">
            <a:off x="4343400" y="4429125"/>
            <a:ext cx="314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Know what can reasonably be assessed now.</a:t>
            </a:r>
          </a:p>
        </p:txBody>
      </p:sp>
      <p:sp>
        <p:nvSpPr>
          <p:cNvPr id="15" name="">
            <a:extLst xmlns:a="http://schemas.openxmlformats.org/drawingml/2006/main">
              <a:ext uri="{FF2B5EF4-FFF2-40B4-BE49-F238E27FC236}">
                <a16:creationId xmlns:a16="http://schemas.microsoft.com/office/drawing/2014/main" id="{F4E4E52C-BF67-451F-8BF0-7D2EB0B04BDD}"/>
              </a:ext>
            </a:extLst>
          </p:cNvPr>
          <p:cNvSpPr>
            <a:spLocks xmlns:a="http://schemas.openxmlformats.org/drawingml/2006/main" noGrp="1"/>
          </p:cNvSpPr>
          <p:nvPr/>
        </p:nvSpPr>
        <p:spPr>
          <a:xfrm xmlns:a="http://schemas.openxmlformats.org/drawingml/2006/main">
            <a:off x="8077200" y="3952875"/>
            <a:ext cx="400050" cy="47625"/>
          </a:xfrm>
          <a:prstGeom xmlns:a="http://schemas.openxmlformats.org/drawingml/2006/main" prst="rect">
            <a:avLst/>
          </a:prstGeom>
          <a:solidFill xmlns:a="http://schemas.openxmlformats.org/drawingml/2006/main">
            <a:srgbClr val="D96A9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880A069-FAE9-4CFA-B210-A999A842FFA3}"/>
              </a:ext>
            </a:extLst>
          </p:cNvPr>
          <p:cNvSpPr>
            <a:spLocks xmlns:a="http://schemas.openxmlformats.org/drawingml/2006/main" noGrp="1"/>
          </p:cNvSpPr>
          <p:nvPr/>
        </p:nvSpPr>
        <p:spPr>
          <a:xfrm xmlns:a="http://schemas.openxmlformats.org/drawingml/2006/main">
            <a:off x="8077200" y="4124325"/>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RELEVANT NEXT ACTION</a:t>
            </a:r>
          </a:p>
        </p:txBody>
      </p:sp>
      <p:sp>
        <p:nvSpPr>
          <p:cNvPr id="17" name="">
            <a:extLst xmlns:a="http://schemas.openxmlformats.org/drawingml/2006/main">
              <a:ext uri="{FF2B5EF4-FFF2-40B4-BE49-F238E27FC236}">
                <a16:creationId xmlns:a16="http://schemas.microsoft.com/office/drawing/2014/main" id="{2B77D3F6-3E6F-4B78-9AE3-71D7C90C0645}"/>
              </a:ext>
            </a:extLst>
          </p:cNvPr>
          <p:cNvSpPr>
            <a:spLocks xmlns:a="http://schemas.openxmlformats.org/drawingml/2006/main" noGrp="1"/>
          </p:cNvSpPr>
          <p:nvPr/>
        </p:nvSpPr>
        <p:spPr>
          <a:xfrm xmlns:a="http://schemas.openxmlformats.org/drawingml/2006/main">
            <a:off x="8077200" y="4429125"/>
            <a:ext cx="314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i="0">
                <a:solidFill>
                  <a:srgbClr val="121212"/>
                </a:solidFill>
                <a:latin typeface="Arial"/>
                <a:ea typeface="Arial"/>
                <a:cs typeface="Arial"/>
              </a:defRPr>
            </a:pPr>
            <a:r>
              <a:rPr sz="1800" b="1" i="0">
                <a:solidFill>
                  <a:srgbClr val="121212"/>
                </a:solidFill>
                <a:latin typeface="Arial"/>
                <a:ea typeface="Arial"/>
                <a:cs typeface="Arial"/>
              </a:rPr>
              <a:t>Reassess before automatically adding more.</a:t>
            </a:r>
          </a:p>
        </p:txBody>
      </p:sp>
      <p:sp>
        <p:nvSpPr>
          <p:cNvPr id="18" name="">
            <a:extLst xmlns:a="http://schemas.openxmlformats.org/drawingml/2006/main">
              <a:ext uri="{FF2B5EF4-FFF2-40B4-BE49-F238E27FC236}">
                <a16:creationId xmlns:a16="http://schemas.microsoft.com/office/drawing/2014/main" id="{55B28BDF-F302-4396-BC66-E15904701673}"/>
              </a:ext>
            </a:extLst>
          </p:cNvPr>
          <p:cNvSpPr>
            <a:spLocks xmlns:a="http://schemas.openxmlformats.org/drawingml/2006/main" noGrp="1"/>
          </p:cNvSpPr>
          <p:nvPr/>
        </p:nvSpPr>
        <p:spPr>
          <a:xfrm xmlns:a="http://schemas.openxmlformats.org/drawingml/2006/main">
            <a:off x="571500" y="5772150"/>
            <a:ext cx="11049000" cy="523875"/>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FE7F11B9-3703-4511-857F-3C99F9B55AF0}"/>
              </a:ext>
            </a:extLst>
          </p:cNvPr>
          <p:cNvSpPr>
            <a:spLocks xmlns:a="http://schemas.openxmlformats.org/drawingml/2006/main" noGrp="1"/>
          </p:cNvSpPr>
          <p:nvPr/>
        </p:nvSpPr>
        <p:spPr>
          <a:xfrm xmlns:a="http://schemas.openxmlformats.org/drawingml/2006/main">
            <a:off x="742950" y="589597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1" i="0">
                <a:solidFill>
                  <a:srgbClr val="FFFFFF"/>
                </a:solidFill>
                <a:latin typeface="Arial"/>
                <a:ea typeface="Arial"/>
                <a:cs typeface="Arial"/>
              </a:defRPr>
            </a:pPr>
            <a:r>
              <a:rPr sz="1275" b="1" i="0">
                <a:solidFill>
                  <a:srgbClr val="FFFFFF"/>
                </a:solidFill>
                <a:latin typeface="Arial"/>
                <a:ea typeface="Arial"/>
                <a:cs typeface="Arial"/>
              </a:rPr>
              <a:t>Guardrail  I would never imply diagnosis, guaranteed outcomes or pressure to keep using a product through concerning reactions.</a:t>
            </a:r>
          </a:p>
        </p:txBody>
      </p:sp>
    </p:spTree>
    <p:extLst>
      <p:ext uri="{BB962C8B-B14F-4D97-AF65-F5344CB8AC3E}">
        <p14:creationId xmlns:p14="http://schemas.microsoft.com/office/powerpoint/2010/main" val="1662853921"/>
      </p:ext>
    </p:extLst>
  </p:cSld>
</p:sld>
</file>

<file path=ppt/slides/slide12.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996BB95-F460-4515-82F9-5EEFDD0449ED}"/>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DEA536DD-4343-4354-A45F-04BAAB098669}"/>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MESSAGE &amp; EVIDENCE</a:t>
            </a:r>
          </a:p>
        </p:txBody>
      </p:sp>
      <p:sp>
        <p:nvSpPr>
          <p:cNvPr id="3" name="">
            <a:extLst xmlns:a="http://schemas.openxmlformats.org/drawingml/2006/main">
              <a:ext uri="{FF2B5EF4-FFF2-40B4-BE49-F238E27FC236}">
                <a16:creationId xmlns:a16="http://schemas.microsoft.com/office/drawing/2014/main" id="{DAD959D8-4E69-442B-8546-13F6729487CA}"/>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12</a:t>
            </a:r>
          </a:p>
        </p:txBody>
      </p:sp>
      <p:sp>
        <p:nvSpPr>
          <p:cNvPr id="4" name="">
            <a:extLst xmlns:a="http://schemas.openxmlformats.org/drawingml/2006/main">
              <a:ext uri="{FF2B5EF4-FFF2-40B4-BE49-F238E27FC236}">
                <a16:creationId xmlns:a16="http://schemas.microsoft.com/office/drawing/2014/main" id="{1DC0968A-14F6-477B-BB7E-F3FE1242035A}"/>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0229316-E168-4979-9D74-FF269ADCF824}"/>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How I would support each message with proof</a:t>
            </a:r>
          </a:p>
        </p:txBody>
      </p:sp>
      <p:sp>
        <p:nvSpPr>
          <p:cNvPr id="6" name="">
            <a:extLst xmlns:a="http://schemas.openxmlformats.org/drawingml/2006/main">
              <a:ext uri="{FF2B5EF4-FFF2-40B4-BE49-F238E27FC236}">
                <a16:creationId xmlns:a16="http://schemas.microsoft.com/office/drawing/2014/main" id="{FEBDAD8C-85DD-4486-A6D6-91BB1991DFB4}"/>
              </a:ext>
            </a:extLst>
          </p:cNvPr>
          <p:cNvSpPr>
            <a:spLocks xmlns:a="http://schemas.openxmlformats.org/drawingml/2006/main" noGrp="1"/>
          </p:cNvSpPr>
          <p:nvPr/>
        </p:nvSpPr>
        <p:spPr>
          <a:xfrm xmlns:a="http://schemas.openxmlformats.org/drawingml/2006/main">
            <a:off x="619125" y="18669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USAGE CONFIDENCE</a:t>
            </a:r>
          </a:p>
        </p:txBody>
      </p:sp>
      <p:sp>
        <p:nvSpPr>
          <p:cNvPr id="7" name="">
            <a:extLst xmlns:a="http://schemas.openxmlformats.org/drawingml/2006/main">
              <a:ext uri="{FF2B5EF4-FFF2-40B4-BE49-F238E27FC236}">
                <a16:creationId xmlns:a16="http://schemas.microsoft.com/office/drawing/2014/main" id="{675B406D-CEC5-4721-A9D3-2586FECA1D68}"/>
              </a:ext>
            </a:extLst>
          </p:cNvPr>
          <p:cNvSpPr>
            <a:spLocks xmlns:a="http://schemas.openxmlformats.org/drawingml/2006/main" noGrp="1"/>
          </p:cNvSpPr>
          <p:nvPr/>
        </p:nvSpPr>
        <p:spPr>
          <a:xfrm xmlns:a="http://schemas.openxmlformats.org/drawingml/2006/main">
            <a:off x="2914650" y="180975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Message: know how to use the routine at this stage. Support: the product’s own frequency, sequencing and skin-type guidance.</a:t>
            </a:r>
          </a:p>
        </p:txBody>
      </p:sp>
      <p:sp>
        <p:nvSpPr>
          <p:cNvPr id="8" name="">
            <a:extLst xmlns:a="http://schemas.openxmlformats.org/drawingml/2006/main">
              <a:ext uri="{FF2B5EF4-FFF2-40B4-BE49-F238E27FC236}">
                <a16:creationId xmlns:a16="http://schemas.microsoft.com/office/drawing/2014/main" id="{3CBB95EB-35C9-4245-B5C3-87B4F534AFAC}"/>
              </a:ext>
            </a:extLst>
          </p:cNvPr>
          <p:cNvSpPr>
            <a:spLocks xmlns:a="http://schemas.openxmlformats.org/drawingml/2006/main" noGrp="1"/>
          </p:cNvSpPr>
          <p:nvPr/>
        </p:nvSpPr>
        <p:spPr>
          <a:xfrm xmlns:a="http://schemas.openxmlformats.org/drawingml/2006/main">
            <a:off x="619125" y="26289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D46E426-6AF0-4032-8BA7-4A41006F559E}"/>
              </a:ext>
            </a:extLst>
          </p:cNvPr>
          <p:cNvSpPr>
            <a:spLocks xmlns:a="http://schemas.openxmlformats.org/drawingml/2006/main" noGrp="1"/>
          </p:cNvSpPr>
          <p:nvPr/>
        </p:nvSpPr>
        <p:spPr>
          <a:xfrm xmlns:a="http://schemas.openxmlformats.org/drawingml/2006/main">
            <a:off x="619125" y="28003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PROGRESS CLARITY</a:t>
            </a:r>
          </a:p>
        </p:txBody>
      </p:sp>
      <p:sp>
        <p:nvSpPr>
          <p:cNvPr id="10" name="">
            <a:extLst xmlns:a="http://schemas.openxmlformats.org/drawingml/2006/main">
              <a:ext uri="{FF2B5EF4-FFF2-40B4-BE49-F238E27FC236}">
                <a16:creationId xmlns:a16="http://schemas.microsoft.com/office/drawing/2014/main" id="{AB82F3F1-D0FE-430C-8015-448DC89423ED}"/>
              </a:ext>
            </a:extLst>
          </p:cNvPr>
          <p:cNvSpPr>
            <a:spLocks xmlns:a="http://schemas.openxmlformats.org/drawingml/2006/main" noGrp="1"/>
          </p:cNvSpPr>
          <p:nvPr/>
        </p:nvSpPr>
        <p:spPr>
          <a:xfrm xmlns:a="http://schemas.openxmlformats.org/drawingml/2006/main">
            <a:off x="2914650" y="274320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Message: know what can be assessed now. Support: product-specific evidence windows, which vary across benefits and products.</a:t>
            </a:r>
          </a:p>
        </p:txBody>
      </p:sp>
      <p:sp>
        <p:nvSpPr>
          <p:cNvPr id="11" name="">
            <a:extLst xmlns:a="http://schemas.openxmlformats.org/drawingml/2006/main">
              <a:ext uri="{FF2B5EF4-FFF2-40B4-BE49-F238E27FC236}">
                <a16:creationId xmlns:a16="http://schemas.microsoft.com/office/drawing/2014/main" id="{E859C516-00EB-4CEA-B1E8-7468A76C7FE9}"/>
              </a:ext>
            </a:extLst>
          </p:cNvPr>
          <p:cNvSpPr>
            <a:spLocks xmlns:a="http://schemas.openxmlformats.org/drawingml/2006/main" noGrp="1"/>
          </p:cNvSpPr>
          <p:nvPr/>
        </p:nvSpPr>
        <p:spPr>
          <a:xfrm xmlns:a="http://schemas.openxmlformats.org/drawingml/2006/main">
            <a:off x="619125" y="35623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271BBF5-6980-4D50-933A-D4E495FF92E0}"/>
              </a:ext>
            </a:extLst>
          </p:cNvPr>
          <p:cNvSpPr>
            <a:spLocks xmlns:a="http://schemas.openxmlformats.org/drawingml/2006/main" noGrp="1"/>
          </p:cNvSpPr>
          <p:nvPr/>
        </p:nvSpPr>
        <p:spPr>
          <a:xfrm xmlns:a="http://schemas.openxmlformats.org/drawingml/2006/main">
            <a:off x="619125" y="3733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NEXT ACTION</a:t>
            </a:r>
          </a:p>
        </p:txBody>
      </p:sp>
      <p:sp>
        <p:nvSpPr>
          <p:cNvPr id="13" name="">
            <a:extLst xmlns:a="http://schemas.openxmlformats.org/drawingml/2006/main">
              <a:ext uri="{FF2B5EF4-FFF2-40B4-BE49-F238E27FC236}">
                <a16:creationId xmlns:a16="http://schemas.microsoft.com/office/drawing/2014/main" id="{8B901E0E-12EA-4890-93EF-9E25F7263B73}"/>
              </a:ext>
            </a:extLst>
          </p:cNvPr>
          <p:cNvSpPr>
            <a:spLocks xmlns:a="http://schemas.openxmlformats.org/drawingml/2006/main" noGrp="1"/>
          </p:cNvSpPr>
          <p:nvPr/>
        </p:nvSpPr>
        <p:spPr>
          <a:xfrm xmlns:a="http://schemas.openxmlformats.org/drawingml/2006/main">
            <a:off x="2914650" y="367665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Message: reassess before automatically adding more. Support: the original concern, actual routine and customer-reported changes.</a:t>
            </a:r>
          </a:p>
        </p:txBody>
      </p:sp>
      <p:sp>
        <p:nvSpPr>
          <p:cNvPr id="14" name="">
            <a:extLst xmlns:a="http://schemas.openxmlformats.org/drawingml/2006/main">
              <a:ext uri="{FF2B5EF4-FFF2-40B4-BE49-F238E27FC236}">
                <a16:creationId xmlns:a16="http://schemas.microsoft.com/office/drawing/2014/main" id="{3FF97308-F53A-4835-A38B-40FBA5D0BA67}"/>
              </a:ext>
            </a:extLst>
          </p:cNvPr>
          <p:cNvSpPr>
            <a:spLocks xmlns:a="http://schemas.openxmlformats.org/drawingml/2006/main" noGrp="1"/>
          </p:cNvSpPr>
          <p:nvPr/>
        </p:nvSpPr>
        <p:spPr>
          <a:xfrm xmlns:a="http://schemas.openxmlformats.org/drawingml/2006/main">
            <a:off x="619125" y="44958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984C906-F697-4C12-A055-5204566EE90C}"/>
              </a:ext>
            </a:extLst>
          </p:cNvPr>
          <p:cNvSpPr>
            <a:spLocks xmlns:a="http://schemas.openxmlformats.org/drawingml/2006/main" noGrp="1"/>
          </p:cNvSpPr>
          <p:nvPr/>
        </p:nvSpPr>
        <p:spPr>
          <a:xfrm xmlns:a="http://schemas.openxmlformats.org/drawingml/2006/main">
            <a:off x="619125" y="46672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SCIENTIFIC TRUST</a:t>
            </a:r>
          </a:p>
        </p:txBody>
      </p:sp>
      <p:sp>
        <p:nvSpPr>
          <p:cNvPr id="16" name="">
            <a:extLst xmlns:a="http://schemas.openxmlformats.org/drawingml/2006/main">
              <a:ext uri="{FF2B5EF4-FFF2-40B4-BE49-F238E27FC236}">
                <a16:creationId xmlns:a16="http://schemas.microsoft.com/office/drawing/2014/main" id="{3C4FF4F4-B895-4A8D-9B34-C8BFE7CCAF52}"/>
              </a:ext>
            </a:extLst>
          </p:cNvPr>
          <p:cNvSpPr>
            <a:spLocks xmlns:a="http://schemas.openxmlformats.org/drawingml/2006/main" noGrp="1"/>
          </p:cNvSpPr>
          <p:nvPr/>
        </p:nvSpPr>
        <p:spPr>
          <a:xfrm xmlns:a="http://schemas.openxmlformats.org/drawingml/2006/main">
            <a:off x="2914650" y="461010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Message: guidance comes from the brand that formulated the product. Support: validated instructions, claims and escalation rules.</a:t>
            </a:r>
          </a:p>
        </p:txBody>
      </p:sp>
      <p:sp>
        <p:nvSpPr>
          <p:cNvPr id="17" name="">
            <a:extLst xmlns:a="http://schemas.openxmlformats.org/drawingml/2006/main">
              <a:ext uri="{FF2B5EF4-FFF2-40B4-BE49-F238E27FC236}">
                <a16:creationId xmlns:a16="http://schemas.microsoft.com/office/drawing/2014/main" id="{ABF77BB7-F1B1-42E4-A411-A88722F49486}"/>
              </a:ext>
            </a:extLst>
          </p:cNvPr>
          <p:cNvSpPr>
            <a:spLocks xmlns:a="http://schemas.openxmlformats.org/drawingml/2006/main" noGrp="1"/>
          </p:cNvSpPr>
          <p:nvPr/>
        </p:nvSpPr>
        <p:spPr>
          <a:xfrm xmlns:a="http://schemas.openxmlformats.org/drawingml/2006/main">
            <a:off x="619125" y="54292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8F0C538-8B6C-47E1-96F5-5CE7A02A0D0C}"/>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8C0294E5-055D-478B-AE48-5FABDDD5653E}"/>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The promise stays consistent. The explanation changes with the customer’s decision.</a:t>
            </a:r>
          </a:p>
        </p:txBody>
      </p:sp>
    </p:spTree>
    <p:extLst>
      <p:ext uri="{BB962C8B-B14F-4D97-AF65-F5344CB8AC3E}">
        <p14:creationId xmlns:p14="http://schemas.microsoft.com/office/powerpoint/2010/main" val="1830435691"/>
      </p:ext>
    </p:extLst>
  </p:cSld>
</p:sld>
</file>

<file path=ppt/slides/slide13.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1B5D0ECB-B1F4-4DC8-901A-9D680BC0B795}"/>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6A7225E2-5B69-4BE6-BC1D-E572BEC9E74B}"/>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PRODUCT EXPERIENCE</a:t>
            </a:r>
          </a:p>
        </p:txBody>
      </p:sp>
      <p:sp>
        <p:nvSpPr>
          <p:cNvPr id="3" name="">
            <a:extLst xmlns:a="http://schemas.openxmlformats.org/drawingml/2006/main">
              <a:ext uri="{FF2B5EF4-FFF2-40B4-BE49-F238E27FC236}">
                <a16:creationId xmlns:a16="http://schemas.microsoft.com/office/drawing/2014/main" id="{F0A87069-2D9C-4DBA-8A31-B991AA038607}"/>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13</a:t>
            </a:r>
          </a:p>
        </p:txBody>
      </p:sp>
      <p:sp>
        <p:nvSpPr>
          <p:cNvPr id="4" name="">
            <a:extLst xmlns:a="http://schemas.openxmlformats.org/drawingml/2006/main">
              <a:ext uri="{FF2B5EF4-FFF2-40B4-BE49-F238E27FC236}">
                <a16:creationId xmlns:a16="http://schemas.microsoft.com/office/drawing/2014/main" id="{CA3730AA-32AC-47DE-A0C5-205F76668B1B}"/>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D00F830-A217-44A6-9345-899AA894BCB6}"/>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checkpoint changes with the answer</a:t>
            </a:r>
          </a:p>
        </p:txBody>
      </p:sp>
      <p:sp>
        <p:nvSpPr>
          <p:cNvPr id="6" name="">
            <a:extLst xmlns:a="http://schemas.openxmlformats.org/drawingml/2006/main">
              <a:ext uri="{FF2B5EF4-FFF2-40B4-BE49-F238E27FC236}">
                <a16:creationId xmlns:a16="http://schemas.microsoft.com/office/drawing/2014/main" id="{80FA6B0F-334F-419B-9E2F-D38D585C6F19}"/>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My proposed decision logic, subject to Scientific Affairs approval</a:t>
            </a:r>
          </a:p>
        </p:txBody>
      </p:sp>
      <p:sp>
        <p:nvSpPr>
          <p:cNvPr id="7" name="">
            <a:extLst xmlns:a="http://schemas.openxmlformats.org/drawingml/2006/main">
              <a:ext uri="{FF2B5EF4-FFF2-40B4-BE49-F238E27FC236}">
                <a16:creationId xmlns:a16="http://schemas.microsoft.com/office/drawing/2014/main" id="{BCCA40DB-1298-40D4-B327-2F96F4EDA108}"/>
              </a:ext>
            </a:extLst>
          </p:cNvPr>
          <p:cNvSpPr>
            <a:spLocks xmlns:a="http://schemas.openxmlformats.org/drawingml/2006/main" noGrp="1"/>
          </p:cNvSpPr>
          <p:nvPr/>
        </p:nvSpPr>
        <p:spPr>
          <a:xfrm xmlns:a="http://schemas.openxmlformats.org/drawingml/2006/main">
            <a:off x="571500" y="2105025"/>
            <a:ext cx="2714625" cy="327660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A635E9C-3A8A-4B31-A41D-98C3E92F6CC1}"/>
              </a:ext>
            </a:extLst>
          </p:cNvPr>
          <p:cNvSpPr>
            <a:spLocks xmlns:a="http://schemas.openxmlformats.org/drawingml/2006/main" noGrp="1"/>
          </p:cNvSpPr>
          <p:nvPr/>
        </p:nvSpPr>
        <p:spPr>
          <a:xfrm xmlns:a="http://schemas.openxmlformats.org/drawingml/2006/main">
            <a:off x="781050" y="2333625"/>
            <a:ext cx="2238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B096"/>
                </a:solidFill>
                <a:latin typeface="Arial"/>
                <a:ea typeface="Arial"/>
                <a:cs typeface="Arial"/>
              </a:defRPr>
            </a:pPr>
            <a:r>
              <a:rPr sz="1050" b="1" i="0">
                <a:solidFill>
                  <a:srgbClr val="FFB096"/>
                </a:solidFill>
                <a:latin typeface="Arial"/>
                <a:ea typeface="Arial"/>
                <a:cs typeface="Arial"/>
              </a:rPr>
              <a:t>CONFIRM CONTEXT</a:t>
            </a:r>
          </a:p>
        </p:txBody>
      </p:sp>
      <p:sp>
        <p:nvSpPr>
          <p:cNvPr id="9" name="">
            <a:extLst xmlns:a="http://schemas.openxmlformats.org/drawingml/2006/main">
              <a:ext uri="{FF2B5EF4-FFF2-40B4-BE49-F238E27FC236}">
                <a16:creationId xmlns:a16="http://schemas.microsoft.com/office/drawing/2014/main" id="{E0716574-5C54-4D65-8B9B-45A2D8EAD942}"/>
              </a:ext>
            </a:extLst>
          </p:cNvPr>
          <p:cNvSpPr>
            <a:spLocks xmlns:a="http://schemas.openxmlformats.org/drawingml/2006/main" noGrp="1"/>
          </p:cNvSpPr>
          <p:nvPr/>
        </p:nvSpPr>
        <p:spPr>
          <a:xfrm xmlns:a="http://schemas.openxmlformats.org/drawingml/2006/main">
            <a:off x="781050" y="2847975"/>
            <a:ext cx="219075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FFFFFF"/>
                </a:solidFill>
                <a:latin typeface="Arial"/>
                <a:ea typeface="Arial"/>
                <a:cs typeface="Arial"/>
              </a:defRPr>
            </a:pPr>
            <a:r>
              <a:rPr sz="1950" b="1" i="0">
                <a:solidFill>
                  <a:srgbClr val="FFFFFF"/>
                </a:solidFill>
                <a:latin typeface="Arial"/>
                <a:ea typeface="Arial"/>
                <a:cs typeface="Arial"/>
              </a:rPr>
              <a:t>Consent</a:t>
            </a:r>
          </a:p>
          <a:p xmlns:a="http://schemas.openxmlformats.org/drawingml/2006/main">
            <a:pPr>
              <a:defRPr sz="1950" b="1" i="0">
                <a:solidFill>
                  <a:srgbClr val="FFFFFF"/>
                </a:solidFill>
                <a:latin typeface="Arial"/>
                <a:ea typeface="Arial"/>
                <a:cs typeface="Arial"/>
              </a:defRPr>
            </a:pPr>
            <a:r>
              <a:rPr sz="1950" b="1" i="0">
                <a:solidFill>
                  <a:srgbClr val="FFFFFF"/>
                </a:solidFill>
                <a:latin typeface="Arial"/>
                <a:ea typeface="Arial"/>
                <a:cs typeface="Arial"/>
              </a:rPr>
              <a:t>Purchased routine</a:t>
            </a:r>
          </a:p>
          <a:p xmlns:a="http://schemas.openxmlformats.org/drawingml/2006/main">
            <a:pPr>
              <a:defRPr sz="1950" b="1" i="0">
                <a:solidFill>
                  <a:srgbClr val="FFFFFF"/>
                </a:solidFill>
                <a:latin typeface="Arial"/>
                <a:ea typeface="Arial"/>
                <a:cs typeface="Arial"/>
              </a:defRPr>
            </a:pPr>
            <a:r>
              <a:rPr sz="1950" b="1" i="0">
                <a:solidFill>
                  <a:srgbClr val="FFFFFF"/>
                </a:solidFill>
                <a:latin typeface="Arial"/>
                <a:ea typeface="Arial"/>
                <a:cs typeface="Arial"/>
              </a:rPr>
              <a:t>Actual start date</a:t>
            </a:r>
          </a:p>
          <a:p xmlns:a="http://schemas.openxmlformats.org/drawingml/2006/main">
            <a:pPr>
              <a:defRPr sz="1950" b="1" i="0">
                <a:solidFill>
                  <a:srgbClr val="FFFFFF"/>
                </a:solidFill>
                <a:latin typeface="Arial"/>
                <a:ea typeface="Arial"/>
                <a:cs typeface="Arial"/>
              </a:defRPr>
            </a:pPr>
            <a:r>
              <a:rPr sz="1950" b="1" i="0">
                <a:solidFill>
                  <a:srgbClr val="FFFFFF"/>
                </a:solidFill>
                <a:latin typeface="Arial"/>
                <a:ea typeface="Arial"/>
                <a:cs typeface="Arial"/>
              </a:rPr>
              <a:t>Original concern</a:t>
            </a:r>
          </a:p>
        </p:txBody>
      </p:sp>
      <p:sp>
        <p:nvSpPr>
          <p:cNvPr id="10" name="">
            <a:extLst xmlns:a="http://schemas.openxmlformats.org/drawingml/2006/main">
              <a:ext uri="{FF2B5EF4-FFF2-40B4-BE49-F238E27FC236}">
                <a16:creationId xmlns:a16="http://schemas.microsoft.com/office/drawing/2014/main" id="{3A936F29-DCCE-4645-9C18-124AC2E7CC01}"/>
              </a:ext>
            </a:extLst>
          </p:cNvPr>
          <p:cNvSpPr>
            <a:spLocks xmlns:a="http://schemas.openxmlformats.org/drawingml/2006/main" noGrp="1"/>
          </p:cNvSpPr>
          <p:nvPr/>
        </p:nvSpPr>
        <p:spPr>
          <a:xfrm xmlns:a="http://schemas.openxmlformats.org/drawingml/2006/main">
            <a:off x="781050" y="4543425"/>
            <a:ext cx="219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D8D8D2"/>
                </a:solidFill>
                <a:latin typeface="Arial"/>
                <a:ea typeface="Arial"/>
                <a:cs typeface="Arial"/>
              </a:defRPr>
            </a:pPr>
            <a:r>
              <a:rPr sz="1500" b="0" i="0">
                <a:solidFill>
                  <a:srgbClr val="D8D8D2"/>
                </a:solidFill>
                <a:latin typeface="Arial"/>
                <a:ea typeface="Arial"/>
                <a:cs typeface="Arial"/>
              </a:rPr>
              <a:t>Then ask only what is needed for this checkpoint.</a:t>
            </a:r>
          </a:p>
        </p:txBody>
      </p:sp>
      <p:sp>
        <p:nvSpPr>
          <p:cNvPr id="11" name="">
            <a:extLst xmlns:a="http://schemas.openxmlformats.org/drawingml/2006/main">
              <a:ext uri="{FF2B5EF4-FFF2-40B4-BE49-F238E27FC236}">
                <a16:creationId xmlns:a16="http://schemas.microsoft.com/office/drawing/2014/main" id="{4FBBEE49-9F89-4F6C-9DED-8CC947DC36FB}"/>
              </a:ext>
            </a:extLst>
          </p:cNvPr>
          <p:cNvSpPr>
            <a:spLocks xmlns:a="http://schemas.openxmlformats.org/drawingml/2006/main" noGrp="1"/>
          </p:cNvSpPr>
          <p:nvPr/>
        </p:nvSpPr>
        <p:spPr>
          <a:xfrm xmlns:a="http://schemas.openxmlformats.org/drawingml/2006/main">
            <a:off x="3286125" y="3724275"/>
            <a:ext cx="361950" cy="285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4E437BE-0B39-422F-ABEA-95D732680680}"/>
              </a:ext>
            </a:extLst>
          </p:cNvPr>
          <p:cNvSpPr>
            <a:spLocks xmlns:a="http://schemas.openxmlformats.org/drawingml/2006/main" noGrp="1"/>
          </p:cNvSpPr>
          <p:nvPr/>
        </p:nvSpPr>
        <p:spPr>
          <a:xfrm xmlns:a="http://schemas.openxmlformats.org/drawingml/2006/main">
            <a:off x="3619500" y="2438400"/>
            <a:ext cx="28575" cy="25908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F11D876-D012-46E0-8528-0AAD032FC9E2}"/>
              </a:ext>
            </a:extLst>
          </p:cNvPr>
          <p:cNvSpPr>
            <a:spLocks xmlns:a="http://schemas.openxmlformats.org/drawingml/2006/main" noGrp="1"/>
          </p:cNvSpPr>
          <p:nvPr/>
        </p:nvSpPr>
        <p:spPr>
          <a:xfrm xmlns:a="http://schemas.openxmlformats.org/drawingml/2006/main">
            <a:off x="3619500" y="2457450"/>
            <a:ext cx="314325" cy="285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69D4FFC-DC0D-41F1-9A0A-E9E9537FD5E6}"/>
              </a:ext>
            </a:extLst>
          </p:cNvPr>
          <p:cNvSpPr>
            <a:spLocks xmlns:a="http://schemas.openxmlformats.org/drawingml/2006/main" noGrp="1"/>
          </p:cNvSpPr>
          <p:nvPr/>
        </p:nvSpPr>
        <p:spPr>
          <a:xfrm xmlns:a="http://schemas.openxmlformats.org/drawingml/2006/main">
            <a:off x="3924300" y="2085975"/>
            <a:ext cx="7696200" cy="733425"/>
          </a:xfrm>
          <a:prstGeom xmlns:a="http://schemas.openxmlformats.org/drawingml/2006/main" prst="rect">
            <a:avLst/>
          </a:prstGeom>
          <a:solidFill xmlns:a="http://schemas.openxmlformats.org/drawingml/2006/main">
            <a:srgbClr val="F4DDE6"/>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C5F9230-1F22-4D66-BB37-4A57D1A9B885}"/>
              </a:ext>
            </a:extLst>
          </p:cNvPr>
          <p:cNvSpPr>
            <a:spLocks xmlns:a="http://schemas.openxmlformats.org/drawingml/2006/main" noGrp="1"/>
          </p:cNvSpPr>
          <p:nvPr/>
        </p:nvSpPr>
        <p:spPr>
          <a:xfrm xmlns:a="http://schemas.openxmlformats.org/drawingml/2006/main">
            <a:off x="4095750" y="2219325"/>
            <a:ext cx="2428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Concerning symptoms</a:t>
            </a:r>
          </a:p>
        </p:txBody>
      </p:sp>
      <p:sp>
        <p:nvSpPr>
          <p:cNvPr id="16" name="">
            <a:extLst xmlns:a="http://schemas.openxmlformats.org/drawingml/2006/main">
              <a:ext uri="{FF2B5EF4-FFF2-40B4-BE49-F238E27FC236}">
                <a16:creationId xmlns:a16="http://schemas.microsoft.com/office/drawing/2014/main" id="{4D480FB1-327A-4897-9AF4-176F612E7D3B}"/>
              </a:ext>
            </a:extLst>
          </p:cNvPr>
          <p:cNvSpPr>
            <a:spLocks xmlns:a="http://schemas.openxmlformats.org/drawingml/2006/main" noGrp="1"/>
          </p:cNvSpPr>
          <p:nvPr/>
        </p:nvSpPr>
        <p:spPr>
          <a:xfrm xmlns:a="http://schemas.openxmlformats.org/drawingml/2006/main">
            <a:off x="6800850" y="2219325"/>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Route to approved safety guidance and professional help</a:t>
            </a:r>
          </a:p>
        </p:txBody>
      </p:sp>
      <p:sp>
        <p:nvSpPr>
          <p:cNvPr id="17" name="">
            <a:extLst xmlns:a="http://schemas.openxmlformats.org/drawingml/2006/main">
              <a:ext uri="{FF2B5EF4-FFF2-40B4-BE49-F238E27FC236}">
                <a16:creationId xmlns:a16="http://schemas.microsoft.com/office/drawing/2014/main" id="{2439C354-0F47-440E-A67D-1C08184C5DBE}"/>
              </a:ext>
            </a:extLst>
          </p:cNvPr>
          <p:cNvSpPr>
            <a:spLocks xmlns:a="http://schemas.openxmlformats.org/drawingml/2006/main" noGrp="1"/>
          </p:cNvSpPr>
          <p:nvPr/>
        </p:nvSpPr>
        <p:spPr>
          <a:xfrm xmlns:a="http://schemas.openxmlformats.org/drawingml/2006/main">
            <a:off x="3619500" y="3314700"/>
            <a:ext cx="314325" cy="285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475E3FC-4E23-4C46-983A-AA3F976E2690}"/>
              </a:ext>
            </a:extLst>
          </p:cNvPr>
          <p:cNvSpPr>
            <a:spLocks xmlns:a="http://schemas.openxmlformats.org/drawingml/2006/main" noGrp="1"/>
          </p:cNvSpPr>
          <p:nvPr/>
        </p:nvSpPr>
        <p:spPr>
          <a:xfrm xmlns:a="http://schemas.openxmlformats.org/drawingml/2006/main">
            <a:off x="3924300" y="2943225"/>
            <a:ext cx="7696200" cy="733425"/>
          </a:xfrm>
          <a:prstGeom xmlns:a="http://schemas.openxmlformats.org/drawingml/2006/main" prst="rect">
            <a:avLst/>
          </a:prstGeom>
          <a:solidFill xmlns:a="http://schemas.openxmlformats.org/drawingml/2006/main">
            <a:srgbClr val="DFF2F4"/>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D828D1B-129C-4388-AEB6-F58D2C8BCF84}"/>
              </a:ext>
            </a:extLst>
          </p:cNvPr>
          <p:cNvSpPr>
            <a:spLocks xmlns:a="http://schemas.openxmlformats.org/drawingml/2006/main" noGrp="1"/>
          </p:cNvSpPr>
          <p:nvPr/>
        </p:nvSpPr>
        <p:spPr>
          <a:xfrm xmlns:a="http://schemas.openxmlformats.org/drawingml/2006/main">
            <a:off x="4095750" y="3076575"/>
            <a:ext cx="2428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Usage is unclear</a:t>
            </a:r>
          </a:p>
        </p:txBody>
      </p:sp>
      <p:sp>
        <p:nvSpPr>
          <p:cNvPr id="20" name="">
            <a:extLst xmlns:a="http://schemas.openxmlformats.org/drawingml/2006/main">
              <a:ext uri="{FF2B5EF4-FFF2-40B4-BE49-F238E27FC236}">
                <a16:creationId xmlns:a16="http://schemas.microsoft.com/office/drawing/2014/main" id="{CB77E6EF-8265-4CFF-8CEF-EE72AED6076B}"/>
              </a:ext>
            </a:extLst>
          </p:cNvPr>
          <p:cNvSpPr>
            <a:spLocks xmlns:a="http://schemas.openxmlformats.org/drawingml/2006/main" noGrp="1"/>
          </p:cNvSpPr>
          <p:nvPr/>
        </p:nvSpPr>
        <p:spPr>
          <a:xfrm xmlns:a="http://schemas.openxmlformats.org/drawingml/2006/main">
            <a:off x="6800850" y="3076575"/>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Review instructions for the purchased product or routine</a:t>
            </a:r>
          </a:p>
        </p:txBody>
      </p:sp>
      <p:sp>
        <p:nvSpPr>
          <p:cNvPr id="21" name="">
            <a:extLst xmlns:a="http://schemas.openxmlformats.org/drawingml/2006/main">
              <a:ext uri="{FF2B5EF4-FFF2-40B4-BE49-F238E27FC236}">
                <a16:creationId xmlns:a16="http://schemas.microsoft.com/office/drawing/2014/main" id="{AB2A2E4C-5A44-49CE-B7FC-17D44FC73F22}"/>
              </a:ext>
            </a:extLst>
          </p:cNvPr>
          <p:cNvSpPr>
            <a:spLocks xmlns:a="http://schemas.openxmlformats.org/drawingml/2006/main" noGrp="1"/>
          </p:cNvSpPr>
          <p:nvPr/>
        </p:nvSpPr>
        <p:spPr>
          <a:xfrm xmlns:a="http://schemas.openxmlformats.org/drawingml/2006/main">
            <a:off x="3619500" y="4171950"/>
            <a:ext cx="314325" cy="285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966132DB-C2A9-4414-9B9D-CE2A057844A2}"/>
              </a:ext>
            </a:extLst>
          </p:cNvPr>
          <p:cNvSpPr>
            <a:spLocks xmlns:a="http://schemas.openxmlformats.org/drawingml/2006/main" noGrp="1"/>
          </p:cNvSpPr>
          <p:nvPr/>
        </p:nvSpPr>
        <p:spPr>
          <a:xfrm xmlns:a="http://schemas.openxmlformats.org/drawingml/2006/main">
            <a:off x="3924300" y="3800475"/>
            <a:ext cx="7696200" cy="733425"/>
          </a:xfrm>
          <a:prstGeom xmlns:a="http://schemas.openxmlformats.org/drawingml/2006/main" prst="rect">
            <a:avLst/>
          </a:prstGeom>
          <a:solidFill xmlns:a="http://schemas.openxmlformats.org/drawingml/2006/main">
            <a:srgbClr val="EDF2C9"/>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85CB52DC-831E-4AB3-B996-07D1B2D4EDC5}"/>
              </a:ext>
            </a:extLst>
          </p:cNvPr>
          <p:cNvSpPr>
            <a:spLocks xmlns:a="http://schemas.openxmlformats.org/drawingml/2006/main" noGrp="1"/>
          </p:cNvSpPr>
          <p:nvPr/>
        </p:nvSpPr>
        <p:spPr>
          <a:xfrm xmlns:a="http://schemas.openxmlformats.org/drawingml/2006/main">
            <a:off x="4095750" y="3933825"/>
            <a:ext cx="2428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Too early to assess</a:t>
            </a:r>
          </a:p>
        </p:txBody>
      </p:sp>
      <p:sp>
        <p:nvSpPr>
          <p:cNvPr id="24" name="">
            <a:extLst xmlns:a="http://schemas.openxmlformats.org/drawingml/2006/main">
              <a:ext uri="{FF2B5EF4-FFF2-40B4-BE49-F238E27FC236}">
                <a16:creationId xmlns:a16="http://schemas.microsoft.com/office/drawing/2014/main" id="{202BEF51-A137-42CB-8D01-F7314702D1B3}"/>
              </a:ext>
            </a:extLst>
          </p:cNvPr>
          <p:cNvSpPr>
            <a:spLocks xmlns:a="http://schemas.openxmlformats.org/drawingml/2006/main" noGrp="1"/>
          </p:cNvSpPr>
          <p:nvPr/>
        </p:nvSpPr>
        <p:spPr>
          <a:xfrm xmlns:a="http://schemas.openxmlformats.org/drawingml/2006/main">
            <a:off x="6800850" y="3933825"/>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Explain the window; offer a later check-in</a:t>
            </a:r>
          </a:p>
        </p:txBody>
      </p:sp>
      <p:sp>
        <p:nvSpPr>
          <p:cNvPr id="25" name="">
            <a:extLst xmlns:a="http://schemas.openxmlformats.org/drawingml/2006/main">
              <a:ext uri="{FF2B5EF4-FFF2-40B4-BE49-F238E27FC236}">
                <a16:creationId xmlns:a16="http://schemas.microsoft.com/office/drawing/2014/main" id="{AA002472-E491-493B-85F0-CFBD4B8FA354}"/>
              </a:ext>
            </a:extLst>
          </p:cNvPr>
          <p:cNvSpPr>
            <a:spLocks xmlns:a="http://schemas.openxmlformats.org/drawingml/2006/main" noGrp="1"/>
          </p:cNvSpPr>
          <p:nvPr/>
        </p:nvSpPr>
        <p:spPr>
          <a:xfrm xmlns:a="http://schemas.openxmlformats.org/drawingml/2006/main">
            <a:off x="3619500" y="5029200"/>
            <a:ext cx="314325" cy="2857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5B217ECF-43D9-4BA2-9C54-C625D6328D1F}"/>
              </a:ext>
            </a:extLst>
          </p:cNvPr>
          <p:cNvSpPr>
            <a:spLocks xmlns:a="http://schemas.openxmlformats.org/drawingml/2006/main" noGrp="1"/>
          </p:cNvSpPr>
          <p:nvPr/>
        </p:nvSpPr>
        <p:spPr>
          <a:xfrm xmlns:a="http://schemas.openxmlformats.org/drawingml/2006/main">
            <a:off x="3924300" y="4657725"/>
            <a:ext cx="7696200" cy="7334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EEF9428B-9634-4C4E-8E52-64F55DC50D50}"/>
              </a:ext>
            </a:extLst>
          </p:cNvPr>
          <p:cNvSpPr>
            <a:spLocks xmlns:a="http://schemas.openxmlformats.org/drawingml/2006/main" noGrp="1"/>
          </p:cNvSpPr>
          <p:nvPr/>
        </p:nvSpPr>
        <p:spPr>
          <a:xfrm xmlns:a="http://schemas.openxmlformats.org/drawingml/2006/main">
            <a:off x="4095750" y="4791075"/>
            <a:ext cx="2428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Evaluation window reached</a:t>
            </a:r>
          </a:p>
        </p:txBody>
      </p:sp>
      <p:sp>
        <p:nvSpPr>
          <p:cNvPr id="28" name="">
            <a:extLst xmlns:a="http://schemas.openxmlformats.org/drawingml/2006/main">
              <a:ext uri="{FF2B5EF4-FFF2-40B4-BE49-F238E27FC236}">
                <a16:creationId xmlns:a16="http://schemas.microsoft.com/office/drawing/2014/main" id="{D65539A9-FE60-410D-84C5-832839BA36C0}"/>
              </a:ext>
            </a:extLst>
          </p:cNvPr>
          <p:cNvSpPr>
            <a:spLocks xmlns:a="http://schemas.openxmlformats.org/drawingml/2006/main" noGrp="1"/>
          </p:cNvSpPr>
          <p:nvPr/>
        </p:nvSpPr>
        <p:spPr>
          <a:xfrm xmlns:a="http://schemas.openxmlformats.org/drawingml/2006/main">
            <a:off x="6800850" y="4791075"/>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Compare with baseline; continue, review or simplify</a:t>
            </a:r>
          </a:p>
        </p:txBody>
      </p:sp>
      <p:sp>
        <p:nvSpPr>
          <p:cNvPr id="29" name="">
            <a:extLst xmlns:a="http://schemas.openxmlformats.org/drawingml/2006/main">
              <a:ext uri="{FF2B5EF4-FFF2-40B4-BE49-F238E27FC236}">
                <a16:creationId xmlns:a16="http://schemas.microsoft.com/office/drawing/2014/main" id="{1E003427-C7AE-4731-A954-8AB019D5321B}"/>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212CED39-A2C8-431A-9F02-33DC683FC863}"/>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Activation = the first meaningful product checkpoint plus a relevant next action.</a:t>
            </a:r>
          </a:p>
        </p:txBody>
      </p:sp>
    </p:spTree>
    <p:extLst>
      <p:ext uri="{BB962C8B-B14F-4D97-AF65-F5344CB8AC3E}">
        <p14:creationId xmlns:p14="http://schemas.microsoft.com/office/powerpoint/2010/main" val="1763909069"/>
      </p:ext>
    </p:extLst>
  </p:cSld>
</p:sld>
</file>

<file path=ppt/slides/slide14.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B163B047-F753-4B64-9427-C1AEA20CA036}"/>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2A737276-E851-415D-9594-03DF37FDDDED}"/>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LIFECYCLE DESIGN</a:t>
            </a:r>
          </a:p>
        </p:txBody>
      </p:sp>
      <p:sp>
        <p:nvSpPr>
          <p:cNvPr id="3" name="">
            <a:extLst xmlns:a="http://schemas.openxmlformats.org/drawingml/2006/main">
              <a:ext uri="{FF2B5EF4-FFF2-40B4-BE49-F238E27FC236}">
                <a16:creationId xmlns:a16="http://schemas.microsoft.com/office/drawing/2014/main" id="{920650A8-C794-4080-9C33-5BB778026773}"/>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14</a:t>
            </a:r>
          </a:p>
        </p:txBody>
      </p:sp>
      <p:sp>
        <p:nvSpPr>
          <p:cNvPr id="4" name="">
            <a:extLst xmlns:a="http://schemas.openxmlformats.org/drawingml/2006/main">
              <a:ext uri="{FF2B5EF4-FFF2-40B4-BE49-F238E27FC236}">
                <a16:creationId xmlns:a16="http://schemas.microsoft.com/office/drawing/2014/main" id="{3C516FC3-2479-4048-8E6B-3794FFF5114C}"/>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677B666-A2E7-43AA-A563-F56BBE7CF645}"/>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Evidence shapes my Niacinamide checkpoints</a:t>
            </a:r>
          </a:p>
        </p:txBody>
      </p:sp>
      <p:sp>
        <p:nvSpPr>
          <p:cNvPr id="6" name="">
            <a:extLst xmlns:a="http://schemas.openxmlformats.org/drawingml/2006/main">
              <a:ext uri="{FF2B5EF4-FFF2-40B4-BE49-F238E27FC236}">
                <a16:creationId xmlns:a16="http://schemas.microsoft.com/office/drawing/2014/main" id="{987B5FA9-22CB-4190-9419-5A5B756EBA18}"/>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Niacinamide 5% · published consumer-study responses, not results of Skin Journey</a:t>
            </a:r>
          </a:p>
        </p:txBody>
      </p:sp>
      <p:sp>
        <p:nvSpPr>
          <p:cNvPr id="7" name="">
            <a:extLst xmlns:a="http://schemas.openxmlformats.org/drawingml/2006/main">
              <a:ext uri="{FF2B5EF4-FFF2-40B4-BE49-F238E27FC236}">
                <a16:creationId xmlns:a16="http://schemas.microsoft.com/office/drawing/2014/main" id="{AF01D2B1-FD18-46BC-828A-B57AEE1C89B0}"/>
              </a:ext>
            </a:extLst>
          </p:cNvPr>
          <p:cNvSpPr>
            <a:spLocks xmlns:a="http://schemas.openxmlformats.org/drawingml/2006/main" noGrp="1"/>
          </p:cNvSpPr>
          <p:nvPr/>
        </p:nvSpPr>
        <p:spPr>
          <a:xfrm xmlns:a="http://schemas.openxmlformats.org/drawingml/2006/main">
            <a:off x="571500" y="2057400"/>
            <a:ext cx="3429000" cy="3362325"/>
          </a:xfrm>
          <a:prstGeom xmlns:a="http://schemas.openxmlformats.org/drawingml/2006/main" prst="rect">
            <a:avLst/>
          </a:prstGeom>
          <a:solidFill xmlns:a="http://schemas.openxmlformats.org/drawingml/2006/main">
            <a:srgbClr val="DFF2F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26E8B05-18F1-4E41-93F7-20055E5516BB}"/>
              </a:ext>
            </a:extLst>
          </p:cNvPr>
          <p:cNvSpPr>
            <a:spLocks xmlns:a="http://schemas.openxmlformats.org/drawingml/2006/main" noGrp="1"/>
          </p:cNvSpPr>
          <p:nvPr/>
        </p:nvSpPr>
        <p:spPr>
          <a:xfrm xmlns:a="http://schemas.openxmlformats.org/drawingml/2006/main">
            <a:off x="800100" y="228600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WEEK 3</a:t>
            </a:r>
          </a:p>
        </p:txBody>
      </p:sp>
      <p:sp>
        <p:nvSpPr>
          <p:cNvPr id="9" name="">
            <a:extLst xmlns:a="http://schemas.openxmlformats.org/drawingml/2006/main">
              <a:ext uri="{FF2B5EF4-FFF2-40B4-BE49-F238E27FC236}">
                <a16:creationId xmlns:a16="http://schemas.microsoft.com/office/drawing/2014/main" id="{07E92596-63C7-4F10-B203-336ACA138DFC}"/>
              </a:ext>
            </a:extLst>
          </p:cNvPr>
          <p:cNvSpPr>
            <a:spLocks xmlns:a="http://schemas.openxmlformats.org/drawingml/2006/main" noGrp="1"/>
          </p:cNvSpPr>
          <p:nvPr/>
        </p:nvSpPr>
        <p:spPr>
          <a:xfrm xmlns:a="http://schemas.openxmlformats.org/drawingml/2006/main">
            <a:off x="800100" y="2676525"/>
            <a:ext cx="2857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700" b="1" i="0">
                <a:solidFill>
                  <a:srgbClr val="121212"/>
                </a:solidFill>
                <a:latin typeface="Arial"/>
                <a:ea typeface="Arial"/>
                <a:cs typeface="Arial"/>
              </a:defRPr>
            </a:pPr>
            <a:r>
              <a:rPr sz="5700" b="1" i="0">
                <a:solidFill>
                  <a:srgbClr val="121212"/>
                </a:solidFill>
                <a:latin typeface="Arial"/>
                <a:ea typeface="Arial"/>
                <a:cs typeface="Arial"/>
              </a:rPr>
              <a:t>90%</a:t>
            </a:r>
          </a:p>
        </p:txBody>
      </p:sp>
      <p:sp>
        <p:nvSpPr>
          <p:cNvPr id="10" name="">
            <a:extLst xmlns:a="http://schemas.openxmlformats.org/drawingml/2006/main">
              <a:ext uri="{FF2B5EF4-FFF2-40B4-BE49-F238E27FC236}">
                <a16:creationId xmlns:a16="http://schemas.microsoft.com/office/drawing/2014/main" id="{6221CAC8-106E-4AAD-9EE4-AF5FEF77E96C}"/>
              </a:ext>
            </a:extLst>
          </p:cNvPr>
          <p:cNvSpPr>
            <a:spLocks xmlns:a="http://schemas.openxmlformats.org/drawingml/2006/main" noGrp="1"/>
          </p:cNvSpPr>
          <p:nvPr/>
        </p:nvSpPr>
        <p:spPr>
          <a:xfrm xmlns:a="http://schemas.openxmlformats.org/drawingml/2006/main">
            <a:off x="800100" y="3686175"/>
            <a:ext cx="2905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Reported less dehydration</a:t>
            </a:r>
          </a:p>
        </p:txBody>
      </p:sp>
      <p:sp>
        <p:nvSpPr>
          <p:cNvPr id="11" name="">
            <a:extLst xmlns:a="http://schemas.openxmlformats.org/drawingml/2006/main">
              <a:ext uri="{FF2B5EF4-FFF2-40B4-BE49-F238E27FC236}">
                <a16:creationId xmlns:a16="http://schemas.microsoft.com/office/drawing/2014/main" id="{1AFEF796-EDC9-4E3E-800A-DCC0EB927976}"/>
              </a:ext>
            </a:extLst>
          </p:cNvPr>
          <p:cNvSpPr>
            <a:spLocks xmlns:a="http://schemas.openxmlformats.org/drawingml/2006/main" noGrp="1"/>
          </p:cNvSpPr>
          <p:nvPr/>
        </p:nvSpPr>
        <p:spPr>
          <a:xfrm xmlns:a="http://schemas.openxmlformats.org/drawingml/2006/main">
            <a:off x="800100" y="4400550"/>
            <a:ext cx="2952750" cy="9525"/>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F79453D-CDC7-442E-A80B-28F5D3B2B33F}"/>
              </a:ext>
            </a:extLst>
          </p:cNvPr>
          <p:cNvSpPr>
            <a:spLocks xmlns:a="http://schemas.openxmlformats.org/drawingml/2006/main" noGrp="1"/>
          </p:cNvSpPr>
          <p:nvPr/>
        </p:nvSpPr>
        <p:spPr>
          <a:xfrm xmlns:a="http://schemas.openxmlformats.org/drawingml/2006/main">
            <a:off x="800100" y="4591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Ask about hydration versus the starting point.</a:t>
            </a:r>
          </a:p>
        </p:txBody>
      </p:sp>
      <p:sp>
        <p:nvSpPr>
          <p:cNvPr id="13" name="">
            <a:extLst xmlns:a="http://schemas.openxmlformats.org/drawingml/2006/main">
              <a:ext uri="{FF2B5EF4-FFF2-40B4-BE49-F238E27FC236}">
                <a16:creationId xmlns:a16="http://schemas.microsoft.com/office/drawing/2014/main" id="{C1678DF6-8014-4A0B-A406-6E6D370EABB4}"/>
              </a:ext>
            </a:extLst>
          </p:cNvPr>
          <p:cNvSpPr>
            <a:spLocks xmlns:a="http://schemas.openxmlformats.org/drawingml/2006/main" noGrp="1"/>
          </p:cNvSpPr>
          <p:nvPr/>
        </p:nvSpPr>
        <p:spPr>
          <a:xfrm xmlns:a="http://schemas.openxmlformats.org/drawingml/2006/main">
            <a:off x="4286250" y="2057400"/>
            <a:ext cx="3429000" cy="3362325"/>
          </a:xfrm>
          <a:prstGeom xmlns:a="http://schemas.openxmlformats.org/drawingml/2006/main" prst="rect">
            <a:avLst/>
          </a:prstGeom>
          <a:solidFill xmlns:a="http://schemas.openxmlformats.org/drawingml/2006/main">
            <a:srgbClr val="EDF2C9"/>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05B6379-9D7C-4E2C-97E1-BDC8025AD76A}"/>
              </a:ext>
            </a:extLst>
          </p:cNvPr>
          <p:cNvSpPr>
            <a:spLocks xmlns:a="http://schemas.openxmlformats.org/drawingml/2006/main" noGrp="1"/>
          </p:cNvSpPr>
          <p:nvPr/>
        </p:nvSpPr>
        <p:spPr>
          <a:xfrm xmlns:a="http://schemas.openxmlformats.org/drawingml/2006/main">
            <a:off x="4514850" y="228600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WEEK 4</a:t>
            </a:r>
          </a:p>
        </p:txBody>
      </p:sp>
      <p:sp>
        <p:nvSpPr>
          <p:cNvPr id="15" name="">
            <a:extLst xmlns:a="http://schemas.openxmlformats.org/drawingml/2006/main">
              <a:ext uri="{FF2B5EF4-FFF2-40B4-BE49-F238E27FC236}">
                <a16:creationId xmlns:a16="http://schemas.microsoft.com/office/drawing/2014/main" id="{0BD65B6C-2F4F-4ECB-9186-2B514B515BE2}"/>
              </a:ext>
            </a:extLst>
          </p:cNvPr>
          <p:cNvSpPr>
            <a:spLocks xmlns:a="http://schemas.openxmlformats.org/drawingml/2006/main" noGrp="1"/>
          </p:cNvSpPr>
          <p:nvPr/>
        </p:nvSpPr>
        <p:spPr>
          <a:xfrm xmlns:a="http://schemas.openxmlformats.org/drawingml/2006/main">
            <a:off x="4514850" y="2676525"/>
            <a:ext cx="2857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700" b="1" i="0">
                <a:solidFill>
                  <a:srgbClr val="121212"/>
                </a:solidFill>
                <a:latin typeface="Arial"/>
                <a:ea typeface="Arial"/>
                <a:cs typeface="Arial"/>
              </a:defRPr>
            </a:pPr>
            <a:r>
              <a:rPr sz="5700" b="1" i="0">
                <a:solidFill>
                  <a:srgbClr val="121212"/>
                </a:solidFill>
                <a:latin typeface="Arial"/>
                <a:ea typeface="Arial"/>
                <a:cs typeface="Arial"/>
              </a:rPr>
              <a:t>97%</a:t>
            </a:r>
          </a:p>
        </p:txBody>
      </p:sp>
      <p:sp>
        <p:nvSpPr>
          <p:cNvPr id="16" name="">
            <a:extLst xmlns:a="http://schemas.openxmlformats.org/drawingml/2006/main">
              <a:ext uri="{FF2B5EF4-FFF2-40B4-BE49-F238E27FC236}">
                <a16:creationId xmlns:a16="http://schemas.microsoft.com/office/drawing/2014/main" id="{FEBB7739-5E95-403E-8BA3-2E6E9B7C2BCE}"/>
              </a:ext>
            </a:extLst>
          </p:cNvPr>
          <p:cNvSpPr>
            <a:spLocks xmlns:a="http://schemas.openxmlformats.org/drawingml/2006/main" noGrp="1"/>
          </p:cNvSpPr>
          <p:nvPr/>
        </p:nvSpPr>
        <p:spPr>
          <a:xfrm xmlns:a="http://schemas.openxmlformats.org/drawingml/2006/main">
            <a:off x="4514850" y="3686175"/>
            <a:ext cx="2905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Reported reduced irritation</a:t>
            </a:r>
          </a:p>
        </p:txBody>
      </p:sp>
      <p:sp>
        <p:nvSpPr>
          <p:cNvPr id="17" name="">
            <a:extLst xmlns:a="http://schemas.openxmlformats.org/drawingml/2006/main">
              <a:ext uri="{FF2B5EF4-FFF2-40B4-BE49-F238E27FC236}">
                <a16:creationId xmlns:a16="http://schemas.microsoft.com/office/drawing/2014/main" id="{539A7B7A-087E-40DF-8AFF-0C1AD95FDBAD}"/>
              </a:ext>
            </a:extLst>
          </p:cNvPr>
          <p:cNvSpPr>
            <a:spLocks xmlns:a="http://schemas.openxmlformats.org/drawingml/2006/main" noGrp="1"/>
          </p:cNvSpPr>
          <p:nvPr/>
        </p:nvSpPr>
        <p:spPr>
          <a:xfrm xmlns:a="http://schemas.openxmlformats.org/drawingml/2006/main">
            <a:off x="4514850" y="4400550"/>
            <a:ext cx="2952750" cy="9525"/>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F33B9EB-89EA-46AD-8EA6-7516C93DA6F0}"/>
              </a:ext>
            </a:extLst>
          </p:cNvPr>
          <p:cNvSpPr>
            <a:spLocks xmlns:a="http://schemas.openxmlformats.org/drawingml/2006/main" noGrp="1"/>
          </p:cNvSpPr>
          <p:nvPr/>
        </p:nvSpPr>
        <p:spPr>
          <a:xfrm xmlns:a="http://schemas.openxmlformats.org/drawingml/2006/main">
            <a:off x="4514850" y="4591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Check comfort; safety concerns take priority.</a:t>
            </a:r>
          </a:p>
        </p:txBody>
      </p:sp>
      <p:sp>
        <p:nvSpPr>
          <p:cNvPr id="19" name="">
            <a:extLst xmlns:a="http://schemas.openxmlformats.org/drawingml/2006/main">
              <a:ext uri="{FF2B5EF4-FFF2-40B4-BE49-F238E27FC236}">
                <a16:creationId xmlns:a16="http://schemas.microsoft.com/office/drawing/2014/main" id="{1188C606-8380-4F36-B693-FB58A4C6B52D}"/>
              </a:ext>
            </a:extLst>
          </p:cNvPr>
          <p:cNvSpPr>
            <a:spLocks xmlns:a="http://schemas.openxmlformats.org/drawingml/2006/main" noGrp="1"/>
          </p:cNvSpPr>
          <p:nvPr/>
        </p:nvSpPr>
        <p:spPr>
          <a:xfrm xmlns:a="http://schemas.openxmlformats.org/drawingml/2006/main">
            <a:off x="8001000" y="2057400"/>
            <a:ext cx="3429000" cy="3362325"/>
          </a:xfrm>
          <a:prstGeom xmlns:a="http://schemas.openxmlformats.org/drawingml/2006/main" prst="rect">
            <a:avLst/>
          </a:prstGeom>
          <a:solidFill xmlns:a="http://schemas.openxmlformats.org/drawingml/2006/main">
            <a:srgbClr val="F4DDE6"/>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B79C7C87-334C-43A4-9715-2F3D54D19F4B}"/>
              </a:ext>
            </a:extLst>
          </p:cNvPr>
          <p:cNvSpPr>
            <a:spLocks xmlns:a="http://schemas.openxmlformats.org/drawingml/2006/main" noGrp="1"/>
          </p:cNvSpPr>
          <p:nvPr/>
        </p:nvSpPr>
        <p:spPr>
          <a:xfrm xmlns:a="http://schemas.openxmlformats.org/drawingml/2006/main">
            <a:off x="8229600" y="228600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WEEK 8</a:t>
            </a:r>
          </a:p>
        </p:txBody>
      </p:sp>
      <p:sp>
        <p:nvSpPr>
          <p:cNvPr id="21" name="">
            <a:extLst xmlns:a="http://schemas.openxmlformats.org/drawingml/2006/main">
              <a:ext uri="{FF2B5EF4-FFF2-40B4-BE49-F238E27FC236}">
                <a16:creationId xmlns:a16="http://schemas.microsoft.com/office/drawing/2014/main" id="{78CDE502-A920-47C9-BC2E-918D49025930}"/>
              </a:ext>
            </a:extLst>
          </p:cNvPr>
          <p:cNvSpPr>
            <a:spLocks xmlns:a="http://schemas.openxmlformats.org/drawingml/2006/main" noGrp="1"/>
          </p:cNvSpPr>
          <p:nvPr/>
        </p:nvSpPr>
        <p:spPr>
          <a:xfrm xmlns:a="http://schemas.openxmlformats.org/drawingml/2006/main">
            <a:off x="8229600" y="2676525"/>
            <a:ext cx="2857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700" b="1" i="0">
                <a:solidFill>
                  <a:srgbClr val="121212"/>
                </a:solidFill>
                <a:latin typeface="Arial"/>
                <a:ea typeface="Arial"/>
                <a:cs typeface="Arial"/>
              </a:defRPr>
            </a:pPr>
            <a:r>
              <a:rPr sz="5700" b="1" i="0">
                <a:solidFill>
                  <a:srgbClr val="121212"/>
                </a:solidFill>
                <a:latin typeface="Arial"/>
                <a:ea typeface="Arial"/>
                <a:cs typeface="Arial"/>
              </a:rPr>
              <a:t>93%</a:t>
            </a:r>
          </a:p>
        </p:txBody>
      </p:sp>
      <p:sp>
        <p:nvSpPr>
          <p:cNvPr id="22" name="">
            <a:extLst xmlns:a="http://schemas.openxmlformats.org/drawingml/2006/main">
              <a:ext uri="{FF2B5EF4-FFF2-40B4-BE49-F238E27FC236}">
                <a16:creationId xmlns:a16="http://schemas.microsoft.com/office/drawing/2014/main" id="{C052999B-F1A2-43CA-8EB0-3E39CAB8F3F5}"/>
              </a:ext>
            </a:extLst>
          </p:cNvPr>
          <p:cNvSpPr>
            <a:spLocks xmlns:a="http://schemas.openxmlformats.org/drawingml/2006/main" noGrp="1"/>
          </p:cNvSpPr>
          <p:nvPr/>
        </p:nvSpPr>
        <p:spPr>
          <a:xfrm xmlns:a="http://schemas.openxmlformats.org/drawingml/2006/main">
            <a:off x="8229600" y="3686175"/>
            <a:ext cx="2905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i="0">
                <a:solidFill>
                  <a:srgbClr val="121212"/>
                </a:solidFill>
                <a:latin typeface="Arial"/>
                <a:ea typeface="Arial"/>
                <a:cs typeface="Arial"/>
              </a:defRPr>
            </a:pPr>
            <a:r>
              <a:rPr sz="1875" b="1" i="0">
                <a:solidFill>
                  <a:srgbClr val="121212"/>
                </a:solidFill>
                <a:latin typeface="Arial"/>
                <a:ea typeface="Arial"/>
                <a:cs typeface="Arial"/>
              </a:rPr>
              <a:t>Reported more even tone</a:t>
            </a:r>
          </a:p>
        </p:txBody>
      </p:sp>
      <p:sp>
        <p:nvSpPr>
          <p:cNvPr id="23" name="">
            <a:extLst xmlns:a="http://schemas.openxmlformats.org/drawingml/2006/main">
              <a:ext uri="{FF2B5EF4-FFF2-40B4-BE49-F238E27FC236}">
                <a16:creationId xmlns:a16="http://schemas.microsoft.com/office/drawing/2014/main" id="{D3691DE3-8A31-4CD2-B7BA-61529B4127BC}"/>
              </a:ext>
            </a:extLst>
          </p:cNvPr>
          <p:cNvSpPr>
            <a:spLocks xmlns:a="http://schemas.openxmlformats.org/drawingml/2006/main" noGrp="1"/>
          </p:cNvSpPr>
          <p:nvPr/>
        </p:nvSpPr>
        <p:spPr>
          <a:xfrm xmlns:a="http://schemas.openxmlformats.org/drawingml/2006/main">
            <a:off x="8229600" y="4400550"/>
            <a:ext cx="2952750" cy="9525"/>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0C4B7020-5CFA-4FC6-A6F7-9D26854C2142}"/>
              </a:ext>
            </a:extLst>
          </p:cNvPr>
          <p:cNvSpPr>
            <a:spLocks xmlns:a="http://schemas.openxmlformats.org/drawingml/2006/main" noGrp="1"/>
          </p:cNvSpPr>
          <p:nvPr/>
        </p:nvSpPr>
        <p:spPr>
          <a:xfrm xmlns:a="http://schemas.openxmlformats.org/drawingml/2006/main">
            <a:off x="8229600" y="4591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Reassess the original tone concern before recommending more.</a:t>
            </a:r>
          </a:p>
        </p:txBody>
      </p:sp>
      <p:sp>
        <p:nvSpPr>
          <p:cNvPr id="25" name="">
            <a:extLst xmlns:a="http://schemas.openxmlformats.org/drawingml/2006/main">
              <a:ext uri="{FF2B5EF4-FFF2-40B4-BE49-F238E27FC236}">
                <a16:creationId xmlns:a16="http://schemas.microsoft.com/office/drawing/2014/main" id="{7E10822B-56EA-4DC8-97C0-B5F659C543ED}"/>
              </a:ext>
            </a:extLst>
          </p:cNvPr>
          <p:cNvSpPr>
            <a:spLocks xmlns:a="http://schemas.openxmlformats.org/drawingml/2006/main" noGrp="1"/>
          </p:cNvSpPr>
          <p:nvPr/>
        </p:nvSpPr>
        <p:spPr>
          <a:xfrm xmlns:a="http://schemas.openxmlformats.org/drawingml/2006/main">
            <a:off x="590550" y="5591175"/>
            <a:ext cx="1095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Start: confirm approved everyday AM/PM instructions and the actual start date.</a:t>
            </a:r>
          </a:p>
        </p:txBody>
      </p:sp>
      <p:sp>
        <p:nvSpPr>
          <p:cNvPr id="26" name="">
            <a:extLst xmlns:a="http://schemas.openxmlformats.org/drawingml/2006/main">
              <a:ext uri="{FF2B5EF4-FFF2-40B4-BE49-F238E27FC236}">
                <a16:creationId xmlns:a16="http://schemas.microsoft.com/office/drawing/2014/main" id="{57E54C75-979C-4EB0-ADA7-3F3CF334275C}"/>
              </a:ext>
            </a:extLst>
          </p:cNvPr>
          <p:cNvSpPr>
            <a:spLocks xmlns:a="http://schemas.openxmlformats.org/drawingml/2006/main" noGrp="1"/>
          </p:cNvSpPr>
          <p:nvPr/>
        </p:nvSpPr>
        <p:spPr>
          <a:xfrm xmlns:a="http://schemas.openxmlformats.org/drawingml/2006/main">
            <a:off x="590550" y="6105525"/>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i="0">
                <a:solidFill>
                  <a:srgbClr val="5D5D58"/>
                </a:solidFill>
                <a:latin typeface="Arial"/>
                <a:ea typeface="Arial"/>
                <a:cs typeface="Arial"/>
              </a:defRPr>
            </a:pPr>
            <a:r>
              <a:rPr sz="1200" b="0" i="0">
                <a:solidFill>
                  <a:srgbClr val="5D5D58"/>
                </a:solidFill>
                <a:latin typeface="Arial"/>
                <a:ea typeface="Arial"/>
                <a:cs typeface="Arial"/>
              </a:rPr>
              <a:t>Source: Minimalist product page. Study size and comparator not disclosed alongside claims. No individual outcome guarantee.</a:t>
            </a:r>
          </a:p>
        </p:txBody>
      </p:sp>
    </p:spTree>
    <p:extLst>
      <p:ext uri="{BB962C8B-B14F-4D97-AF65-F5344CB8AC3E}">
        <p14:creationId xmlns:p14="http://schemas.microsoft.com/office/powerpoint/2010/main" val="55129358"/>
      </p:ext>
    </p:extLst>
  </p:cSld>
</p:sld>
</file>

<file path=ppt/slides/slide15.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FEBEEEF-246F-43AD-8C48-D69561D1612D}"/>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B1AC0B40-FA6D-47C6-8A16-9A00B6F8372F}"/>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WORKED LIFECYCLE</a:t>
            </a:r>
          </a:p>
        </p:txBody>
      </p:sp>
      <p:sp>
        <p:nvSpPr>
          <p:cNvPr id="3" name="">
            <a:extLst xmlns:a="http://schemas.openxmlformats.org/drawingml/2006/main">
              <a:ext uri="{FF2B5EF4-FFF2-40B4-BE49-F238E27FC236}">
                <a16:creationId xmlns:a16="http://schemas.microsoft.com/office/drawing/2014/main" id="{20D15642-5F4E-4A1D-A023-649EC1553FD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15</a:t>
            </a:r>
          </a:p>
        </p:txBody>
      </p:sp>
      <p:sp>
        <p:nvSpPr>
          <p:cNvPr id="4" name="">
            <a:extLst xmlns:a="http://schemas.openxmlformats.org/drawingml/2006/main">
              <a:ext uri="{FF2B5EF4-FFF2-40B4-BE49-F238E27FC236}">
                <a16:creationId xmlns:a16="http://schemas.microsoft.com/office/drawing/2014/main" id="{514B4A0D-6EE6-4125-B8E7-9F4284A265B5}"/>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574DF4A-DF85-433F-8377-FE030372D19F}"/>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Salicylic Acid needs routine-aware guidance</a:t>
            </a:r>
          </a:p>
        </p:txBody>
      </p:sp>
      <p:sp>
        <p:nvSpPr>
          <p:cNvPr id="6" name="">
            <a:extLst xmlns:a="http://schemas.openxmlformats.org/drawingml/2006/main">
              <a:ext uri="{FF2B5EF4-FFF2-40B4-BE49-F238E27FC236}">
                <a16:creationId xmlns:a16="http://schemas.microsoft.com/office/drawing/2014/main" id="{F7471056-7DA0-474C-B6A6-85E1CCE0904D}"/>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I would separate usage instructions from the benefit evaluation windows</a:t>
            </a:r>
          </a:p>
        </p:txBody>
      </p:sp>
      <p:sp>
        <p:nvSpPr>
          <p:cNvPr id="7" name="">
            <a:extLst xmlns:a="http://schemas.openxmlformats.org/drawingml/2006/main">
              <a:ext uri="{FF2B5EF4-FFF2-40B4-BE49-F238E27FC236}">
                <a16:creationId xmlns:a16="http://schemas.microsoft.com/office/drawing/2014/main" id="{FECDD687-C864-4E31-A642-227FCF717AC8}"/>
              </a:ext>
            </a:extLst>
          </p:cNvPr>
          <p:cNvSpPr>
            <a:spLocks xmlns:a="http://schemas.openxmlformats.org/drawingml/2006/main" noGrp="1"/>
          </p:cNvSpPr>
          <p:nvPr/>
        </p:nvSpPr>
        <p:spPr>
          <a:xfrm xmlns:a="http://schemas.openxmlformats.org/drawingml/2006/main">
            <a:off x="571500" y="21717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START</a:t>
            </a:r>
          </a:p>
        </p:txBody>
      </p:sp>
      <p:sp>
        <p:nvSpPr>
          <p:cNvPr id="8" name="">
            <a:extLst xmlns:a="http://schemas.openxmlformats.org/drawingml/2006/main">
              <a:ext uri="{FF2B5EF4-FFF2-40B4-BE49-F238E27FC236}">
                <a16:creationId xmlns:a16="http://schemas.microsoft.com/office/drawing/2014/main" id="{2FFBC790-3960-47FF-A56C-AB18EF70AB1D}"/>
              </a:ext>
            </a:extLst>
          </p:cNvPr>
          <p:cNvSpPr>
            <a:spLocks xmlns:a="http://schemas.openxmlformats.org/drawingml/2006/main" noGrp="1"/>
          </p:cNvSpPr>
          <p:nvPr/>
        </p:nvSpPr>
        <p:spPr>
          <a:xfrm xmlns:a="http://schemas.openxmlformats.org/drawingml/2006/main">
            <a:off x="571500" y="2581275"/>
            <a:ext cx="23907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Route by routine</a:t>
            </a:r>
          </a:p>
        </p:txBody>
      </p:sp>
      <p:sp>
        <p:nvSpPr>
          <p:cNvPr id="9" name="">
            <a:extLst xmlns:a="http://schemas.openxmlformats.org/drawingml/2006/main">
              <a:ext uri="{FF2B5EF4-FFF2-40B4-BE49-F238E27FC236}">
                <a16:creationId xmlns:a16="http://schemas.microsoft.com/office/drawing/2014/main" id="{AFA2D712-AA83-46D3-BB12-B95FECC219C4}"/>
              </a:ext>
            </a:extLst>
          </p:cNvPr>
          <p:cNvSpPr>
            <a:spLocks xmlns:a="http://schemas.openxmlformats.org/drawingml/2006/main" noGrp="1"/>
          </p:cNvSpPr>
          <p:nvPr/>
        </p:nvSpPr>
        <p:spPr>
          <a:xfrm xmlns:a="http://schemas.openxmlformats.org/drawingml/2006/main">
            <a:off x="571500" y="3514725"/>
            <a:ext cx="24003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Serum page: alternate-day start. Kit page: twice weekly. I would not merge them; Science must approve the correct route.</a:t>
            </a:r>
          </a:p>
        </p:txBody>
      </p:sp>
      <p:sp>
        <p:nvSpPr>
          <p:cNvPr id="10" name="">
            <a:extLst xmlns:a="http://schemas.openxmlformats.org/drawingml/2006/main">
              <a:ext uri="{FF2B5EF4-FFF2-40B4-BE49-F238E27FC236}">
                <a16:creationId xmlns:a16="http://schemas.microsoft.com/office/drawing/2014/main" id="{5C9CACE1-84D9-4DEF-A152-7D7E37E79D8A}"/>
              </a:ext>
            </a:extLst>
          </p:cNvPr>
          <p:cNvSpPr>
            <a:spLocks xmlns:a="http://schemas.openxmlformats.org/drawingml/2006/main" noGrp="1"/>
          </p:cNvSpPr>
          <p:nvPr/>
        </p:nvSpPr>
        <p:spPr>
          <a:xfrm xmlns:a="http://schemas.openxmlformats.org/drawingml/2006/main">
            <a:off x="3362325" y="21717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5C5D8"/>
                </a:solidFill>
                <a:latin typeface="Arial"/>
                <a:ea typeface="Arial"/>
                <a:cs typeface="Arial"/>
              </a:defRPr>
            </a:pPr>
            <a:r>
              <a:rPr sz="1050" b="1" i="0">
                <a:solidFill>
                  <a:srgbClr val="55C5D8"/>
                </a:solidFill>
                <a:latin typeface="Arial"/>
                <a:ea typeface="Arial"/>
                <a:cs typeface="Arial"/>
              </a:rPr>
              <a:t>WEEK 2</a:t>
            </a:r>
          </a:p>
        </p:txBody>
      </p:sp>
      <p:sp>
        <p:nvSpPr>
          <p:cNvPr id="11" name="">
            <a:extLst xmlns:a="http://schemas.openxmlformats.org/drawingml/2006/main">
              <a:ext uri="{FF2B5EF4-FFF2-40B4-BE49-F238E27FC236}">
                <a16:creationId xmlns:a16="http://schemas.microsoft.com/office/drawing/2014/main" id="{D529C147-D182-46E9-BE33-8B4C7638597D}"/>
              </a:ext>
            </a:extLst>
          </p:cNvPr>
          <p:cNvSpPr>
            <a:spLocks xmlns:a="http://schemas.openxmlformats.org/drawingml/2006/main" noGrp="1"/>
          </p:cNvSpPr>
          <p:nvPr/>
        </p:nvSpPr>
        <p:spPr>
          <a:xfrm xmlns:a="http://schemas.openxmlformats.org/drawingml/2006/main">
            <a:off x="3362325" y="2581275"/>
            <a:ext cx="23907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97% less oiliness</a:t>
            </a:r>
          </a:p>
        </p:txBody>
      </p:sp>
      <p:sp>
        <p:nvSpPr>
          <p:cNvPr id="12" name="">
            <a:extLst xmlns:a="http://schemas.openxmlformats.org/drawingml/2006/main">
              <a:ext uri="{FF2B5EF4-FFF2-40B4-BE49-F238E27FC236}">
                <a16:creationId xmlns:a16="http://schemas.microsoft.com/office/drawing/2014/main" id="{F4B2D6DB-415E-493D-A01F-E92B6B2BB12C}"/>
              </a:ext>
            </a:extLst>
          </p:cNvPr>
          <p:cNvSpPr>
            <a:spLocks xmlns:a="http://schemas.openxmlformats.org/drawingml/2006/main" noGrp="1"/>
          </p:cNvSpPr>
          <p:nvPr/>
        </p:nvSpPr>
        <p:spPr>
          <a:xfrm xmlns:a="http://schemas.openxmlformats.org/drawingml/2006/main">
            <a:off x="3362325" y="3514725"/>
            <a:ext cx="24003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Brand-reported study response. I would check usage and tolerance, then ask about oiliness versus baseline.</a:t>
            </a:r>
          </a:p>
        </p:txBody>
      </p:sp>
      <p:sp>
        <p:nvSpPr>
          <p:cNvPr id="13" name="">
            <a:extLst xmlns:a="http://schemas.openxmlformats.org/drawingml/2006/main">
              <a:ext uri="{FF2B5EF4-FFF2-40B4-BE49-F238E27FC236}">
                <a16:creationId xmlns:a16="http://schemas.microsoft.com/office/drawing/2014/main" id="{E473C11F-C540-49C0-A25F-140EFBDF1237}"/>
              </a:ext>
            </a:extLst>
          </p:cNvPr>
          <p:cNvSpPr>
            <a:spLocks xmlns:a="http://schemas.openxmlformats.org/drawingml/2006/main" noGrp="1"/>
          </p:cNvSpPr>
          <p:nvPr/>
        </p:nvSpPr>
        <p:spPr>
          <a:xfrm xmlns:a="http://schemas.openxmlformats.org/drawingml/2006/main">
            <a:off x="6153150" y="21717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D96A91"/>
                </a:solidFill>
                <a:latin typeface="Arial"/>
                <a:ea typeface="Arial"/>
                <a:cs typeface="Arial"/>
              </a:defRPr>
            </a:pPr>
            <a:r>
              <a:rPr sz="1050" b="1" i="0">
                <a:solidFill>
                  <a:srgbClr val="D96A91"/>
                </a:solidFill>
                <a:latin typeface="Arial"/>
                <a:ea typeface="Arial"/>
                <a:cs typeface="Arial"/>
              </a:rPr>
              <a:t>WEEK 4</a:t>
            </a:r>
          </a:p>
        </p:txBody>
      </p:sp>
      <p:sp>
        <p:nvSpPr>
          <p:cNvPr id="14" name="">
            <a:extLst xmlns:a="http://schemas.openxmlformats.org/drawingml/2006/main">
              <a:ext uri="{FF2B5EF4-FFF2-40B4-BE49-F238E27FC236}">
                <a16:creationId xmlns:a16="http://schemas.microsoft.com/office/drawing/2014/main" id="{AF1E0484-DA8C-4ED0-9760-AD5011975294}"/>
              </a:ext>
            </a:extLst>
          </p:cNvPr>
          <p:cNvSpPr>
            <a:spLocks xmlns:a="http://schemas.openxmlformats.org/drawingml/2006/main" noGrp="1"/>
          </p:cNvSpPr>
          <p:nvPr/>
        </p:nvSpPr>
        <p:spPr>
          <a:xfrm xmlns:a="http://schemas.openxmlformats.org/drawingml/2006/main">
            <a:off x="6153150" y="2581275"/>
            <a:ext cx="23907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90% clarity</a:t>
            </a:r>
          </a:p>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93% less active acne</a:t>
            </a:r>
          </a:p>
        </p:txBody>
      </p:sp>
      <p:sp>
        <p:nvSpPr>
          <p:cNvPr id="15" name="">
            <a:extLst xmlns:a="http://schemas.openxmlformats.org/drawingml/2006/main">
              <a:ext uri="{FF2B5EF4-FFF2-40B4-BE49-F238E27FC236}">
                <a16:creationId xmlns:a16="http://schemas.microsoft.com/office/drawing/2014/main" id="{FFC9CA9F-4CFB-4B5D-823F-319AFC55132A}"/>
              </a:ext>
            </a:extLst>
          </p:cNvPr>
          <p:cNvSpPr>
            <a:spLocks xmlns:a="http://schemas.openxmlformats.org/drawingml/2006/main" noGrp="1"/>
          </p:cNvSpPr>
          <p:nvPr/>
        </p:nvSpPr>
        <p:spPr>
          <a:xfrm xmlns:a="http://schemas.openxmlformats.org/drawingml/2006/main">
            <a:off x="6153150" y="3514725"/>
            <a:ext cx="24003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Brand-reported study responses. I would compare these concerns with baseline, without promising the same outcome.</a:t>
            </a:r>
          </a:p>
        </p:txBody>
      </p:sp>
      <p:sp>
        <p:nvSpPr>
          <p:cNvPr id="16" name="">
            <a:extLst xmlns:a="http://schemas.openxmlformats.org/drawingml/2006/main">
              <a:ext uri="{FF2B5EF4-FFF2-40B4-BE49-F238E27FC236}">
                <a16:creationId xmlns:a16="http://schemas.microsoft.com/office/drawing/2014/main" id="{EA498847-BAF5-42AB-B70D-8212D882E484}"/>
              </a:ext>
            </a:extLst>
          </p:cNvPr>
          <p:cNvSpPr>
            <a:spLocks xmlns:a="http://schemas.openxmlformats.org/drawingml/2006/main" noGrp="1"/>
          </p:cNvSpPr>
          <p:nvPr/>
        </p:nvSpPr>
        <p:spPr>
          <a:xfrm xmlns:a="http://schemas.openxmlformats.org/drawingml/2006/main">
            <a:off x="8943975" y="21717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NEXT ACTION</a:t>
            </a:r>
          </a:p>
        </p:txBody>
      </p:sp>
      <p:sp>
        <p:nvSpPr>
          <p:cNvPr id="17" name="">
            <a:extLst xmlns:a="http://schemas.openxmlformats.org/drawingml/2006/main">
              <a:ext uri="{FF2B5EF4-FFF2-40B4-BE49-F238E27FC236}">
                <a16:creationId xmlns:a16="http://schemas.microsoft.com/office/drawing/2014/main" id="{F0121DF9-0FEE-47D4-974F-FD55A46E9FA7}"/>
              </a:ext>
            </a:extLst>
          </p:cNvPr>
          <p:cNvSpPr>
            <a:spLocks xmlns:a="http://schemas.openxmlformats.org/drawingml/2006/main" noGrp="1"/>
          </p:cNvSpPr>
          <p:nvPr/>
        </p:nvSpPr>
        <p:spPr>
          <a:xfrm xmlns:a="http://schemas.openxmlformats.org/drawingml/2006/main">
            <a:off x="8943975" y="2581275"/>
            <a:ext cx="23907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Follow the answer</a:t>
            </a:r>
          </a:p>
        </p:txBody>
      </p:sp>
      <p:sp>
        <p:nvSpPr>
          <p:cNvPr id="18" name="">
            <a:extLst xmlns:a="http://schemas.openxmlformats.org/drawingml/2006/main">
              <a:ext uri="{FF2B5EF4-FFF2-40B4-BE49-F238E27FC236}">
                <a16:creationId xmlns:a16="http://schemas.microsoft.com/office/drawing/2014/main" id="{9A1C1A95-8E6F-4092-A336-C7E412AC2CFC}"/>
              </a:ext>
            </a:extLst>
          </p:cNvPr>
          <p:cNvSpPr>
            <a:spLocks xmlns:a="http://schemas.openxmlformats.org/drawingml/2006/main" noGrp="1"/>
          </p:cNvSpPr>
          <p:nvPr/>
        </p:nvSpPr>
        <p:spPr>
          <a:xfrm xmlns:a="http://schemas.openxmlformats.org/drawingml/2006/main">
            <a:off x="8943975" y="3514725"/>
            <a:ext cx="24003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5D5D58"/>
                </a:solidFill>
                <a:latin typeface="Arial"/>
                <a:ea typeface="Arial"/>
                <a:cs typeface="Arial"/>
              </a:defRPr>
            </a:pPr>
            <a:r>
              <a:rPr sz="1575" b="0" i="0">
                <a:solidFill>
                  <a:srgbClr val="5D5D58"/>
                </a:solidFill>
                <a:latin typeface="Arial"/>
                <a:ea typeface="Arial"/>
                <a:cs typeface="Arial"/>
              </a:rPr>
              <a:t>Continue, review, simplify or seek guidance. A new product is not the default next step.</a:t>
            </a:r>
          </a:p>
        </p:txBody>
      </p:sp>
      <p:sp>
        <p:nvSpPr>
          <p:cNvPr id="19" name="">
            <a:extLst xmlns:a="http://schemas.openxmlformats.org/drawingml/2006/main">
              <a:ext uri="{FF2B5EF4-FFF2-40B4-BE49-F238E27FC236}">
                <a16:creationId xmlns:a16="http://schemas.microsoft.com/office/drawing/2014/main" id="{1E39A499-FAFC-4517-9298-67928750C298}"/>
              </a:ext>
            </a:extLst>
          </p:cNvPr>
          <p:cNvSpPr>
            <a:spLocks xmlns:a="http://schemas.openxmlformats.org/drawingml/2006/main" noGrp="1"/>
          </p:cNvSpPr>
          <p:nvPr/>
        </p:nvSpPr>
        <p:spPr>
          <a:xfrm xmlns:a="http://schemas.openxmlformats.org/drawingml/2006/main">
            <a:off x="590550" y="6076950"/>
            <a:ext cx="1085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i="0">
                <a:solidFill>
                  <a:srgbClr val="5D5D58"/>
                </a:solidFill>
                <a:latin typeface="Arial"/>
                <a:ea typeface="Arial"/>
                <a:cs typeface="Arial"/>
              </a:defRPr>
            </a:pPr>
            <a:r>
              <a:rPr sz="1200" b="0" i="0">
                <a:solidFill>
                  <a:srgbClr val="5D5D58"/>
                </a:solidFill>
                <a:latin typeface="Arial"/>
                <a:ea typeface="Arial"/>
                <a:cs typeface="Arial"/>
              </a:rPr>
              <a:t>Sources: Minimalist Salicylic Acid 2% and Anti-Acne Kit pages. Study size/comparator not disclosed. Concept not launched.</a:t>
            </a:r>
          </a:p>
        </p:txBody>
      </p:sp>
    </p:spTree>
    <p:extLst>
      <p:ext uri="{BB962C8B-B14F-4D97-AF65-F5344CB8AC3E}">
        <p14:creationId xmlns:p14="http://schemas.microsoft.com/office/powerpoint/2010/main" val="2012984634"/>
      </p:ext>
    </p:extLst>
  </p:cSld>
</p:sld>
</file>

<file path=ppt/slides/slide16.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BBB7A464-1EB9-4398-86BD-CD5EAC28DBEE}"/>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1A2BE09A-76D3-4A06-B355-CD4024E53A59}"/>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GO-TO-MARKET</a:t>
            </a:r>
          </a:p>
        </p:txBody>
      </p:sp>
      <p:sp>
        <p:nvSpPr>
          <p:cNvPr id="3" name="">
            <a:extLst xmlns:a="http://schemas.openxmlformats.org/drawingml/2006/main">
              <a:ext uri="{FF2B5EF4-FFF2-40B4-BE49-F238E27FC236}">
                <a16:creationId xmlns:a16="http://schemas.microsoft.com/office/drawing/2014/main" id="{AAA36226-6A32-46FF-A799-42989D60FCD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16</a:t>
            </a:r>
          </a:p>
        </p:txBody>
      </p:sp>
      <p:sp>
        <p:nvSpPr>
          <p:cNvPr id="4" name="">
            <a:extLst xmlns:a="http://schemas.openxmlformats.org/drawingml/2006/main">
              <a:ext uri="{FF2B5EF4-FFF2-40B4-BE49-F238E27FC236}">
                <a16:creationId xmlns:a16="http://schemas.microsoft.com/office/drawing/2014/main" id="{1BA68D85-1833-4958-95D8-BE165DCD1B0A}"/>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2370F59-424B-45D3-888A-E33C221EE76B}"/>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I would launch narrowly and prove repeat value</a:t>
            </a:r>
          </a:p>
        </p:txBody>
      </p:sp>
      <p:sp>
        <p:nvSpPr>
          <p:cNvPr id="6" name="">
            <a:extLst xmlns:a="http://schemas.openxmlformats.org/drawingml/2006/main">
              <a:ext uri="{FF2B5EF4-FFF2-40B4-BE49-F238E27FC236}">
                <a16:creationId xmlns:a16="http://schemas.microsoft.com/office/drawing/2014/main" id="{476B7417-1ECB-42E1-AF64-B7FCC9B66AED}"/>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The first goal is behaviour validation, not immediate revenue</a:t>
            </a:r>
          </a:p>
        </p:txBody>
      </p:sp>
      <p:sp>
        <p:nvSpPr>
          <p:cNvPr id="7" name="">
            <a:extLst xmlns:a="http://schemas.openxmlformats.org/drawingml/2006/main">
              <a:ext uri="{FF2B5EF4-FFF2-40B4-BE49-F238E27FC236}">
                <a16:creationId xmlns:a16="http://schemas.microsoft.com/office/drawing/2014/main" id="{97AB0105-AF69-466D-B18B-3DE9AC226F0C}"/>
              </a:ext>
            </a:extLst>
          </p:cNvPr>
          <p:cNvSpPr>
            <a:spLocks xmlns:a="http://schemas.openxmlformats.org/drawingml/2006/main" noGrp="1"/>
          </p:cNvSpPr>
          <p:nvPr/>
        </p:nvSpPr>
        <p:spPr>
          <a:xfrm xmlns:a="http://schemas.openxmlformats.org/drawingml/2006/main">
            <a:off x="571500" y="2209800"/>
            <a:ext cx="3429000" cy="2333625"/>
          </a:xfrm>
          <a:prstGeom xmlns:a="http://schemas.openxmlformats.org/drawingml/2006/main" prst="roundRect">
            <a:avLst>
              <a:gd name="adj" fmla="val 3265"/>
            </a:avLst>
          </a:prstGeom>
          <a:solidFill xmlns:a="http://schemas.openxmlformats.org/drawingml/2006/main">
            <a:srgbClr val="DFF2F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B4FB1D5-175B-4440-B9A8-60EC702AA952}"/>
              </a:ext>
            </a:extLst>
          </p:cNvPr>
          <p:cNvSpPr>
            <a:spLocks xmlns:a="http://schemas.openxmlformats.org/drawingml/2006/main" noGrp="1"/>
          </p:cNvSpPr>
          <p:nvPr/>
        </p:nvSpPr>
        <p:spPr>
          <a:xfrm xmlns:a="http://schemas.openxmlformats.org/drawingml/2006/main">
            <a:off x="800100" y="2400300"/>
            <a:ext cx="5905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FF5C24"/>
                </a:solidFill>
                <a:latin typeface="Arial"/>
                <a:ea typeface="Arial"/>
                <a:cs typeface="Arial"/>
              </a:defRPr>
            </a:pPr>
            <a:r>
              <a:rPr sz="2250" b="1" i="0">
                <a:solidFill>
                  <a:srgbClr val="FF5C24"/>
                </a:solidFill>
                <a:latin typeface="Arial"/>
                <a:ea typeface="Arial"/>
                <a:cs typeface="Arial"/>
              </a:rPr>
              <a:t>01</a:t>
            </a:r>
          </a:p>
        </p:txBody>
      </p:sp>
      <p:sp>
        <p:nvSpPr>
          <p:cNvPr id="9" name="">
            <a:extLst xmlns:a="http://schemas.openxmlformats.org/drawingml/2006/main">
              <a:ext uri="{FF2B5EF4-FFF2-40B4-BE49-F238E27FC236}">
                <a16:creationId xmlns:a16="http://schemas.microsoft.com/office/drawing/2014/main" id="{04856A8A-57EC-4D27-B268-5F46ED190067}"/>
              </a:ext>
            </a:extLst>
          </p:cNvPr>
          <p:cNvSpPr>
            <a:spLocks xmlns:a="http://schemas.openxmlformats.org/drawingml/2006/main" noGrp="1"/>
          </p:cNvSpPr>
          <p:nvPr/>
        </p:nvSpPr>
        <p:spPr>
          <a:xfrm xmlns:a="http://schemas.openxmlformats.org/drawingml/2006/main">
            <a:off x="800100" y="2962275"/>
            <a:ext cx="2876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Eligible cohort</a:t>
            </a:r>
          </a:p>
        </p:txBody>
      </p:sp>
      <p:sp>
        <p:nvSpPr>
          <p:cNvPr id="10" name="">
            <a:extLst xmlns:a="http://schemas.openxmlformats.org/drawingml/2006/main">
              <a:ext uri="{FF2B5EF4-FFF2-40B4-BE49-F238E27FC236}">
                <a16:creationId xmlns:a16="http://schemas.microsoft.com/office/drawing/2014/main" id="{0A77A7C6-F0D3-4C56-BA0C-07949494341D}"/>
              </a:ext>
            </a:extLst>
          </p:cNvPr>
          <p:cNvSpPr>
            <a:spLocks xmlns:a="http://schemas.openxmlformats.org/drawingml/2006/main" noGrp="1"/>
          </p:cNvSpPr>
          <p:nvPr/>
        </p:nvSpPr>
        <p:spPr>
          <a:xfrm xmlns:a="http://schemas.openxmlformats.org/drawingml/2006/main">
            <a:off x="800100" y="3562350"/>
            <a:ext cx="285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5D5D58"/>
                </a:solidFill>
                <a:latin typeface="Arial"/>
                <a:ea typeface="Arial"/>
                <a:cs typeface="Arial"/>
              </a:defRPr>
            </a:pPr>
            <a:r>
              <a:rPr sz="1500" b="0" i="0">
                <a:solidFill>
                  <a:srgbClr val="5D5D58"/>
                </a:solidFill>
                <a:latin typeface="Arial"/>
                <a:ea typeface="Arial"/>
                <a:cs typeface="Arial"/>
              </a:rPr>
              <a:t>Skin Insights users purchasing selected active-led products</a:t>
            </a:r>
          </a:p>
        </p:txBody>
      </p:sp>
      <p:sp>
        <p:nvSpPr>
          <p:cNvPr id="11" name="">
            <a:extLst xmlns:a="http://schemas.openxmlformats.org/drawingml/2006/main">
              <a:ext uri="{FF2B5EF4-FFF2-40B4-BE49-F238E27FC236}">
                <a16:creationId xmlns:a16="http://schemas.microsoft.com/office/drawing/2014/main" id="{AFE91D21-581C-43EB-AED2-8E3D9A662396}"/>
              </a:ext>
            </a:extLst>
          </p:cNvPr>
          <p:cNvSpPr>
            <a:spLocks xmlns:a="http://schemas.openxmlformats.org/drawingml/2006/main" noGrp="1"/>
          </p:cNvSpPr>
          <p:nvPr/>
        </p:nvSpPr>
        <p:spPr>
          <a:xfrm xmlns:a="http://schemas.openxmlformats.org/drawingml/2006/main">
            <a:off x="4286250" y="2209800"/>
            <a:ext cx="3429000" cy="2333625"/>
          </a:xfrm>
          <a:prstGeom xmlns:a="http://schemas.openxmlformats.org/drawingml/2006/main" prst="roundRect">
            <a:avLst>
              <a:gd name="adj" fmla="val 3265"/>
            </a:avLst>
          </a:prstGeom>
          <a:solidFill xmlns:a="http://schemas.openxmlformats.org/drawingml/2006/main">
            <a:srgbClr val="EDF2C9"/>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53697B2-FCAE-4F8C-BD24-A0557601CC7C}"/>
              </a:ext>
            </a:extLst>
          </p:cNvPr>
          <p:cNvSpPr>
            <a:spLocks xmlns:a="http://schemas.openxmlformats.org/drawingml/2006/main" noGrp="1"/>
          </p:cNvSpPr>
          <p:nvPr/>
        </p:nvSpPr>
        <p:spPr>
          <a:xfrm xmlns:a="http://schemas.openxmlformats.org/drawingml/2006/main">
            <a:off x="4514850" y="2400300"/>
            <a:ext cx="5905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FF5C24"/>
                </a:solidFill>
                <a:latin typeface="Arial"/>
                <a:ea typeface="Arial"/>
                <a:cs typeface="Arial"/>
              </a:defRPr>
            </a:pPr>
            <a:r>
              <a:rPr sz="2250" b="1" i="0">
                <a:solidFill>
                  <a:srgbClr val="FF5C24"/>
                </a:solidFill>
                <a:latin typeface="Arial"/>
                <a:ea typeface="Arial"/>
                <a:cs typeface="Arial"/>
              </a:rPr>
              <a:t>02</a:t>
            </a:r>
          </a:p>
        </p:txBody>
      </p:sp>
      <p:sp>
        <p:nvSpPr>
          <p:cNvPr id="13" name="">
            <a:extLst xmlns:a="http://schemas.openxmlformats.org/drawingml/2006/main">
              <a:ext uri="{FF2B5EF4-FFF2-40B4-BE49-F238E27FC236}">
                <a16:creationId xmlns:a16="http://schemas.microsoft.com/office/drawing/2014/main" id="{11797006-C978-44DC-8B10-99EEC50EC6FC}"/>
              </a:ext>
            </a:extLst>
          </p:cNvPr>
          <p:cNvSpPr>
            <a:spLocks xmlns:a="http://schemas.openxmlformats.org/drawingml/2006/main" noGrp="1"/>
          </p:cNvSpPr>
          <p:nvPr/>
        </p:nvSpPr>
        <p:spPr>
          <a:xfrm xmlns:a="http://schemas.openxmlformats.org/drawingml/2006/main">
            <a:off x="4514850" y="2962275"/>
            <a:ext cx="2876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Natural entry</a:t>
            </a:r>
          </a:p>
        </p:txBody>
      </p:sp>
      <p:sp>
        <p:nvSpPr>
          <p:cNvPr id="14" name="">
            <a:extLst xmlns:a="http://schemas.openxmlformats.org/drawingml/2006/main">
              <a:ext uri="{FF2B5EF4-FFF2-40B4-BE49-F238E27FC236}">
                <a16:creationId xmlns:a16="http://schemas.microsoft.com/office/drawing/2014/main" id="{2387DE3C-6D38-4AEC-937C-2D8AC44B14A0}"/>
              </a:ext>
            </a:extLst>
          </p:cNvPr>
          <p:cNvSpPr>
            <a:spLocks xmlns:a="http://schemas.openxmlformats.org/drawingml/2006/main" noGrp="1"/>
          </p:cNvSpPr>
          <p:nvPr/>
        </p:nvSpPr>
        <p:spPr>
          <a:xfrm xmlns:a="http://schemas.openxmlformats.org/drawingml/2006/main">
            <a:off x="4514850" y="3562350"/>
            <a:ext cx="285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5D5D58"/>
                </a:solidFill>
                <a:latin typeface="Arial"/>
                <a:ea typeface="Arial"/>
                <a:cs typeface="Arial"/>
              </a:defRPr>
            </a:pPr>
            <a:r>
              <a:rPr sz="1500" b="0" i="0">
                <a:solidFill>
                  <a:srgbClr val="5D5D58"/>
                </a:solidFill>
                <a:latin typeface="Arial"/>
                <a:ea typeface="Arial"/>
                <a:cs typeface="Arial"/>
              </a:rPr>
              <a:t>Order confirmation, account, app and post-purchase email</a:t>
            </a:r>
          </a:p>
        </p:txBody>
      </p:sp>
      <p:sp>
        <p:nvSpPr>
          <p:cNvPr id="15" name="">
            <a:extLst xmlns:a="http://schemas.openxmlformats.org/drawingml/2006/main">
              <a:ext uri="{FF2B5EF4-FFF2-40B4-BE49-F238E27FC236}">
                <a16:creationId xmlns:a16="http://schemas.microsoft.com/office/drawing/2014/main" id="{5A8B18AF-666D-447C-817B-531B9DB1AE4F}"/>
              </a:ext>
            </a:extLst>
          </p:cNvPr>
          <p:cNvSpPr>
            <a:spLocks xmlns:a="http://schemas.openxmlformats.org/drawingml/2006/main" noGrp="1"/>
          </p:cNvSpPr>
          <p:nvPr/>
        </p:nvSpPr>
        <p:spPr>
          <a:xfrm xmlns:a="http://schemas.openxmlformats.org/drawingml/2006/main">
            <a:off x="8001000" y="2209800"/>
            <a:ext cx="3429000" cy="2333625"/>
          </a:xfrm>
          <a:prstGeom xmlns:a="http://schemas.openxmlformats.org/drawingml/2006/main" prst="roundRect">
            <a:avLst>
              <a:gd name="adj" fmla="val 3265"/>
            </a:avLst>
          </a:prstGeom>
          <a:solidFill xmlns:a="http://schemas.openxmlformats.org/drawingml/2006/main">
            <a:srgbClr val="F4DDE6"/>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41EF1D78-A2FF-42B0-9D6C-66AE50E9D829}"/>
              </a:ext>
            </a:extLst>
          </p:cNvPr>
          <p:cNvSpPr>
            <a:spLocks xmlns:a="http://schemas.openxmlformats.org/drawingml/2006/main" noGrp="1"/>
          </p:cNvSpPr>
          <p:nvPr/>
        </p:nvSpPr>
        <p:spPr>
          <a:xfrm xmlns:a="http://schemas.openxmlformats.org/drawingml/2006/main">
            <a:off x="8229600" y="2400300"/>
            <a:ext cx="5905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i="0">
                <a:solidFill>
                  <a:srgbClr val="FF5C24"/>
                </a:solidFill>
                <a:latin typeface="Arial"/>
                <a:ea typeface="Arial"/>
                <a:cs typeface="Arial"/>
              </a:defRPr>
            </a:pPr>
            <a:r>
              <a:rPr sz="2250" b="1" i="0">
                <a:solidFill>
                  <a:srgbClr val="FF5C24"/>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4F17C8C5-C98A-49FF-80CE-1C836700D3ED}"/>
              </a:ext>
            </a:extLst>
          </p:cNvPr>
          <p:cNvSpPr>
            <a:spLocks xmlns:a="http://schemas.openxmlformats.org/drawingml/2006/main" noGrp="1"/>
          </p:cNvSpPr>
          <p:nvPr/>
        </p:nvSpPr>
        <p:spPr>
          <a:xfrm xmlns:a="http://schemas.openxmlformats.org/drawingml/2006/main">
            <a:off x="8229600" y="2962275"/>
            <a:ext cx="2876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i="0">
                <a:solidFill>
                  <a:srgbClr val="121212"/>
                </a:solidFill>
                <a:latin typeface="Arial"/>
                <a:ea typeface="Arial"/>
                <a:cs typeface="Arial"/>
              </a:defRPr>
            </a:pPr>
            <a:r>
              <a:rPr sz="1950" b="1" i="0">
                <a:solidFill>
                  <a:srgbClr val="121212"/>
                </a:solidFill>
                <a:latin typeface="Arial"/>
                <a:ea typeface="Arial"/>
                <a:cs typeface="Arial"/>
              </a:rPr>
              <a:t>Useful activation</a:t>
            </a:r>
          </a:p>
        </p:txBody>
      </p:sp>
      <p:sp>
        <p:nvSpPr>
          <p:cNvPr id="18" name="">
            <a:extLst xmlns:a="http://schemas.openxmlformats.org/drawingml/2006/main">
              <a:ext uri="{FF2B5EF4-FFF2-40B4-BE49-F238E27FC236}">
                <a16:creationId xmlns:a16="http://schemas.microsoft.com/office/drawing/2014/main" id="{D69C725C-D36A-4F44-AC05-45F7F929826B}"/>
              </a:ext>
            </a:extLst>
          </p:cNvPr>
          <p:cNvSpPr>
            <a:spLocks xmlns:a="http://schemas.openxmlformats.org/drawingml/2006/main" noGrp="1"/>
          </p:cNvSpPr>
          <p:nvPr/>
        </p:nvSpPr>
        <p:spPr>
          <a:xfrm xmlns:a="http://schemas.openxmlformats.org/drawingml/2006/main">
            <a:off x="8229600" y="3562350"/>
            <a:ext cx="285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5D5D58"/>
                </a:solidFill>
                <a:latin typeface="Arial"/>
                <a:ea typeface="Arial"/>
                <a:cs typeface="Arial"/>
              </a:defRPr>
            </a:pPr>
            <a:r>
              <a:rPr sz="1500" b="0" i="0">
                <a:solidFill>
                  <a:srgbClr val="5D5D58"/>
                </a:solidFill>
                <a:latin typeface="Arial"/>
                <a:ea typeface="Arial"/>
                <a:cs typeface="Arial"/>
              </a:rPr>
              <a:t>First meaningful checkpoint plus a relevant next action</a:t>
            </a:r>
          </a:p>
        </p:txBody>
      </p:sp>
      <p:sp>
        <p:nvSpPr>
          <p:cNvPr id="19" name="">
            <a:extLst xmlns:a="http://schemas.openxmlformats.org/drawingml/2006/main">
              <a:ext uri="{FF2B5EF4-FFF2-40B4-BE49-F238E27FC236}">
                <a16:creationId xmlns:a16="http://schemas.microsoft.com/office/drawing/2014/main" id="{7E8216F4-1041-41D4-BC0E-1317A871CA87}"/>
              </a:ext>
            </a:extLst>
          </p:cNvPr>
          <p:cNvSpPr>
            <a:spLocks xmlns:a="http://schemas.openxmlformats.org/drawingml/2006/main" noGrp="1"/>
          </p:cNvSpPr>
          <p:nvPr/>
        </p:nvSpPr>
        <p:spPr>
          <a:xfrm xmlns:a="http://schemas.openxmlformats.org/drawingml/2006/main">
            <a:off x="609600" y="5048250"/>
            <a:ext cx="2190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LAUNCH FUNNEL</a:t>
            </a:r>
          </a:p>
        </p:txBody>
      </p:sp>
      <p:sp>
        <p:nvSpPr>
          <p:cNvPr id="20" name="">
            <a:extLst xmlns:a="http://schemas.openxmlformats.org/drawingml/2006/main">
              <a:ext uri="{FF2B5EF4-FFF2-40B4-BE49-F238E27FC236}">
                <a16:creationId xmlns:a16="http://schemas.microsoft.com/office/drawing/2014/main" id="{16E4FBD8-50A7-4BBB-815C-B42D33ED7BCF}"/>
              </a:ext>
            </a:extLst>
          </p:cNvPr>
          <p:cNvSpPr>
            <a:spLocks xmlns:a="http://schemas.openxmlformats.org/drawingml/2006/main" noGrp="1"/>
          </p:cNvSpPr>
          <p:nvPr/>
        </p:nvSpPr>
        <p:spPr>
          <a:xfrm xmlns:a="http://schemas.openxmlformats.org/drawingml/2006/main">
            <a:off x="609600" y="5410200"/>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i="0">
                <a:solidFill>
                  <a:srgbClr val="121212"/>
                </a:solidFill>
                <a:latin typeface="Arial"/>
                <a:ea typeface="Arial"/>
                <a:cs typeface="Arial"/>
              </a:defRPr>
            </a:pPr>
            <a:r>
              <a:rPr sz="1725" b="1" i="0">
                <a:solidFill>
                  <a:srgbClr val="121212"/>
                </a:solidFill>
                <a:latin typeface="Arial"/>
                <a:ea typeface="Arial"/>
                <a:cs typeface="Arial"/>
              </a:rPr>
              <a:t>Eligible exposure → Opt-in → Setup → Activation → Return → Reassessment → Action</a:t>
            </a:r>
          </a:p>
        </p:txBody>
      </p:sp>
      <p:sp>
        <p:nvSpPr>
          <p:cNvPr id="21" name="">
            <a:extLst xmlns:a="http://schemas.openxmlformats.org/drawingml/2006/main">
              <a:ext uri="{FF2B5EF4-FFF2-40B4-BE49-F238E27FC236}">
                <a16:creationId xmlns:a16="http://schemas.microsoft.com/office/drawing/2014/main" id="{3874EEFB-0F68-4648-B11B-2EE5B0F46563}"/>
              </a:ext>
            </a:extLst>
          </p:cNvPr>
          <p:cNvSpPr>
            <a:spLocks xmlns:a="http://schemas.openxmlformats.org/drawingml/2006/main" noGrp="1"/>
          </p:cNvSpPr>
          <p:nvPr/>
        </p:nvSpPr>
        <p:spPr>
          <a:xfrm xmlns:a="http://schemas.openxmlformats.org/drawingml/2006/main">
            <a:off x="609600" y="6057900"/>
            <a:ext cx="10953750" cy="47625"/>
          </a:xfrm>
          <a:prstGeom xmlns:a="http://schemas.openxmlformats.org/drawingml/2006/main" prst="rect">
            <a:avLst/>
          </a:prstGeom>
          <a:solidFill xmlns:a="http://schemas.openxmlformats.org/drawingml/2006/main">
            <a:srgbClr val="FF5C24"/>
          </a:solidFill>
          <a:ln xmlns:a="http://schemas.openxmlformats.org/drawingml/2006/main" w="0">
            <a:noFill/>
          </a:ln>
        </p:spPr>
      </p:sp>
    </p:spTree>
    <p:extLst>
      <p:ext uri="{BB962C8B-B14F-4D97-AF65-F5344CB8AC3E}">
        <p14:creationId xmlns:p14="http://schemas.microsoft.com/office/powerpoint/2010/main" val="1465290146"/>
      </p:ext>
    </p:extLst>
  </p:cSld>
</p:sld>
</file>

<file path=ppt/slides/slide17.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155DB8B-1742-4330-AAB5-6AACEE69E5D0}"/>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6CA88BB3-974E-4A57-83B2-DEB27A839BE7}"/>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CHANNEL STRATEGY</a:t>
            </a:r>
          </a:p>
        </p:txBody>
      </p:sp>
      <p:sp>
        <p:nvSpPr>
          <p:cNvPr id="3" name="">
            <a:extLst xmlns:a="http://schemas.openxmlformats.org/drawingml/2006/main">
              <a:ext uri="{FF2B5EF4-FFF2-40B4-BE49-F238E27FC236}">
                <a16:creationId xmlns:a16="http://schemas.microsoft.com/office/drawing/2014/main" id="{6029986D-65BF-4B5E-9DE5-9BA9FB0A6A21}"/>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17</a:t>
            </a:r>
          </a:p>
        </p:txBody>
      </p:sp>
      <p:sp>
        <p:nvSpPr>
          <p:cNvPr id="4" name="">
            <a:extLst xmlns:a="http://schemas.openxmlformats.org/drawingml/2006/main">
              <a:ext uri="{FF2B5EF4-FFF2-40B4-BE49-F238E27FC236}">
                <a16:creationId xmlns:a16="http://schemas.microsoft.com/office/drawing/2014/main" id="{0A519002-FFA0-4D78-8ED0-6CBE08428E59}"/>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0D4DA98-50AC-4D72-BA58-4F1A1943DD7B}"/>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acquisition and activation strategy</a:t>
            </a:r>
          </a:p>
        </p:txBody>
      </p:sp>
      <p:sp>
        <p:nvSpPr>
          <p:cNvPr id="6" name="">
            <a:extLst xmlns:a="http://schemas.openxmlformats.org/drawingml/2006/main">
              <a:ext uri="{FF2B5EF4-FFF2-40B4-BE49-F238E27FC236}">
                <a16:creationId xmlns:a16="http://schemas.microsoft.com/office/drawing/2014/main" id="{AD82C298-B3CB-4560-9E39-98058145557C}"/>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I would reach customers through the intent they have already expressed</a:t>
            </a:r>
          </a:p>
        </p:txBody>
      </p:sp>
      <p:sp>
        <p:nvSpPr>
          <p:cNvPr id="7" name="">
            <a:extLst xmlns:a="http://schemas.openxmlformats.org/drawingml/2006/main">
              <a:ext uri="{FF2B5EF4-FFF2-40B4-BE49-F238E27FC236}">
                <a16:creationId xmlns:a16="http://schemas.microsoft.com/office/drawing/2014/main" id="{00AA0FA2-2B61-49E4-AC91-BC895865DC4B}"/>
              </a:ext>
            </a:extLst>
          </p:cNvPr>
          <p:cNvSpPr>
            <a:spLocks xmlns:a="http://schemas.openxmlformats.org/drawingml/2006/main" noGrp="1"/>
          </p:cNvSpPr>
          <p:nvPr/>
        </p:nvSpPr>
        <p:spPr>
          <a:xfrm xmlns:a="http://schemas.openxmlformats.org/drawingml/2006/main">
            <a:off x="619125" y="2066925"/>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WHO ENTERS</a:t>
            </a:r>
          </a:p>
        </p:txBody>
      </p:sp>
      <p:sp>
        <p:nvSpPr>
          <p:cNvPr id="8" name="">
            <a:extLst xmlns:a="http://schemas.openxmlformats.org/drawingml/2006/main">
              <a:ext uri="{FF2B5EF4-FFF2-40B4-BE49-F238E27FC236}">
                <a16:creationId xmlns:a16="http://schemas.microsoft.com/office/drawing/2014/main" id="{C260ED72-2136-4877-AA77-4361046D5C0B}"/>
              </a:ext>
            </a:extLst>
          </p:cNvPr>
          <p:cNvSpPr>
            <a:spLocks xmlns:a="http://schemas.openxmlformats.org/drawingml/2006/main" noGrp="1"/>
          </p:cNvSpPr>
          <p:nvPr/>
        </p:nvSpPr>
        <p:spPr>
          <a:xfrm xmlns:a="http://schemas.openxmlformats.org/drawingml/2006/main">
            <a:off x="2914650" y="2009775"/>
            <a:ext cx="838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Customers with Skin Insights context who buy an eligible active product. I would connect profile and purchase data with consent.</a:t>
            </a:r>
          </a:p>
        </p:txBody>
      </p:sp>
      <p:sp>
        <p:nvSpPr>
          <p:cNvPr id="9" name="">
            <a:extLst xmlns:a="http://schemas.openxmlformats.org/drawingml/2006/main">
              <a:ext uri="{FF2B5EF4-FFF2-40B4-BE49-F238E27FC236}">
                <a16:creationId xmlns:a16="http://schemas.microsoft.com/office/drawing/2014/main" id="{79E805B8-4D73-4C7D-BA2E-B5D9AF578F31}"/>
              </a:ext>
            </a:extLst>
          </p:cNvPr>
          <p:cNvSpPr>
            <a:spLocks xmlns:a="http://schemas.openxmlformats.org/drawingml/2006/main" noGrp="1"/>
          </p:cNvSpPr>
          <p:nvPr/>
        </p:nvSpPr>
        <p:spPr>
          <a:xfrm xmlns:a="http://schemas.openxmlformats.org/drawingml/2006/main">
            <a:off x="619125" y="28003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914A21D-1979-4DC1-A9C1-51AE01F0CBD4}"/>
              </a:ext>
            </a:extLst>
          </p:cNvPr>
          <p:cNvSpPr>
            <a:spLocks xmlns:a="http://schemas.openxmlformats.org/drawingml/2006/main" noGrp="1"/>
          </p:cNvSpPr>
          <p:nvPr/>
        </p:nvSpPr>
        <p:spPr>
          <a:xfrm xmlns:a="http://schemas.openxmlformats.org/drawingml/2006/main">
            <a:off x="619125" y="2971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WHERE I INTRODUCE IT</a:t>
            </a:r>
          </a:p>
        </p:txBody>
      </p:sp>
      <p:sp>
        <p:nvSpPr>
          <p:cNvPr id="11" name="">
            <a:extLst xmlns:a="http://schemas.openxmlformats.org/drawingml/2006/main">
              <a:ext uri="{FF2B5EF4-FFF2-40B4-BE49-F238E27FC236}">
                <a16:creationId xmlns:a16="http://schemas.microsoft.com/office/drawing/2014/main" id="{D0F3C3DD-32FB-42C6-859A-68BB9C028E3C}"/>
              </a:ext>
            </a:extLst>
          </p:cNvPr>
          <p:cNvSpPr>
            <a:spLocks xmlns:a="http://schemas.openxmlformats.org/drawingml/2006/main" noGrp="1"/>
          </p:cNvSpPr>
          <p:nvPr/>
        </p:nvSpPr>
        <p:spPr>
          <a:xfrm xmlns:a="http://schemas.openxmlformats.org/drawingml/2006/main">
            <a:off x="2914650" y="2914650"/>
            <a:ext cx="838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Skin Insights results explain the continuation. Order confirmation links the promise to the product just purchased.</a:t>
            </a:r>
          </a:p>
        </p:txBody>
      </p:sp>
      <p:sp>
        <p:nvSpPr>
          <p:cNvPr id="12" name="">
            <a:extLst xmlns:a="http://schemas.openxmlformats.org/drawingml/2006/main">
              <a:ext uri="{FF2B5EF4-FFF2-40B4-BE49-F238E27FC236}">
                <a16:creationId xmlns:a16="http://schemas.microsoft.com/office/drawing/2014/main" id="{81684362-45EE-423A-9079-AFEC8AC2978B}"/>
              </a:ext>
            </a:extLst>
          </p:cNvPr>
          <p:cNvSpPr>
            <a:spLocks xmlns:a="http://schemas.openxmlformats.org/drawingml/2006/main" noGrp="1"/>
          </p:cNvSpPr>
          <p:nvPr/>
        </p:nvSpPr>
        <p:spPr>
          <a:xfrm xmlns:a="http://schemas.openxmlformats.org/drawingml/2006/main">
            <a:off x="619125" y="3705225"/>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8373498-1CB3-4E67-86E4-281B79C1D3BF}"/>
              </a:ext>
            </a:extLst>
          </p:cNvPr>
          <p:cNvSpPr>
            <a:spLocks xmlns:a="http://schemas.openxmlformats.org/drawingml/2006/main" noGrp="1"/>
          </p:cNvSpPr>
          <p:nvPr/>
        </p:nvSpPr>
        <p:spPr>
          <a:xfrm xmlns:a="http://schemas.openxmlformats.org/drawingml/2006/main">
            <a:off x="619125" y="3876675"/>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WHERE IT LIVES</a:t>
            </a:r>
          </a:p>
        </p:txBody>
      </p:sp>
      <p:sp>
        <p:nvSpPr>
          <p:cNvPr id="14" name="">
            <a:extLst xmlns:a="http://schemas.openxmlformats.org/drawingml/2006/main">
              <a:ext uri="{FF2B5EF4-FFF2-40B4-BE49-F238E27FC236}">
                <a16:creationId xmlns:a16="http://schemas.microsoft.com/office/drawing/2014/main" id="{16B0EAD5-7C10-4217-A9D0-78FA336ECF9F}"/>
              </a:ext>
            </a:extLst>
          </p:cNvPr>
          <p:cNvSpPr>
            <a:spLocks xmlns:a="http://schemas.openxmlformats.org/drawingml/2006/main" noGrp="1"/>
          </p:cNvSpPr>
          <p:nvPr/>
        </p:nvSpPr>
        <p:spPr>
          <a:xfrm xmlns:a="http://schemas.openxmlformats.org/drawingml/2006/main">
            <a:off x="2914650" y="3819525"/>
            <a:ext cx="838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The customer account and app hold the Journey. Email or WhatsApp brings the customer back at a relevant checkpoint.</a:t>
            </a:r>
          </a:p>
        </p:txBody>
      </p:sp>
      <p:sp>
        <p:nvSpPr>
          <p:cNvPr id="15" name="">
            <a:extLst xmlns:a="http://schemas.openxmlformats.org/drawingml/2006/main">
              <a:ext uri="{FF2B5EF4-FFF2-40B4-BE49-F238E27FC236}">
                <a16:creationId xmlns:a16="http://schemas.microsoft.com/office/drawing/2014/main" id="{D6E6FBE3-DFD0-406A-89B5-AC93C2540542}"/>
              </a:ext>
            </a:extLst>
          </p:cNvPr>
          <p:cNvSpPr>
            <a:spLocks xmlns:a="http://schemas.openxmlformats.org/drawingml/2006/main" noGrp="1"/>
          </p:cNvSpPr>
          <p:nvPr/>
        </p:nvSpPr>
        <p:spPr>
          <a:xfrm xmlns:a="http://schemas.openxmlformats.org/drawingml/2006/main">
            <a:off x="619125" y="46101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2515331-0304-44A5-AFFF-4E7BB703AD07}"/>
              </a:ext>
            </a:extLst>
          </p:cNvPr>
          <p:cNvSpPr>
            <a:spLocks xmlns:a="http://schemas.openxmlformats.org/drawingml/2006/main" noGrp="1"/>
          </p:cNvSpPr>
          <p:nvPr/>
        </p:nvSpPr>
        <p:spPr>
          <a:xfrm xmlns:a="http://schemas.openxmlformats.org/drawingml/2006/main">
            <a:off x="619125" y="47815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HOW I REDUCE FRICTION</a:t>
            </a:r>
          </a:p>
        </p:txBody>
      </p:sp>
      <p:sp>
        <p:nvSpPr>
          <p:cNvPr id="17" name="">
            <a:extLst xmlns:a="http://schemas.openxmlformats.org/drawingml/2006/main">
              <a:ext uri="{FF2B5EF4-FFF2-40B4-BE49-F238E27FC236}">
                <a16:creationId xmlns:a16="http://schemas.microsoft.com/office/drawing/2014/main" id="{4080F171-C1AB-4E1A-ABD7-EE56C81A2D18}"/>
              </a:ext>
            </a:extLst>
          </p:cNvPr>
          <p:cNvSpPr>
            <a:spLocks xmlns:a="http://schemas.openxmlformats.org/drawingml/2006/main" noGrp="1"/>
          </p:cNvSpPr>
          <p:nvPr/>
        </p:nvSpPr>
        <p:spPr>
          <a:xfrm xmlns:a="http://schemas.openxmlformats.org/drawingml/2006/main">
            <a:off x="2914650" y="4724400"/>
            <a:ext cx="838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Carry forward known context. Ask only for the start date, products actually used and check-in preference. Avoid a repeated assessment.</a:t>
            </a:r>
          </a:p>
        </p:txBody>
      </p:sp>
      <p:sp>
        <p:nvSpPr>
          <p:cNvPr id="18" name="">
            <a:extLst xmlns:a="http://schemas.openxmlformats.org/drawingml/2006/main">
              <a:ext uri="{FF2B5EF4-FFF2-40B4-BE49-F238E27FC236}">
                <a16:creationId xmlns:a16="http://schemas.microsoft.com/office/drawing/2014/main" id="{0C543BD2-E8D1-4941-AEEF-DE95A8AE04CA}"/>
              </a:ext>
            </a:extLst>
          </p:cNvPr>
          <p:cNvSpPr>
            <a:spLocks xmlns:a="http://schemas.openxmlformats.org/drawingml/2006/main" noGrp="1"/>
          </p:cNvSpPr>
          <p:nvPr/>
        </p:nvSpPr>
        <p:spPr>
          <a:xfrm xmlns:a="http://schemas.openxmlformats.org/drawingml/2006/main">
            <a:off x="619125" y="5514975"/>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D4228BA5-6873-4868-B68D-1066ED3E7A2F}"/>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588984F-6F13-43FC-94EA-531BEA14881A}"/>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The first conversion I would optimise is a useful checkpoint, beyond simply creating a profile.</a:t>
            </a:r>
          </a:p>
        </p:txBody>
      </p:sp>
    </p:spTree>
    <p:extLst>
      <p:ext uri="{BB962C8B-B14F-4D97-AF65-F5344CB8AC3E}">
        <p14:creationId xmlns:p14="http://schemas.microsoft.com/office/powerpoint/2010/main" val="2001272376"/>
      </p:ext>
    </p:extLst>
  </p:cSld>
</p:sld>
</file>

<file path=ppt/slides/slide18.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6D3D993-7F23-4F84-BF68-C8B22E7CD895}"/>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A07A7DE5-4CD6-40F6-BEB1-3C451D58650D}"/>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PHASED LAUNCH</a:t>
            </a:r>
          </a:p>
        </p:txBody>
      </p:sp>
      <p:sp>
        <p:nvSpPr>
          <p:cNvPr id="3" name="">
            <a:extLst xmlns:a="http://schemas.openxmlformats.org/drawingml/2006/main">
              <a:ext uri="{FF2B5EF4-FFF2-40B4-BE49-F238E27FC236}">
                <a16:creationId xmlns:a16="http://schemas.microsoft.com/office/drawing/2014/main" id="{336C3630-527C-4525-BDF3-6EC80F2FBF4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18</a:t>
            </a:r>
          </a:p>
        </p:txBody>
      </p:sp>
      <p:sp>
        <p:nvSpPr>
          <p:cNvPr id="4" name="">
            <a:extLst xmlns:a="http://schemas.openxmlformats.org/drawingml/2006/main">
              <a:ext uri="{FF2B5EF4-FFF2-40B4-BE49-F238E27FC236}">
                <a16:creationId xmlns:a16="http://schemas.microsoft.com/office/drawing/2014/main" id="{9E441FEA-5378-4A39-92FA-1478973FB78B}"/>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2325A9E-4A40-4A8E-9084-ED32F7A9AA52}"/>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How I would test the launch before expanding</a:t>
            </a:r>
          </a:p>
        </p:txBody>
      </p:sp>
      <p:sp>
        <p:nvSpPr>
          <p:cNvPr id="6" name="">
            <a:extLst xmlns:a="http://schemas.openxmlformats.org/drawingml/2006/main">
              <a:ext uri="{FF2B5EF4-FFF2-40B4-BE49-F238E27FC236}">
                <a16:creationId xmlns:a16="http://schemas.microsoft.com/office/drawing/2014/main" id="{B0D4DD66-8CCC-4CAA-B2C7-E6F7C2249CF2}"/>
              </a:ext>
            </a:extLst>
          </p:cNvPr>
          <p:cNvSpPr>
            <a:spLocks xmlns:a="http://schemas.openxmlformats.org/drawingml/2006/main" noGrp="1"/>
          </p:cNvSpPr>
          <p:nvPr/>
        </p:nvSpPr>
        <p:spPr>
          <a:xfrm xmlns:a="http://schemas.openxmlformats.org/drawingml/2006/main">
            <a:off x="571500" y="2095500"/>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01 / VALIDATE</a:t>
            </a:r>
          </a:p>
        </p:txBody>
      </p:sp>
      <p:sp>
        <p:nvSpPr>
          <p:cNvPr id="7" name="">
            <a:extLst xmlns:a="http://schemas.openxmlformats.org/drawingml/2006/main">
              <a:ext uri="{FF2B5EF4-FFF2-40B4-BE49-F238E27FC236}">
                <a16:creationId xmlns:a16="http://schemas.microsoft.com/office/drawing/2014/main" id="{EBA6652D-E6CE-4C4C-A8CD-3DD3B39EEC8D}"/>
              </a:ext>
            </a:extLst>
          </p:cNvPr>
          <p:cNvSpPr>
            <a:spLocks xmlns:a="http://schemas.openxmlformats.org/drawingml/2006/main" noGrp="1"/>
          </p:cNvSpPr>
          <p:nvPr/>
        </p:nvSpPr>
        <p:spPr>
          <a:xfrm xmlns:a="http://schemas.openxmlformats.org/drawingml/2006/main">
            <a:off x="571500" y="2562225"/>
            <a:ext cx="31718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i="0">
                <a:solidFill>
                  <a:srgbClr val="121212"/>
                </a:solidFill>
                <a:latin typeface="Arial"/>
                <a:ea typeface="Arial"/>
                <a:cs typeface="Arial"/>
              </a:defRPr>
            </a:pPr>
            <a:r>
              <a:rPr sz="2400" b="1" i="0">
                <a:solidFill>
                  <a:srgbClr val="121212"/>
                </a:solidFill>
                <a:latin typeface="Arial"/>
                <a:ea typeface="Arial"/>
                <a:cs typeface="Arial"/>
              </a:rPr>
              <a:t>A controlled cohort</a:t>
            </a:r>
          </a:p>
        </p:txBody>
      </p:sp>
      <p:sp>
        <p:nvSpPr>
          <p:cNvPr id="8" name="">
            <a:extLst xmlns:a="http://schemas.openxmlformats.org/drawingml/2006/main">
              <a:ext uri="{FF2B5EF4-FFF2-40B4-BE49-F238E27FC236}">
                <a16:creationId xmlns:a16="http://schemas.microsoft.com/office/drawing/2014/main" id="{0ECDDE1E-A79B-4481-8883-3CCA90F16125}"/>
              </a:ext>
            </a:extLst>
          </p:cNvPr>
          <p:cNvSpPr>
            <a:spLocks xmlns:a="http://schemas.openxmlformats.org/drawingml/2006/main" noGrp="1"/>
          </p:cNvSpPr>
          <p:nvPr/>
        </p:nvSpPr>
        <p:spPr>
          <a:xfrm xmlns:a="http://schemas.openxmlformats.org/drawingml/2006/main">
            <a:off x="571500" y="3638550"/>
            <a:ext cx="319087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Introduce the proposition to eligible buyers of a limited product set. Measure opt-in, first checkpoint and initial feedback.</a:t>
            </a:r>
          </a:p>
        </p:txBody>
      </p:sp>
      <p:sp>
        <p:nvSpPr>
          <p:cNvPr id="9" name="">
            <a:extLst xmlns:a="http://schemas.openxmlformats.org/drawingml/2006/main">
              <a:ext uri="{FF2B5EF4-FFF2-40B4-BE49-F238E27FC236}">
                <a16:creationId xmlns:a16="http://schemas.microsoft.com/office/drawing/2014/main" id="{49308A4D-A676-4036-B38C-CC5BBA381D05}"/>
              </a:ext>
            </a:extLst>
          </p:cNvPr>
          <p:cNvSpPr>
            <a:spLocks xmlns:a="http://schemas.openxmlformats.org/drawingml/2006/main" noGrp="1"/>
          </p:cNvSpPr>
          <p:nvPr/>
        </p:nvSpPr>
        <p:spPr>
          <a:xfrm xmlns:a="http://schemas.openxmlformats.org/drawingml/2006/main">
            <a:off x="4286250" y="2095500"/>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02 / OPTIMISE</a:t>
            </a:r>
          </a:p>
        </p:txBody>
      </p:sp>
      <p:sp>
        <p:nvSpPr>
          <p:cNvPr id="10" name="">
            <a:extLst xmlns:a="http://schemas.openxmlformats.org/drawingml/2006/main">
              <a:ext uri="{FF2B5EF4-FFF2-40B4-BE49-F238E27FC236}">
                <a16:creationId xmlns:a16="http://schemas.microsoft.com/office/drawing/2014/main" id="{705B7D37-E7F7-4A8A-B45B-5A4E3DC5C07E}"/>
              </a:ext>
            </a:extLst>
          </p:cNvPr>
          <p:cNvSpPr>
            <a:spLocks xmlns:a="http://schemas.openxmlformats.org/drawingml/2006/main" noGrp="1"/>
          </p:cNvSpPr>
          <p:nvPr/>
        </p:nvSpPr>
        <p:spPr>
          <a:xfrm xmlns:a="http://schemas.openxmlformats.org/drawingml/2006/main">
            <a:off x="4286250" y="2562225"/>
            <a:ext cx="31718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i="0">
                <a:solidFill>
                  <a:srgbClr val="121212"/>
                </a:solidFill>
                <a:latin typeface="Arial"/>
                <a:ea typeface="Arial"/>
                <a:cs typeface="Arial"/>
              </a:defRPr>
            </a:pPr>
            <a:r>
              <a:rPr sz="2400" b="1" i="0">
                <a:solidFill>
                  <a:srgbClr val="121212"/>
                </a:solidFill>
                <a:latin typeface="Arial"/>
                <a:ea typeface="Arial"/>
                <a:cs typeface="Arial"/>
              </a:rPr>
              <a:t>Find the useful moment</a:t>
            </a:r>
          </a:p>
        </p:txBody>
      </p:sp>
      <p:sp>
        <p:nvSpPr>
          <p:cNvPr id="11" name="">
            <a:extLst xmlns:a="http://schemas.openxmlformats.org/drawingml/2006/main">
              <a:ext uri="{FF2B5EF4-FFF2-40B4-BE49-F238E27FC236}">
                <a16:creationId xmlns:a16="http://schemas.microsoft.com/office/drawing/2014/main" id="{E3FE5AE0-966C-4A23-A7F4-F6A02C45F67B}"/>
              </a:ext>
            </a:extLst>
          </p:cNvPr>
          <p:cNvSpPr>
            <a:spLocks xmlns:a="http://schemas.openxmlformats.org/drawingml/2006/main" noGrp="1"/>
          </p:cNvSpPr>
          <p:nvPr/>
        </p:nvSpPr>
        <p:spPr>
          <a:xfrm xmlns:a="http://schemas.openxmlformats.org/drawingml/2006/main">
            <a:off x="4286250" y="3638550"/>
            <a:ext cx="319087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Test onboarding copy, checkpoint timing and channel preference. Study which products and concerns generate return use.</a:t>
            </a:r>
          </a:p>
        </p:txBody>
      </p:sp>
      <p:sp>
        <p:nvSpPr>
          <p:cNvPr id="12" name="">
            <a:extLst xmlns:a="http://schemas.openxmlformats.org/drawingml/2006/main">
              <a:ext uri="{FF2B5EF4-FFF2-40B4-BE49-F238E27FC236}">
                <a16:creationId xmlns:a16="http://schemas.microsoft.com/office/drawing/2014/main" id="{72732A14-F8A7-4461-A162-16C43191AEEF}"/>
              </a:ext>
            </a:extLst>
          </p:cNvPr>
          <p:cNvSpPr>
            <a:spLocks xmlns:a="http://schemas.openxmlformats.org/drawingml/2006/main" noGrp="1"/>
          </p:cNvSpPr>
          <p:nvPr/>
        </p:nvSpPr>
        <p:spPr>
          <a:xfrm xmlns:a="http://schemas.openxmlformats.org/drawingml/2006/main">
            <a:off x="8001000" y="2095500"/>
            <a:ext cx="314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03 / EXPAND</a:t>
            </a:r>
          </a:p>
        </p:txBody>
      </p:sp>
      <p:sp>
        <p:nvSpPr>
          <p:cNvPr id="13" name="">
            <a:extLst xmlns:a="http://schemas.openxmlformats.org/drawingml/2006/main">
              <a:ext uri="{FF2B5EF4-FFF2-40B4-BE49-F238E27FC236}">
                <a16:creationId xmlns:a16="http://schemas.microsoft.com/office/drawing/2014/main" id="{CAAF1268-6A02-43C8-9148-F0622E39C076}"/>
              </a:ext>
            </a:extLst>
          </p:cNvPr>
          <p:cNvSpPr>
            <a:spLocks xmlns:a="http://schemas.openxmlformats.org/drawingml/2006/main" noGrp="1"/>
          </p:cNvSpPr>
          <p:nvPr/>
        </p:nvSpPr>
        <p:spPr>
          <a:xfrm xmlns:a="http://schemas.openxmlformats.org/drawingml/2006/main">
            <a:off x="8001000" y="2562225"/>
            <a:ext cx="31718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i="0">
                <a:solidFill>
                  <a:srgbClr val="121212"/>
                </a:solidFill>
                <a:latin typeface="Arial"/>
                <a:ea typeface="Arial"/>
                <a:cs typeface="Arial"/>
              </a:defRPr>
            </a:pPr>
            <a:r>
              <a:rPr sz="2400" b="1" i="0">
                <a:solidFill>
                  <a:srgbClr val="121212"/>
                </a:solidFill>
                <a:latin typeface="Arial"/>
                <a:ea typeface="Arial"/>
                <a:cs typeface="Arial"/>
              </a:rPr>
              <a:t>Extend proven journeys</a:t>
            </a:r>
          </a:p>
        </p:txBody>
      </p:sp>
      <p:sp>
        <p:nvSpPr>
          <p:cNvPr id="14" name="">
            <a:extLst xmlns:a="http://schemas.openxmlformats.org/drawingml/2006/main">
              <a:ext uri="{FF2B5EF4-FFF2-40B4-BE49-F238E27FC236}">
                <a16:creationId xmlns:a16="http://schemas.microsoft.com/office/drawing/2014/main" id="{6C3D6379-B3E3-42CC-A6E3-7D16192E9CFC}"/>
              </a:ext>
            </a:extLst>
          </p:cNvPr>
          <p:cNvSpPr>
            <a:spLocks xmlns:a="http://schemas.openxmlformats.org/drawingml/2006/main" noGrp="1"/>
          </p:cNvSpPr>
          <p:nvPr/>
        </p:nvSpPr>
        <p:spPr>
          <a:xfrm xmlns:a="http://schemas.openxmlformats.org/drawingml/2006/main">
            <a:off x="8001000" y="3638550"/>
            <a:ext cx="3190875"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Add product cohorts and more visible entry points once customers return and report better decision confidence.</a:t>
            </a:r>
          </a:p>
        </p:txBody>
      </p:sp>
      <p:sp>
        <p:nvSpPr>
          <p:cNvPr id="15" name="">
            <a:extLst xmlns:a="http://schemas.openxmlformats.org/drawingml/2006/main">
              <a:ext uri="{FF2B5EF4-FFF2-40B4-BE49-F238E27FC236}">
                <a16:creationId xmlns:a16="http://schemas.microsoft.com/office/drawing/2014/main" id="{7B7D6035-A55B-41A2-A8BF-279E8120D6C4}"/>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CDF7CCC-EAD5-4F24-97F7-8532D741A068}"/>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I would use observed behaviour to decide when Skin Journey becomes part of the wider lifecycle.</a:t>
            </a:r>
          </a:p>
        </p:txBody>
      </p:sp>
    </p:spTree>
    <p:extLst>
      <p:ext uri="{BB962C8B-B14F-4D97-AF65-F5344CB8AC3E}">
        <p14:creationId xmlns:p14="http://schemas.microsoft.com/office/powerpoint/2010/main" val="1559635449"/>
      </p:ext>
    </p:extLst>
  </p:cSld>
</p:sld>
</file>

<file path=ppt/slides/slide19.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554EAE1-D9BC-4CA0-A817-17F93DFEF876}"/>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EAB29955-B32A-467E-B462-E1071D05DC39}"/>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LAUNCH ASSETS</a:t>
            </a:r>
          </a:p>
        </p:txBody>
      </p:sp>
      <p:sp>
        <p:nvSpPr>
          <p:cNvPr id="3" name="">
            <a:extLst xmlns:a="http://schemas.openxmlformats.org/drawingml/2006/main">
              <a:ext uri="{FF2B5EF4-FFF2-40B4-BE49-F238E27FC236}">
                <a16:creationId xmlns:a16="http://schemas.microsoft.com/office/drawing/2014/main" id="{8FBB30C3-A141-48E7-8A57-19AF0DDD7F8D}"/>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19</a:t>
            </a:r>
          </a:p>
        </p:txBody>
      </p:sp>
      <p:sp>
        <p:nvSpPr>
          <p:cNvPr id="4" name="">
            <a:extLst xmlns:a="http://schemas.openxmlformats.org/drawingml/2006/main">
              <a:ext uri="{FF2B5EF4-FFF2-40B4-BE49-F238E27FC236}">
                <a16:creationId xmlns:a16="http://schemas.microsoft.com/office/drawing/2014/main" id="{7CFFF7DC-FDC8-434F-B6FB-31F98C54E2DA}"/>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A451335-1C02-4B53-BC68-F5D7600B0952}"/>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I translated one promise across the launch system</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c8bd84f9fc24107"/>
          <a:srcRect xmlns:a="http://schemas.openxmlformats.org/drawingml/2006/main" l="142" t="0" r="142" b="0"/>
          <a:stretch xmlns:a="http://schemas.openxmlformats.org/drawingml/2006/main">
            <a:fillRect l="0" t="0" r="0" b="0"/>
          </a:stretch>
        </p:blipFill>
        <p:spPr>
          <a:xfrm xmlns:a="http://schemas.openxmlformats.org/drawingml/2006/main">
            <a:off x="571500" y="1847850"/>
            <a:ext cx="5143500" cy="16764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21E0DA9-0BF8-48CF-9AD8-B9318965B9BB}"/>
              </a:ext>
            </a:extLst>
          </p:cNvPr>
          <p:cNvSpPr>
            <a:spLocks xmlns:a="http://schemas.openxmlformats.org/drawingml/2006/main" noGrp="1"/>
          </p:cNvSpPr>
          <p:nvPr/>
        </p:nvSpPr>
        <p:spPr>
          <a:xfrm xmlns:a="http://schemas.openxmlformats.org/drawingml/2006/main">
            <a:off x="571500" y="37147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OWNED SURFACES</a:t>
            </a:r>
          </a:p>
        </p:txBody>
      </p:sp>
      <p:sp>
        <p:nvSpPr>
          <p:cNvPr id="8" name="">
            <a:extLst xmlns:a="http://schemas.openxmlformats.org/drawingml/2006/main">
              <a:ext uri="{FF2B5EF4-FFF2-40B4-BE49-F238E27FC236}">
                <a16:creationId xmlns:a16="http://schemas.microsoft.com/office/drawing/2014/main" id="{91B10BE0-DF4C-4003-8D3F-9A2D6AABFF88}"/>
              </a:ext>
            </a:extLst>
          </p:cNvPr>
          <p:cNvSpPr>
            <a:spLocks xmlns:a="http://schemas.openxmlformats.org/drawingml/2006/main" noGrp="1"/>
          </p:cNvSpPr>
          <p:nvPr/>
        </p:nvSpPr>
        <p:spPr>
          <a:xfrm xmlns:a="http://schemas.openxmlformats.org/drawingml/2006/main">
            <a:off x="571500" y="4095750"/>
            <a:ext cx="400050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Skin Insights handoff</a:t>
            </a:r>
          </a:p>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Order confirmation</a:t>
            </a:r>
          </a:p>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Customer account and app</a:t>
            </a:r>
          </a:p>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Email and WhatsApp</a:t>
            </a:r>
          </a:p>
          <a:p xmlns:a="http://schemas.openxmlformats.org/drawingml/2006/main">
            <a:pPr>
              <a:defRPr sz="1650" b="1" i="0">
                <a:solidFill>
                  <a:srgbClr val="121212"/>
                </a:solidFill>
                <a:latin typeface="Arial"/>
                <a:ea typeface="Arial"/>
                <a:cs typeface="Arial"/>
              </a:defRPr>
            </a:pPr>
            <a:r>
              <a:rPr sz="1650" b="1" i="0">
                <a:solidFill>
                  <a:srgbClr val="121212"/>
                </a:solidFill>
                <a:latin typeface="Arial"/>
                <a:ea typeface="Arial"/>
                <a:cs typeface="Arial"/>
              </a:rPr>
              <a:t>Support playbook</a:t>
            </a:r>
          </a:p>
        </p:txBody>
      </p:sp>
      <p:sp>
        <p:nvSpPr>
          <p:cNvPr id="9" name="">
            <a:extLst xmlns:a="http://schemas.openxmlformats.org/drawingml/2006/main">
              <a:ext uri="{FF2B5EF4-FFF2-40B4-BE49-F238E27FC236}">
                <a16:creationId xmlns:a16="http://schemas.microsoft.com/office/drawing/2014/main" id="{D83A96EE-552F-4656-84E4-1A29C09E3C1C}"/>
              </a:ext>
            </a:extLst>
          </p:cNvPr>
          <p:cNvSpPr>
            <a:spLocks xmlns:a="http://schemas.openxmlformats.org/drawingml/2006/main" noGrp="1"/>
          </p:cNvSpPr>
          <p:nvPr/>
        </p:nvSpPr>
        <p:spPr>
          <a:xfrm xmlns:a="http://schemas.openxmlformats.org/drawingml/2006/main">
            <a:off x="6115050" y="1847850"/>
            <a:ext cx="5505450" cy="4019550"/>
          </a:xfrm>
          <a:prstGeom xmlns:a="http://schemas.openxmlformats.org/drawingml/2006/main" prst="roundRect">
            <a:avLst>
              <a:gd name="adj" fmla="val 1896"/>
            </a:avLst>
          </a:prstGeom>
          <a:solidFill xmlns:a="http://schemas.openxmlformats.org/drawingml/2006/main">
            <a:srgbClr val="12121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34AC65D-7252-4F25-A6A0-48DABA3361A8}"/>
              </a:ext>
            </a:extLst>
          </p:cNvPr>
          <p:cNvSpPr>
            <a:spLocks xmlns:a="http://schemas.openxmlformats.org/drawingml/2006/main" noGrp="1"/>
          </p:cNvSpPr>
          <p:nvPr/>
        </p:nvSpPr>
        <p:spPr>
          <a:xfrm xmlns:a="http://schemas.openxmlformats.org/drawingml/2006/main">
            <a:off x="6457950" y="21336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B096"/>
                </a:solidFill>
                <a:latin typeface="Arial"/>
                <a:ea typeface="Arial"/>
                <a:cs typeface="Arial"/>
              </a:defRPr>
            </a:pPr>
            <a:r>
              <a:rPr sz="1050" b="1" i="0">
                <a:solidFill>
                  <a:srgbClr val="FFB096"/>
                </a:solidFill>
                <a:latin typeface="Arial"/>
                <a:ea typeface="Arial"/>
                <a:cs typeface="Arial"/>
              </a:rPr>
              <a:t>EXAMPLE COPY</a:t>
            </a:r>
          </a:p>
        </p:txBody>
      </p:sp>
      <p:sp>
        <p:nvSpPr>
          <p:cNvPr id="11" name="">
            <a:extLst xmlns:a="http://schemas.openxmlformats.org/drawingml/2006/main">
              <a:ext uri="{FF2B5EF4-FFF2-40B4-BE49-F238E27FC236}">
                <a16:creationId xmlns:a16="http://schemas.microsoft.com/office/drawing/2014/main" id="{1769C91B-295F-4780-A3B3-9B77245F650E}"/>
              </a:ext>
            </a:extLst>
          </p:cNvPr>
          <p:cNvSpPr>
            <a:spLocks xmlns:a="http://schemas.openxmlformats.org/drawingml/2006/main" noGrp="1"/>
          </p:cNvSpPr>
          <p:nvPr/>
        </p:nvSpPr>
        <p:spPr>
          <a:xfrm xmlns:a="http://schemas.openxmlformats.org/drawingml/2006/main">
            <a:off x="6457950" y="2562225"/>
            <a:ext cx="4429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1" i="0">
                <a:solidFill>
                  <a:srgbClr val="FFFFFF"/>
                </a:solidFill>
                <a:latin typeface="Arial"/>
                <a:ea typeface="Arial"/>
                <a:cs typeface="Arial"/>
              </a:defRPr>
            </a:pPr>
            <a:r>
              <a:rPr sz="2550" b="1" i="0">
                <a:solidFill>
                  <a:srgbClr val="FFFFFF"/>
                </a:solidFill>
                <a:latin typeface="Arial"/>
                <a:ea typeface="Arial"/>
                <a:cs typeface="Arial"/>
              </a:rPr>
              <a:t>You know where to start.</a:t>
            </a:r>
          </a:p>
          <a:p xmlns:a="http://schemas.openxmlformats.org/drawingml/2006/main">
            <a:pPr>
              <a:defRPr sz="2550" b="1" i="0">
                <a:solidFill>
                  <a:srgbClr val="FFFFFF"/>
                </a:solidFill>
                <a:latin typeface="Arial"/>
                <a:ea typeface="Arial"/>
                <a:cs typeface="Arial"/>
              </a:defRPr>
            </a:pPr>
            <a:r>
              <a:rPr sz="2550" b="1" i="0">
                <a:solidFill>
                  <a:srgbClr val="FFFFFF"/>
                </a:solidFill>
                <a:latin typeface="Arial"/>
                <a:ea typeface="Arial"/>
                <a:cs typeface="Arial"/>
              </a:rPr>
              <a:t>Now know what</a:t>
            </a:r>
          </a:p>
          <a:p xmlns:a="http://schemas.openxmlformats.org/drawingml/2006/main">
            <a:pPr>
              <a:defRPr sz="2550" b="1" i="0">
                <a:solidFill>
                  <a:srgbClr val="FFFFFF"/>
                </a:solidFill>
                <a:latin typeface="Arial"/>
                <a:ea typeface="Arial"/>
                <a:cs typeface="Arial"/>
              </a:defRPr>
            </a:pPr>
            <a:r>
              <a:rPr sz="2550" b="1" i="0">
                <a:solidFill>
                  <a:srgbClr val="FFFFFF"/>
                </a:solidFill>
                <a:latin typeface="Arial"/>
                <a:ea typeface="Arial"/>
                <a:cs typeface="Arial"/>
              </a:rPr>
              <a:t>to expect.</a:t>
            </a:r>
          </a:p>
        </p:txBody>
      </p:sp>
      <p:sp>
        <p:nvSpPr>
          <p:cNvPr id="12" name="">
            <a:extLst xmlns:a="http://schemas.openxmlformats.org/drawingml/2006/main">
              <a:ext uri="{FF2B5EF4-FFF2-40B4-BE49-F238E27FC236}">
                <a16:creationId xmlns:a16="http://schemas.microsoft.com/office/drawing/2014/main" id="{718F56E0-5ED1-4FD9-BBD9-48C64C5CC228}"/>
              </a:ext>
            </a:extLst>
          </p:cNvPr>
          <p:cNvSpPr>
            <a:spLocks xmlns:a="http://schemas.openxmlformats.org/drawingml/2006/main" noGrp="1"/>
          </p:cNvSpPr>
          <p:nvPr/>
        </p:nvSpPr>
        <p:spPr>
          <a:xfrm xmlns:a="http://schemas.openxmlformats.org/drawingml/2006/main">
            <a:off x="6457950" y="3924300"/>
            <a:ext cx="666750" cy="5715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1E3D58A-9A7F-41D1-A715-E8EBBBEAEBDE}"/>
              </a:ext>
            </a:extLst>
          </p:cNvPr>
          <p:cNvSpPr>
            <a:spLocks xmlns:a="http://schemas.openxmlformats.org/drawingml/2006/main" noGrp="1"/>
          </p:cNvSpPr>
          <p:nvPr/>
        </p:nvSpPr>
        <p:spPr>
          <a:xfrm xmlns:a="http://schemas.openxmlformats.org/drawingml/2006/main">
            <a:off x="6457950" y="4200525"/>
            <a:ext cx="44005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D8D8D2"/>
                </a:solidFill>
                <a:latin typeface="Arial"/>
                <a:ea typeface="Arial"/>
                <a:cs typeface="Arial"/>
              </a:defRPr>
            </a:pPr>
            <a:r>
              <a:rPr sz="1650" b="0" i="0">
                <a:solidFill>
                  <a:srgbClr val="D8D8D2"/>
                </a:solidFill>
                <a:latin typeface="Arial"/>
                <a:ea typeface="Arial"/>
                <a:cs typeface="Arial"/>
              </a:rPr>
              <a:t>I would adapt the promise to the product and stage. Each message answers the decision the customer faces now.</a:t>
            </a:r>
          </a:p>
        </p:txBody>
      </p:sp>
      <p:sp>
        <p:nvSpPr>
          <p:cNvPr id="14" name="">
            <a:extLst xmlns:a="http://schemas.openxmlformats.org/drawingml/2006/main">
              <a:ext uri="{FF2B5EF4-FFF2-40B4-BE49-F238E27FC236}">
                <a16:creationId xmlns:a16="http://schemas.microsoft.com/office/drawing/2014/main" id="{F9A7602D-D5D8-478C-AAAF-739308B177A6}"/>
              </a:ext>
            </a:extLst>
          </p:cNvPr>
          <p:cNvSpPr>
            <a:spLocks xmlns:a="http://schemas.openxmlformats.org/drawingml/2006/main" noGrp="1"/>
          </p:cNvSpPr>
          <p:nvPr/>
        </p:nvSpPr>
        <p:spPr>
          <a:xfrm xmlns:a="http://schemas.openxmlformats.org/drawingml/2006/main">
            <a:off x="6457950" y="5467350"/>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B096"/>
                </a:solidFill>
                <a:latin typeface="Arial"/>
                <a:ea typeface="Arial"/>
                <a:cs typeface="Arial"/>
              </a:defRPr>
            </a:pPr>
            <a:r>
              <a:rPr sz="1350" b="1" i="0">
                <a:solidFill>
                  <a:srgbClr val="FFB096"/>
                </a:solidFill>
                <a:latin typeface="Arial"/>
                <a:ea typeface="Arial"/>
                <a:cs typeface="Arial"/>
              </a:rPr>
              <a:t>Less guesswork after Day 1</a:t>
            </a:r>
          </a:p>
        </p:txBody>
      </p:sp>
    </p:spTree>
    <p:extLst>
      <p:ext uri="{BB962C8B-B14F-4D97-AF65-F5344CB8AC3E}">
        <p14:creationId xmlns:p14="http://schemas.microsoft.com/office/powerpoint/2010/main" val="2015999398"/>
      </p:ext>
    </p:extLst>
  </p:cSld>
</p:sld>
</file>

<file path=ppt/slides/slide20.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A8F4590-D8C9-477D-84AE-7147493D446B}"/>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4F6C9C9F-AE21-416D-8AF2-C31508504F33}"/>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COPY &amp; ENABLEMENT</a:t>
            </a:r>
          </a:p>
        </p:txBody>
      </p:sp>
      <p:sp>
        <p:nvSpPr>
          <p:cNvPr id="3" name="">
            <a:extLst xmlns:a="http://schemas.openxmlformats.org/drawingml/2006/main">
              <a:ext uri="{FF2B5EF4-FFF2-40B4-BE49-F238E27FC236}">
                <a16:creationId xmlns:a16="http://schemas.microsoft.com/office/drawing/2014/main" id="{EEE8AEA2-20A4-465F-90F2-5C22899EDAE8}"/>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20</a:t>
            </a:r>
          </a:p>
        </p:txBody>
      </p:sp>
      <p:sp>
        <p:nvSpPr>
          <p:cNvPr id="4" name="">
            <a:extLst xmlns:a="http://schemas.openxmlformats.org/drawingml/2006/main">
              <a:ext uri="{FF2B5EF4-FFF2-40B4-BE49-F238E27FC236}">
                <a16:creationId xmlns:a16="http://schemas.microsoft.com/office/drawing/2014/main" id="{D7F29B0E-B0AA-476D-8582-A3A058FBC654}"/>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AC20CFC-29BD-40A0-847B-CE795DCC97DC}"/>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launch copy I would put into use</a:t>
            </a:r>
          </a:p>
        </p:txBody>
      </p:sp>
      <p:sp>
        <p:nvSpPr>
          <p:cNvPr id="6" name="">
            <a:extLst xmlns:a="http://schemas.openxmlformats.org/drawingml/2006/main">
              <a:ext uri="{FF2B5EF4-FFF2-40B4-BE49-F238E27FC236}">
                <a16:creationId xmlns:a16="http://schemas.microsoft.com/office/drawing/2014/main" id="{1D3B2C9B-4D82-465D-947D-E431AB78F8BF}"/>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Illustrative customer-facing copy from the strategy, subject to scientific review</a:t>
            </a:r>
          </a:p>
        </p:txBody>
      </p:sp>
      <p:sp>
        <p:nvSpPr>
          <p:cNvPr id="7" name="">
            <a:extLst xmlns:a="http://schemas.openxmlformats.org/drawingml/2006/main">
              <a:ext uri="{FF2B5EF4-FFF2-40B4-BE49-F238E27FC236}">
                <a16:creationId xmlns:a16="http://schemas.microsoft.com/office/drawing/2014/main" id="{BF0D6AC0-76B0-4CE5-864F-0377910739EA}"/>
              </a:ext>
            </a:extLst>
          </p:cNvPr>
          <p:cNvSpPr>
            <a:spLocks xmlns:a="http://schemas.openxmlformats.org/drawingml/2006/main" noGrp="1"/>
          </p:cNvSpPr>
          <p:nvPr/>
        </p:nvSpPr>
        <p:spPr>
          <a:xfrm xmlns:a="http://schemas.openxmlformats.org/drawingml/2006/main">
            <a:off x="571500" y="2105025"/>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ORDER CONFIRMATION</a:t>
            </a:r>
          </a:p>
        </p:txBody>
      </p:sp>
      <p:sp>
        <p:nvSpPr>
          <p:cNvPr id="8" name="">
            <a:extLst xmlns:a="http://schemas.openxmlformats.org/drawingml/2006/main">
              <a:ext uri="{FF2B5EF4-FFF2-40B4-BE49-F238E27FC236}">
                <a16:creationId xmlns:a16="http://schemas.microsoft.com/office/drawing/2014/main" id="{4DF5543A-0852-4348-BA4A-B3DDB1C7E2CE}"/>
              </a:ext>
            </a:extLst>
          </p:cNvPr>
          <p:cNvSpPr>
            <a:spLocks xmlns:a="http://schemas.openxmlformats.org/drawingml/2006/main" noGrp="1"/>
          </p:cNvSpPr>
          <p:nvPr/>
        </p:nvSpPr>
        <p:spPr>
          <a:xfrm xmlns:a="http://schemas.openxmlformats.org/drawingml/2006/main">
            <a:off x="571500" y="2514600"/>
            <a:ext cx="32385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i="0">
                <a:solidFill>
                  <a:srgbClr val="121212"/>
                </a:solidFill>
                <a:latin typeface="Arial"/>
                <a:ea typeface="Arial"/>
                <a:cs typeface="Arial"/>
              </a:defRPr>
            </a:pPr>
            <a:r>
              <a:rPr sz="2325" b="1" i="0">
                <a:solidFill>
                  <a:srgbClr val="121212"/>
                </a:solidFill>
                <a:latin typeface="Arial"/>
                <a:ea typeface="Arial"/>
                <a:cs typeface="Arial"/>
              </a:rPr>
              <a:t>Starting Salicylic Acid 2%?</a:t>
            </a:r>
          </a:p>
        </p:txBody>
      </p:sp>
      <p:sp>
        <p:nvSpPr>
          <p:cNvPr id="9" name="">
            <a:extLst xmlns:a="http://schemas.openxmlformats.org/drawingml/2006/main">
              <a:ext uri="{FF2B5EF4-FFF2-40B4-BE49-F238E27FC236}">
                <a16:creationId xmlns:a16="http://schemas.microsoft.com/office/drawing/2014/main" id="{D4B53501-C8E7-497B-9428-FA9C991561D5}"/>
              </a:ext>
            </a:extLst>
          </p:cNvPr>
          <p:cNvSpPr>
            <a:spLocks xmlns:a="http://schemas.openxmlformats.org/drawingml/2006/main" noGrp="1"/>
          </p:cNvSpPr>
          <p:nvPr/>
        </p:nvSpPr>
        <p:spPr>
          <a:xfrm xmlns:a="http://schemas.openxmlformats.org/drawingml/2006/main">
            <a:off x="571500" y="3695700"/>
            <a:ext cx="320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Understand how to begin, when to assess progress and when to reassess your routine.</a:t>
            </a:r>
          </a:p>
        </p:txBody>
      </p:sp>
      <p:sp>
        <p:nvSpPr>
          <p:cNvPr id="10" name="">
            <a:extLst xmlns:a="http://schemas.openxmlformats.org/drawingml/2006/main">
              <a:ext uri="{FF2B5EF4-FFF2-40B4-BE49-F238E27FC236}">
                <a16:creationId xmlns:a16="http://schemas.microsoft.com/office/drawing/2014/main" id="{A63F1F17-E21C-455A-98D5-8DB050D6D39B}"/>
              </a:ext>
            </a:extLst>
          </p:cNvPr>
          <p:cNvSpPr>
            <a:spLocks xmlns:a="http://schemas.openxmlformats.org/drawingml/2006/main" noGrp="1"/>
          </p:cNvSpPr>
          <p:nvPr/>
        </p:nvSpPr>
        <p:spPr>
          <a:xfrm xmlns:a="http://schemas.openxmlformats.org/drawingml/2006/main">
            <a:off x="571500" y="5143500"/>
            <a:ext cx="3190875"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5E63310-9DF0-4A86-97C3-D28F6B704034}"/>
              </a:ext>
            </a:extLst>
          </p:cNvPr>
          <p:cNvSpPr>
            <a:spLocks xmlns:a="http://schemas.openxmlformats.org/drawingml/2006/main" noGrp="1"/>
          </p:cNvSpPr>
          <p:nvPr/>
        </p:nvSpPr>
        <p:spPr>
          <a:xfrm xmlns:a="http://schemas.openxmlformats.org/drawingml/2006/main">
            <a:off x="571500" y="5305425"/>
            <a:ext cx="3219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1" i="0">
                <a:solidFill>
                  <a:srgbClr val="121212"/>
                </a:solidFill>
                <a:latin typeface="Arial"/>
                <a:ea typeface="Arial"/>
                <a:cs typeface="Arial"/>
              </a:defRPr>
            </a:pPr>
            <a:r>
              <a:rPr sz="1500" b="1" i="0">
                <a:solidFill>
                  <a:srgbClr val="121212"/>
                </a:solidFill>
                <a:latin typeface="Arial"/>
                <a:ea typeface="Arial"/>
                <a:cs typeface="Arial"/>
              </a:rPr>
              <a:t>CTA: Start my Skin Journey</a:t>
            </a:r>
          </a:p>
        </p:txBody>
      </p:sp>
      <p:sp>
        <p:nvSpPr>
          <p:cNvPr id="12" name="">
            <a:extLst xmlns:a="http://schemas.openxmlformats.org/drawingml/2006/main">
              <a:ext uri="{FF2B5EF4-FFF2-40B4-BE49-F238E27FC236}">
                <a16:creationId xmlns:a16="http://schemas.microsoft.com/office/drawing/2014/main" id="{5EFA84EF-CD58-46D3-A0C1-DEAF60BC7962}"/>
              </a:ext>
            </a:extLst>
          </p:cNvPr>
          <p:cNvSpPr>
            <a:spLocks xmlns:a="http://schemas.openxmlformats.org/drawingml/2006/main" noGrp="1"/>
          </p:cNvSpPr>
          <p:nvPr/>
        </p:nvSpPr>
        <p:spPr>
          <a:xfrm xmlns:a="http://schemas.openxmlformats.org/drawingml/2006/main">
            <a:off x="4286250" y="2105025"/>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EARLY CHECKPOINT</a:t>
            </a:r>
          </a:p>
        </p:txBody>
      </p:sp>
      <p:sp>
        <p:nvSpPr>
          <p:cNvPr id="13" name="">
            <a:extLst xmlns:a="http://schemas.openxmlformats.org/drawingml/2006/main">
              <a:ext uri="{FF2B5EF4-FFF2-40B4-BE49-F238E27FC236}">
                <a16:creationId xmlns:a16="http://schemas.microsoft.com/office/drawing/2014/main" id="{DFDCB585-5976-43A4-A9A9-F1FE8A4F314A}"/>
              </a:ext>
            </a:extLst>
          </p:cNvPr>
          <p:cNvSpPr>
            <a:spLocks xmlns:a="http://schemas.openxmlformats.org/drawingml/2006/main" noGrp="1"/>
          </p:cNvSpPr>
          <p:nvPr/>
        </p:nvSpPr>
        <p:spPr>
          <a:xfrm xmlns:a="http://schemas.openxmlformats.org/drawingml/2006/main">
            <a:off x="4286250" y="2514600"/>
            <a:ext cx="32385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i="0">
                <a:solidFill>
                  <a:srgbClr val="121212"/>
                </a:solidFill>
                <a:latin typeface="Arial"/>
                <a:ea typeface="Arial"/>
                <a:cs typeface="Arial"/>
              </a:defRPr>
            </a:pPr>
            <a:r>
              <a:rPr sz="2325" b="1" i="0">
                <a:solidFill>
                  <a:srgbClr val="121212"/>
                </a:solidFill>
                <a:latin typeface="Arial"/>
                <a:ea typeface="Arial"/>
                <a:cs typeface="Arial"/>
              </a:rPr>
              <a:t>Two weeks into your routine</a:t>
            </a:r>
          </a:p>
        </p:txBody>
      </p:sp>
      <p:sp>
        <p:nvSpPr>
          <p:cNvPr id="14" name="">
            <a:extLst xmlns:a="http://schemas.openxmlformats.org/drawingml/2006/main">
              <a:ext uri="{FF2B5EF4-FFF2-40B4-BE49-F238E27FC236}">
                <a16:creationId xmlns:a16="http://schemas.microsoft.com/office/drawing/2014/main" id="{F2FC6DFF-B26A-4A5C-9398-9D31EA78D99B}"/>
              </a:ext>
            </a:extLst>
          </p:cNvPr>
          <p:cNvSpPr>
            <a:spLocks xmlns:a="http://schemas.openxmlformats.org/drawingml/2006/main" noGrp="1"/>
          </p:cNvSpPr>
          <p:nvPr/>
        </p:nvSpPr>
        <p:spPr>
          <a:xfrm xmlns:a="http://schemas.openxmlformats.org/drawingml/2006/main">
            <a:off x="4286250" y="3695700"/>
            <a:ext cx="320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Review how you are using the product, what may be useful to assess now and what may need more time.</a:t>
            </a:r>
          </a:p>
        </p:txBody>
      </p:sp>
      <p:sp>
        <p:nvSpPr>
          <p:cNvPr id="15" name="">
            <a:extLst xmlns:a="http://schemas.openxmlformats.org/drawingml/2006/main">
              <a:ext uri="{FF2B5EF4-FFF2-40B4-BE49-F238E27FC236}">
                <a16:creationId xmlns:a16="http://schemas.microsoft.com/office/drawing/2014/main" id="{E92A96A1-B2FA-401C-8505-85912FBB4ACC}"/>
              </a:ext>
            </a:extLst>
          </p:cNvPr>
          <p:cNvSpPr>
            <a:spLocks xmlns:a="http://schemas.openxmlformats.org/drawingml/2006/main" noGrp="1"/>
          </p:cNvSpPr>
          <p:nvPr/>
        </p:nvSpPr>
        <p:spPr>
          <a:xfrm xmlns:a="http://schemas.openxmlformats.org/drawingml/2006/main">
            <a:off x="4286250" y="5143500"/>
            <a:ext cx="3190875"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BA58B2A-81F9-4561-B3F7-AC17FC83C55C}"/>
              </a:ext>
            </a:extLst>
          </p:cNvPr>
          <p:cNvSpPr>
            <a:spLocks xmlns:a="http://schemas.openxmlformats.org/drawingml/2006/main" noGrp="1"/>
          </p:cNvSpPr>
          <p:nvPr/>
        </p:nvSpPr>
        <p:spPr>
          <a:xfrm xmlns:a="http://schemas.openxmlformats.org/drawingml/2006/main">
            <a:off x="4286250" y="5305425"/>
            <a:ext cx="3219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1" i="0">
                <a:solidFill>
                  <a:srgbClr val="121212"/>
                </a:solidFill>
                <a:latin typeface="Arial"/>
                <a:ea typeface="Arial"/>
                <a:cs typeface="Arial"/>
              </a:defRPr>
            </a:pPr>
            <a:r>
              <a:rPr sz="1500" b="1" i="0">
                <a:solidFill>
                  <a:srgbClr val="121212"/>
                </a:solidFill>
                <a:latin typeface="Arial"/>
                <a:ea typeface="Arial"/>
                <a:cs typeface="Arial"/>
              </a:rPr>
              <a:t>CTA: Review my routine</a:t>
            </a:r>
          </a:p>
        </p:txBody>
      </p:sp>
      <p:sp>
        <p:nvSpPr>
          <p:cNvPr id="17" name="">
            <a:extLst xmlns:a="http://schemas.openxmlformats.org/drawingml/2006/main">
              <a:ext uri="{FF2B5EF4-FFF2-40B4-BE49-F238E27FC236}">
                <a16:creationId xmlns:a16="http://schemas.microsoft.com/office/drawing/2014/main" id="{1EAAD8B2-0B34-4339-9D44-29FDAB953FF8}"/>
              </a:ext>
            </a:extLst>
          </p:cNvPr>
          <p:cNvSpPr>
            <a:spLocks xmlns:a="http://schemas.openxmlformats.org/drawingml/2006/main" noGrp="1"/>
          </p:cNvSpPr>
          <p:nvPr/>
        </p:nvSpPr>
        <p:spPr>
          <a:xfrm xmlns:a="http://schemas.openxmlformats.org/drawingml/2006/main">
            <a:off x="8001000" y="2105025"/>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REASSESSMENT</a:t>
            </a:r>
          </a:p>
        </p:txBody>
      </p:sp>
      <p:sp>
        <p:nvSpPr>
          <p:cNvPr id="18" name="">
            <a:extLst xmlns:a="http://schemas.openxmlformats.org/drawingml/2006/main">
              <a:ext uri="{FF2B5EF4-FFF2-40B4-BE49-F238E27FC236}">
                <a16:creationId xmlns:a16="http://schemas.microsoft.com/office/drawing/2014/main" id="{ADA31E30-5D65-4DC7-8A63-608197326165}"/>
              </a:ext>
            </a:extLst>
          </p:cNvPr>
          <p:cNvSpPr>
            <a:spLocks xmlns:a="http://schemas.openxmlformats.org/drawingml/2006/main" noGrp="1"/>
          </p:cNvSpPr>
          <p:nvPr/>
        </p:nvSpPr>
        <p:spPr>
          <a:xfrm xmlns:a="http://schemas.openxmlformats.org/drawingml/2006/main">
            <a:off x="8001000" y="2514600"/>
            <a:ext cx="32385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i="0">
                <a:solidFill>
                  <a:srgbClr val="121212"/>
                </a:solidFill>
                <a:latin typeface="Arial"/>
                <a:ea typeface="Arial"/>
                <a:cs typeface="Arial"/>
              </a:defRPr>
            </a:pPr>
            <a:r>
              <a:rPr sz="2325" b="1" i="0">
                <a:solidFill>
                  <a:srgbClr val="121212"/>
                </a:solidFill>
                <a:latin typeface="Arial"/>
                <a:ea typeface="Arial"/>
                <a:cs typeface="Arial"/>
              </a:rPr>
              <a:t>Let’s compare with your starting point</a:t>
            </a:r>
          </a:p>
        </p:txBody>
      </p:sp>
      <p:sp>
        <p:nvSpPr>
          <p:cNvPr id="19" name="">
            <a:extLst xmlns:a="http://schemas.openxmlformats.org/drawingml/2006/main">
              <a:ext uri="{FF2B5EF4-FFF2-40B4-BE49-F238E27FC236}">
                <a16:creationId xmlns:a16="http://schemas.microsoft.com/office/drawing/2014/main" id="{424EC4A3-4E20-4AD7-A432-E192E4ADDCAA}"/>
              </a:ext>
            </a:extLst>
          </p:cNvPr>
          <p:cNvSpPr>
            <a:spLocks xmlns:a="http://schemas.openxmlformats.org/drawingml/2006/main" noGrp="1"/>
          </p:cNvSpPr>
          <p:nvPr/>
        </p:nvSpPr>
        <p:spPr>
          <a:xfrm xmlns:a="http://schemas.openxmlformats.org/drawingml/2006/main">
            <a:off x="8001000" y="3695700"/>
            <a:ext cx="320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Tell us what has changed in your original concern. Your next step should follow your progress.</a:t>
            </a:r>
          </a:p>
        </p:txBody>
      </p:sp>
      <p:sp>
        <p:nvSpPr>
          <p:cNvPr id="20" name="">
            <a:extLst xmlns:a="http://schemas.openxmlformats.org/drawingml/2006/main">
              <a:ext uri="{FF2B5EF4-FFF2-40B4-BE49-F238E27FC236}">
                <a16:creationId xmlns:a16="http://schemas.microsoft.com/office/drawing/2014/main" id="{3A2504F3-F9F4-4EA3-AFA8-35F3E12C9277}"/>
              </a:ext>
            </a:extLst>
          </p:cNvPr>
          <p:cNvSpPr>
            <a:spLocks xmlns:a="http://schemas.openxmlformats.org/drawingml/2006/main" noGrp="1"/>
          </p:cNvSpPr>
          <p:nvPr/>
        </p:nvSpPr>
        <p:spPr>
          <a:xfrm xmlns:a="http://schemas.openxmlformats.org/drawingml/2006/main">
            <a:off x="8001000" y="5143500"/>
            <a:ext cx="3190875"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B519F03-3E41-47EB-8801-8FA35F44C216}"/>
              </a:ext>
            </a:extLst>
          </p:cNvPr>
          <p:cNvSpPr>
            <a:spLocks xmlns:a="http://schemas.openxmlformats.org/drawingml/2006/main" noGrp="1"/>
          </p:cNvSpPr>
          <p:nvPr/>
        </p:nvSpPr>
        <p:spPr>
          <a:xfrm xmlns:a="http://schemas.openxmlformats.org/drawingml/2006/main">
            <a:off x="8001000" y="5305425"/>
            <a:ext cx="3219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1" i="0">
                <a:solidFill>
                  <a:srgbClr val="121212"/>
                </a:solidFill>
                <a:latin typeface="Arial"/>
                <a:ea typeface="Arial"/>
                <a:cs typeface="Arial"/>
              </a:defRPr>
            </a:pPr>
            <a:r>
              <a:rPr sz="1500" b="1" i="0">
                <a:solidFill>
                  <a:srgbClr val="121212"/>
                </a:solidFill>
                <a:latin typeface="Arial"/>
                <a:ea typeface="Arial"/>
                <a:cs typeface="Arial"/>
              </a:rPr>
              <a:t>CTA: Complete my check-in</a:t>
            </a:r>
          </a:p>
        </p:txBody>
      </p:sp>
      <p:sp>
        <p:nvSpPr>
          <p:cNvPr id="22" name="">
            <a:extLst xmlns:a="http://schemas.openxmlformats.org/drawingml/2006/main">
              <a:ext uri="{FF2B5EF4-FFF2-40B4-BE49-F238E27FC236}">
                <a16:creationId xmlns:a16="http://schemas.microsoft.com/office/drawing/2014/main" id="{5C100665-25DD-4584-86AE-0915746F8056}"/>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C8928DC9-AFBD-4D19-83F3-837FD2BAE84A}"/>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I would also create a support playbook and internal launch kit so every team explains the same value.</a:t>
            </a:r>
          </a:p>
        </p:txBody>
      </p:sp>
    </p:spTree>
    <p:extLst>
      <p:ext uri="{BB962C8B-B14F-4D97-AF65-F5344CB8AC3E}">
        <p14:creationId xmlns:p14="http://schemas.microsoft.com/office/powerpoint/2010/main" val="1613562505"/>
      </p:ext>
    </p:extLst>
  </p:cSld>
</p:sld>
</file>

<file path=ppt/slides/slide21.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C1ACA0E1-931E-4C71-8E19-306DB53EA864}"/>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850D48BE-2E6A-4B72-8879-24973826CBFA}"/>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CROSS-FUNCTIONAL PLAN</a:t>
            </a:r>
          </a:p>
        </p:txBody>
      </p:sp>
      <p:sp>
        <p:nvSpPr>
          <p:cNvPr id="3" name="">
            <a:extLst xmlns:a="http://schemas.openxmlformats.org/drawingml/2006/main">
              <a:ext uri="{FF2B5EF4-FFF2-40B4-BE49-F238E27FC236}">
                <a16:creationId xmlns:a16="http://schemas.microsoft.com/office/drawing/2014/main" id="{2A20CD13-A259-484A-9C98-64E3B497E93E}"/>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21</a:t>
            </a:r>
          </a:p>
        </p:txBody>
      </p:sp>
      <p:sp>
        <p:nvSpPr>
          <p:cNvPr id="4" name="">
            <a:extLst xmlns:a="http://schemas.openxmlformats.org/drawingml/2006/main">
              <a:ext uri="{FF2B5EF4-FFF2-40B4-BE49-F238E27FC236}">
                <a16:creationId xmlns:a16="http://schemas.microsoft.com/office/drawing/2014/main" id="{C7F29955-0CAD-482A-9691-08E28BFDD8DE}"/>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87CBCC9-5FBE-4332-9267-42E98853AC11}"/>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launch plan gives each team a clear handoff</a:t>
            </a:r>
          </a:p>
        </p:txBody>
      </p:sp>
      <p:sp>
        <p:nvSpPr>
          <p:cNvPr id="6" name="">
            <a:extLst xmlns:a="http://schemas.openxmlformats.org/drawingml/2006/main">
              <a:ext uri="{FF2B5EF4-FFF2-40B4-BE49-F238E27FC236}">
                <a16:creationId xmlns:a16="http://schemas.microsoft.com/office/drawing/2014/main" id="{18798E62-FC9C-403F-8BAA-EADF68B1146E}"/>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Proposed deliverables and approvals, not completed company work</a:t>
            </a:r>
          </a:p>
        </p:txBody>
      </p:sp>
      <p:sp>
        <p:nvSpPr>
          <p:cNvPr id="7" name="">
            <a:extLst xmlns:a="http://schemas.openxmlformats.org/drawingml/2006/main">
              <a:ext uri="{FF2B5EF4-FFF2-40B4-BE49-F238E27FC236}">
                <a16:creationId xmlns:a16="http://schemas.microsoft.com/office/drawing/2014/main" id="{0B539DBC-A304-4F70-919D-04CEC48B0642}"/>
              </a:ext>
            </a:extLst>
          </p:cNvPr>
          <p:cNvSpPr>
            <a:spLocks xmlns:a="http://schemas.openxmlformats.org/drawingml/2006/main" noGrp="1"/>
          </p:cNvSpPr>
          <p:nvPr/>
        </p:nvSpPr>
        <p:spPr>
          <a:xfrm xmlns:a="http://schemas.openxmlformats.org/drawingml/2006/main">
            <a:off x="619125" y="2038350"/>
            <a:ext cx="1809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OWNER</a:t>
            </a:r>
          </a:p>
        </p:txBody>
      </p:sp>
      <p:sp>
        <p:nvSpPr>
          <p:cNvPr id="8" name="">
            <a:extLst xmlns:a="http://schemas.openxmlformats.org/drawingml/2006/main">
              <a:ext uri="{FF2B5EF4-FFF2-40B4-BE49-F238E27FC236}">
                <a16:creationId xmlns:a16="http://schemas.microsoft.com/office/drawing/2014/main" id="{49E2A6DB-7E0A-4926-AABF-521C45FC9AEC}"/>
              </a:ext>
            </a:extLst>
          </p:cNvPr>
          <p:cNvSpPr>
            <a:spLocks xmlns:a="http://schemas.openxmlformats.org/drawingml/2006/main" noGrp="1"/>
          </p:cNvSpPr>
          <p:nvPr/>
        </p:nvSpPr>
        <p:spPr>
          <a:xfrm xmlns:a="http://schemas.openxmlformats.org/drawingml/2006/main">
            <a:off x="2705100" y="2038350"/>
            <a:ext cx="571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WHAT I WOULD PREPARE</a:t>
            </a:r>
          </a:p>
        </p:txBody>
      </p:sp>
      <p:sp>
        <p:nvSpPr>
          <p:cNvPr id="9" name="">
            <a:extLst xmlns:a="http://schemas.openxmlformats.org/drawingml/2006/main">
              <a:ext uri="{FF2B5EF4-FFF2-40B4-BE49-F238E27FC236}">
                <a16:creationId xmlns:a16="http://schemas.microsoft.com/office/drawing/2014/main" id="{A2459E43-F381-4944-90AC-A8F5E8399292}"/>
              </a:ext>
            </a:extLst>
          </p:cNvPr>
          <p:cNvSpPr>
            <a:spLocks xmlns:a="http://schemas.openxmlformats.org/drawingml/2006/main" noGrp="1"/>
          </p:cNvSpPr>
          <p:nvPr/>
        </p:nvSpPr>
        <p:spPr>
          <a:xfrm xmlns:a="http://schemas.openxmlformats.org/drawingml/2006/main">
            <a:off x="8705850" y="2038350"/>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RELEASE CHECK</a:t>
            </a:r>
          </a:p>
        </p:txBody>
      </p:sp>
      <p:sp>
        <p:nvSpPr>
          <p:cNvPr id="10" name="">
            <a:extLst xmlns:a="http://schemas.openxmlformats.org/drawingml/2006/main">
              <a:ext uri="{FF2B5EF4-FFF2-40B4-BE49-F238E27FC236}">
                <a16:creationId xmlns:a16="http://schemas.microsoft.com/office/drawing/2014/main" id="{C91DB827-AD2A-4B5D-97CD-3131F65DD87C}"/>
              </a:ext>
            </a:extLst>
          </p:cNvPr>
          <p:cNvSpPr>
            <a:spLocks xmlns:a="http://schemas.openxmlformats.org/drawingml/2006/main" noGrp="1"/>
          </p:cNvSpPr>
          <p:nvPr/>
        </p:nvSpPr>
        <p:spPr>
          <a:xfrm xmlns:a="http://schemas.openxmlformats.org/drawingml/2006/main">
            <a:off x="571500" y="2400300"/>
            <a:ext cx="11049000" cy="5524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430F7B7-2FE7-4B01-8C4A-EFA6475BC09E}"/>
              </a:ext>
            </a:extLst>
          </p:cNvPr>
          <p:cNvSpPr>
            <a:spLocks xmlns:a="http://schemas.openxmlformats.org/drawingml/2006/main" noGrp="1"/>
          </p:cNvSpPr>
          <p:nvPr/>
        </p:nvSpPr>
        <p:spPr>
          <a:xfrm xmlns:a="http://schemas.openxmlformats.org/drawingml/2006/main">
            <a:off x="704850" y="2533650"/>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PRODUCT</a:t>
            </a:r>
          </a:p>
        </p:txBody>
      </p:sp>
      <p:sp>
        <p:nvSpPr>
          <p:cNvPr id="12" name="">
            <a:extLst xmlns:a="http://schemas.openxmlformats.org/drawingml/2006/main">
              <a:ext uri="{FF2B5EF4-FFF2-40B4-BE49-F238E27FC236}">
                <a16:creationId xmlns:a16="http://schemas.microsoft.com/office/drawing/2014/main" id="{4C392E60-D550-4402-A882-A6BFB55C311B}"/>
              </a:ext>
            </a:extLst>
          </p:cNvPr>
          <p:cNvSpPr>
            <a:spLocks xmlns:a="http://schemas.openxmlformats.org/drawingml/2006/main" noGrp="1"/>
          </p:cNvSpPr>
          <p:nvPr/>
        </p:nvSpPr>
        <p:spPr>
          <a:xfrm xmlns:a="http://schemas.openxmlformats.org/drawingml/2006/main">
            <a:off x="2705100" y="2486025"/>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Eligibility brief, context fields and journey logic</a:t>
            </a:r>
          </a:p>
        </p:txBody>
      </p:sp>
      <p:sp>
        <p:nvSpPr>
          <p:cNvPr id="13" name="">
            <a:extLst xmlns:a="http://schemas.openxmlformats.org/drawingml/2006/main">
              <a:ext uri="{FF2B5EF4-FFF2-40B4-BE49-F238E27FC236}">
                <a16:creationId xmlns:a16="http://schemas.microsoft.com/office/drawing/2014/main" id="{865EAA16-8611-4261-BF6C-94ABC01E9A6F}"/>
              </a:ext>
            </a:extLst>
          </p:cNvPr>
          <p:cNvSpPr>
            <a:spLocks xmlns:a="http://schemas.openxmlformats.org/drawingml/2006/main" noGrp="1"/>
          </p:cNvSpPr>
          <p:nvPr/>
        </p:nvSpPr>
        <p:spPr>
          <a:xfrm xmlns:a="http://schemas.openxmlformats.org/drawingml/2006/main">
            <a:off x="8705850" y="2486025"/>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Flow and data access approved</a:t>
            </a:r>
          </a:p>
        </p:txBody>
      </p:sp>
      <p:sp>
        <p:nvSpPr>
          <p:cNvPr id="14" name="">
            <a:extLst xmlns:a="http://schemas.openxmlformats.org/drawingml/2006/main">
              <a:ext uri="{FF2B5EF4-FFF2-40B4-BE49-F238E27FC236}">
                <a16:creationId xmlns:a16="http://schemas.microsoft.com/office/drawing/2014/main" id="{273CC141-E7A2-4C6A-BF81-DE9F530F8377}"/>
              </a:ext>
            </a:extLst>
          </p:cNvPr>
          <p:cNvSpPr>
            <a:spLocks xmlns:a="http://schemas.openxmlformats.org/drawingml/2006/main" noGrp="1"/>
          </p:cNvSpPr>
          <p:nvPr/>
        </p:nvSpPr>
        <p:spPr>
          <a:xfrm xmlns:a="http://schemas.openxmlformats.org/drawingml/2006/main">
            <a:off x="704850" y="3114675"/>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SCIENCE</a:t>
            </a:r>
          </a:p>
        </p:txBody>
      </p:sp>
      <p:sp>
        <p:nvSpPr>
          <p:cNvPr id="15" name="">
            <a:extLst xmlns:a="http://schemas.openxmlformats.org/drawingml/2006/main">
              <a:ext uri="{FF2B5EF4-FFF2-40B4-BE49-F238E27FC236}">
                <a16:creationId xmlns:a16="http://schemas.microsoft.com/office/drawing/2014/main" id="{90151E8C-F888-461F-875B-623E436CAEBC}"/>
              </a:ext>
            </a:extLst>
          </p:cNvPr>
          <p:cNvSpPr>
            <a:spLocks xmlns:a="http://schemas.openxmlformats.org/drawingml/2006/main" noGrp="1"/>
          </p:cNvSpPr>
          <p:nvPr/>
        </p:nvSpPr>
        <p:spPr>
          <a:xfrm xmlns:a="http://schemas.openxmlformats.org/drawingml/2006/main">
            <a:off x="2705100" y="3067050"/>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SKU/routine rules, claims and safety copy matrix</a:t>
            </a:r>
          </a:p>
        </p:txBody>
      </p:sp>
      <p:sp>
        <p:nvSpPr>
          <p:cNvPr id="16" name="">
            <a:extLst xmlns:a="http://schemas.openxmlformats.org/drawingml/2006/main">
              <a:ext uri="{FF2B5EF4-FFF2-40B4-BE49-F238E27FC236}">
                <a16:creationId xmlns:a16="http://schemas.microsoft.com/office/drawing/2014/main" id="{9E42D1BC-C20E-425E-A7D9-59D90803EAE9}"/>
              </a:ext>
            </a:extLst>
          </p:cNvPr>
          <p:cNvSpPr>
            <a:spLocks xmlns:a="http://schemas.openxmlformats.org/drawingml/2006/main" noGrp="1"/>
          </p:cNvSpPr>
          <p:nvPr/>
        </p:nvSpPr>
        <p:spPr>
          <a:xfrm xmlns:a="http://schemas.openxmlformats.org/drawingml/2006/main">
            <a:off x="8705850" y="3067050"/>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Every route scientifically signed off</a:t>
            </a:r>
          </a:p>
        </p:txBody>
      </p:sp>
      <p:sp>
        <p:nvSpPr>
          <p:cNvPr id="17" name="">
            <a:extLst xmlns:a="http://schemas.openxmlformats.org/drawingml/2006/main">
              <a:ext uri="{FF2B5EF4-FFF2-40B4-BE49-F238E27FC236}">
                <a16:creationId xmlns:a16="http://schemas.microsoft.com/office/drawing/2014/main" id="{F9E6283A-D5A3-4069-8347-98BF821721B5}"/>
              </a:ext>
            </a:extLst>
          </p:cNvPr>
          <p:cNvSpPr>
            <a:spLocks xmlns:a="http://schemas.openxmlformats.org/drawingml/2006/main" noGrp="1"/>
          </p:cNvSpPr>
          <p:nvPr/>
        </p:nvSpPr>
        <p:spPr>
          <a:xfrm xmlns:a="http://schemas.openxmlformats.org/drawingml/2006/main">
            <a:off x="571500" y="3562350"/>
            <a:ext cx="11049000" cy="5524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62B3E33-0C6F-48D8-B551-24000645CB7A}"/>
              </a:ext>
            </a:extLst>
          </p:cNvPr>
          <p:cNvSpPr>
            <a:spLocks xmlns:a="http://schemas.openxmlformats.org/drawingml/2006/main" noGrp="1"/>
          </p:cNvSpPr>
          <p:nvPr/>
        </p:nvSpPr>
        <p:spPr>
          <a:xfrm xmlns:a="http://schemas.openxmlformats.org/drawingml/2006/main">
            <a:off x="704850" y="3695700"/>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CRM</a:t>
            </a:r>
          </a:p>
        </p:txBody>
      </p:sp>
      <p:sp>
        <p:nvSpPr>
          <p:cNvPr id="19" name="">
            <a:extLst xmlns:a="http://schemas.openxmlformats.org/drawingml/2006/main">
              <a:ext uri="{FF2B5EF4-FFF2-40B4-BE49-F238E27FC236}">
                <a16:creationId xmlns:a16="http://schemas.microsoft.com/office/drawing/2014/main" id="{F2B57DC2-451E-46B4-B9C0-9E1D42E872AA}"/>
              </a:ext>
            </a:extLst>
          </p:cNvPr>
          <p:cNvSpPr>
            <a:spLocks xmlns:a="http://schemas.openxmlformats.org/drawingml/2006/main" noGrp="1"/>
          </p:cNvSpPr>
          <p:nvPr/>
        </p:nvSpPr>
        <p:spPr>
          <a:xfrm xmlns:a="http://schemas.openxmlformats.org/drawingml/2006/main">
            <a:off x="2705100" y="3648075"/>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Trigger map, copy variants and preference controls</a:t>
            </a:r>
          </a:p>
        </p:txBody>
      </p:sp>
      <p:sp>
        <p:nvSpPr>
          <p:cNvPr id="20" name="">
            <a:extLst xmlns:a="http://schemas.openxmlformats.org/drawingml/2006/main">
              <a:ext uri="{FF2B5EF4-FFF2-40B4-BE49-F238E27FC236}">
                <a16:creationId xmlns:a16="http://schemas.microsoft.com/office/drawing/2014/main" id="{58B7B234-1E1C-4CC9-83E5-0AE419B00A01}"/>
              </a:ext>
            </a:extLst>
          </p:cNvPr>
          <p:cNvSpPr>
            <a:spLocks xmlns:a="http://schemas.openxmlformats.org/drawingml/2006/main" noGrp="1"/>
          </p:cNvSpPr>
          <p:nvPr/>
        </p:nvSpPr>
        <p:spPr>
          <a:xfrm xmlns:a="http://schemas.openxmlformats.org/drawingml/2006/main">
            <a:off x="8705850" y="3648075"/>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Timing and suppression tested</a:t>
            </a:r>
          </a:p>
        </p:txBody>
      </p:sp>
      <p:sp>
        <p:nvSpPr>
          <p:cNvPr id="21" name="">
            <a:extLst xmlns:a="http://schemas.openxmlformats.org/drawingml/2006/main">
              <a:ext uri="{FF2B5EF4-FFF2-40B4-BE49-F238E27FC236}">
                <a16:creationId xmlns:a16="http://schemas.microsoft.com/office/drawing/2014/main" id="{A90B59AF-249C-4649-BA93-E2D0A6B34C77}"/>
              </a:ext>
            </a:extLst>
          </p:cNvPr>
          <p:cNvSpPr>
            <a:spLocks xmlns:a="http://schemas.openxmlformats.org/drawingml/2006/main" noGrp="1"/>
          </p:cNvSpPr>
          <p:nvPr/>
        </p:nvSpPr>
        <p:spPr>
          <a:xfrm xmlns:a="http://schemas.openxmlformats.org/drawingml/2006/main">
            <a:off x="704850" y="4276725"/>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ANALYTICS</a:t>
            </a:r>
          </a:p>
        </p:txBody>
      </p:sp>
      <p:sp>
        <p:nvSpPr>
          <p:cNvPr id="22" name="">
            <a:extLst xmlns:a="http://schemas.openxmlformats.org/drawingml/2006/main">
              <a:ext uri="{FF2B5EF4-FFF2-40B4-BE49-F238E27FC236}">
                <a16:creationId xmlns:a16="http://schemas.microsoft.com/office/drawing/2014/main" id="{2C032E37-CA5F-4ADB-A597-1ADDE909B189}"/>
              </a:ext>
            </a:extLst>
          </p:cNvPr>
          <p:cNvSpPr>
            <a:spLocks xmlns:a="http://schemas.openxmlformats.org/drawingml/2006/main" noGrp="1"/>
          </p:cNvSpPr>
          <p:nvPr/>
        </p:nvSpPr>
        <p:spPr>
          <a:xfrm xmlns:a="http://schemas.openxmlformats.org/drawingml/2006/main">
            <a:off x="2705100" y="4229100"/>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Event spec, metric definitions and cohort design</a:t>
            </a:r>
          </a:p>
        </p:txBody>
      </p:sp>
      <p:sp>
        <p:nvSpPr>
          <p:cNvPr id="23" name="">
            <a:extLst xmlns:a="http://schemas.openxmlformats.org/drawingml/2006/main">
              <a:ext uri="{FF2B5EF4-FFF2-40B4-BE49-F238E27FC236}">
                <a16:creationId xmlns:a16="http://schemas.microsoft.com/office/drawing/2014/main" id="{5337A84C-8E1F-4C5B-940B-DCEEA67FBEA0}"/>
              </a:ext>
            </a:extLst>
          </p:cNvPr>
          <p:cNvSpPr>
            <a:spLocks xmlns:a="http://schemas.openxmlformats.org/drawingml/2006/main" noGrp="1"/>
          </p:cNvSpPr>
          <p:nvPr/>
        </p:nvSpPr>
        <p:spPr>
          <a:xfrm xmlns:a="http://schemas.openxmlformats.org/drawingml/2006/main">
            <a:off x="8705850" y="4229100"/>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Events and assignment validated</a:t>
            </a:r>
          </a:p>
        </p:txBody>
      </p:sp>
      <p:sp>
        <p:nvSpPr>
          <p:cNvPr id="24" name="">
            <a:extLst xmlns:a="http://schemas.openxmlformats.org/drawingml/2006/main">
              <a:ext uri="{FF2B5EF4-FFF2-40B4-BE49-F238E27FC236}">
                <a16:creationId xmlns:a16="http://schemas.microsoft.com/office/drawing/2014/main" id="{74CFD59A-845A-4202-9FAD-0F87E2188C00}"/>
              </a:ext>
            </a:extLst>
          </p:cNvPr>
          <p:cNvSpPr>
            <a:spLocks xmlns:a="http://schemas.openxmlformats.org/drawingml/2006/main" noGrp="1"/>
          </p:cNvSpPr>
          <p:nvPr/>
        </p:nvSpPr>
        <p:spPr>
          <a:xfrm xmlns:a="http://schemas.openxmlformats.org/drawingml/2006/main">
            <a:off x="571500" y="4724400"/>
            <a:ext cx="11049000" cy="5524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7A0B2AC-6DE6-4566-8998-82F18F1DAB2C}"/>
              </a:ext>
            </a:extLst>
          </p:cNvPr>
          <p:cNvSpPr>
            <a:spLocks xmlns:a="http://schemas.openxmlformats.org/drawingml/2006/main" noGrp="1"/>
          </p:cNvSpPr>
          <p:nvPr/>
        </p:nvSpPr>
        <p:spPr>
          <a:xfrm xmlns:a="http://schemas.openxmlformats.org/drawingml/2006/main">
            <a:off x="704850" y="4857750"/>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CX + ECOMMERCE</a:t>
            </a:r>
          </a:p>
        </p:txBody>
      </p:sp>
      <p:sp>
        <p:nvSpPr>
          <p:cNvPr id="26" name="">
            <a:extLst xmlns:a="http://schemas.openxmlformats.org/drawingml/2006/main">
              <a:ext uri="{FF2B5EF4-FFF2-40B4-BE49-F238E27FC236}">
                <a16:creationId xmlns:a16="http://schemas.microsoft.com/office/drawing/2014/main" id="{216E18E6-FB70-4D70-B1CA-91F08CFFA6B5}"/>
              </a:ext>
            </a:extLst>
          </p:cNvPr>
          <p:cNvSpPr>
            <a:spLocks xmlns:a="http://schemas.openxmlformats.org/drawingml/2006/main" noGrp="1"/>
          </p:cNvSpPr>
          <p:nvPr/>
        </p:nvSpPr>
        <p:spPr>
          <a:xfrm xmlns:a="http://schemas.openxmlformats.org/drawingml/2006/main">
            <a:off x="2705100" y="4810125"/>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Support playbook, escalation tags and entry copy</a:t>
            </a:r>
          </a:p>
        </p:txBody>
      </p:sp>
      <p:sp>
        <p:nvSpPr>
          <p:cNvPr id="27" name="">
            <a:extLst xmlns:a="http://schemas.openxmlformats.org/drawingml/2006/main">
              <a:ext uri="{FF2B5EF4-FFF2-40B4-BE49-F238E27FC236}">
                <a16:creationId xmlns:a16="http://schemas.microsoft.com/office/drawing/2014/main" id="{EBBEE390-153A-4560-B7E4-E961A205062D}"/>
              </a:ext>
            </a:extLst>
          </p:cNvPr>
          <p:cNvSpPr>
            <a:spLocks xmlns:a="http://schemas.openxmlformats.org/drawingml/2006/main" noGrp="1"/>
          </p:cNvSpPr>
          <p:nvPr/>
        </p:nvSpPr>
        <p:spPr>
          <a:xfrm xmlns:a="http://schemas.openxmlformats.org/drawingml/2006/main">
            <a:off x="8705850" y="4810125"/>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Frontline and entry points ready</a:t>
            </a:r>
          </a:p>
        </p:txBody>
      </p:sp>
      <p:sp>
        <p:nvSpPr>
          <p:cNvPr id="28" name="">
            <a:extLst xmlns:a="http://schemas.openxmlformats.org/drawingml/2006/main">
              <a:ext uri="{FF2B5EF4-FFF2-40B4-BE49-F238E27FC236}">
                <a16:creationId xmlns:a16="http://schemas.microsoft.com/office/drawing/2014/main" id="{997935B5-8236-4F79-9A71-18BC4B7FB7A1}"/>
              </a:ext>
            </a:extLst>
          </p:cNvPr>
          <p:cNvSpPr>
            <a:spLocks xmlns:a="http://schemas.openxmlformats.org/drawingml/2006/main" noGrp="1"/>
          </p:cNvSpPr>
          <p:nvPr/>
        </p:nvSpPr>
        <p:spPr>
          <a:xfrm xmlns:a="http://schemas.openxmlformats.org/drawingml/2006/main">
            <a:off x="704850" y="5438775"/>
            <a:ext cx="18669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PMM</a:t>
            </a:r>
          </a:p>
        </p:txBody>
      </p:sp>
      <p:sp>
        <p:nvSpPr>
          <p:cNvPr id="29" name="">
            <a:extLst xmlns:a="http://schemas.openxmlformats.org/drawingml/2006/main">
              <a:ext uri="{FF2B5EF4-FFF2-40B4-BE49-F238E27FC236}">
                <a16:creationId xmlns:a16="http://schemas.microsoft.com/office/drawing/2014/main" id="{08DFECC0-F59F-4206-9577-F0ED0F46B8CD}"/>
              </a:ext>
            </a:extLst>
          </p:cNvPr>
          <p:cNvSpPr>
            <a:spLocks xmlns:a="http://schemas.openxmlformats.org/drawingml/2006/main" noGrp="1"/>
          </p:cNvSpPr>
          <p:nvPr/>
        </p:nvSpPr>
        <p:spPr>
          <a:xfrm xmlns:a="http://schemas.openxmlformats.org/drawingml/2006/main">
            <a:off x="2705100" y="5391150"/>
            <a:ext cx="56578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i="0">
                <a:solidFill>
                  <a:srgbClr val="121212"/>
                </a:solidFill>
                <a:latin typeface="Arial"/>
                <a:ea typeface="Arial"/>
                <a:cs typeface="Arial"/>
              </a:defRPr>
            </a:pPr>
            <a:r>
              <a:rPr sz="1575" b="0" i="0">
                <a:solidFill>
                  <a:srgbClr val="121212"/>
                </a:solidFill>
                <a:latin typeface="Arial"/>
                <a:ea typeface="Arial"/>
                <a:cs typeface="Arial"/>
              </a:rPr>
              <a:t>Positioning, launch kit and learning readout</a:t>
            </a:r>
          </a:p>
        </p:txBody>
      </p:sp>
      <p:sp>
        <p:nvSpPr>
          <p:cNvPr id="30" name="">
            <a:extLst xmlns:a="http://schemas.openxmlformats.org/drawingml/2006/main">
              <a:ext uri="{FF2B5EF4-FFF2-40B4-BE49-F238E27FC236}">
                <a16:creationId xmlns:a16="http://schemas.microsoft.com/office/drawing/2014/main" id="{083AC056-34DD-4608-A945-4493D8F4EEDC}"/>
              </a:ext>
            </a:extLst>
          </p:cNvPr>
          <p:cNvSpPr>
            <a:spLocks xmlns:a="http://schemas.openxmlformats.org/drawingml/2006/main" noGrp="1"/>
          </p:cNvSpPr>
          <p:nvPr/>
        </p:nvSpPr>
        <p:spPr>
          <a:xfrm xmlns:a="http://schemas.openxmlformats.org/drawingml/2006/main">
            <a:off x="8705850" y="5391150"/>
            <a:ext cx="276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i="0">
                <a:solidFill>
                  <a:srgbClr val="5D5D58"/>
                </a:solidFill>
                <a:latin typeface="Arial"/>
                <a:ea typeface="Arial"/>
                <a:cs typeface="Arial"/>
              </a:defRPr>
            </a:pPr>
            <a:r>
              <a:rPr sz="1350" b="0" i="0">
                <a:solidFill>
                  <a:srgbClr val="5D5D58"/>
                </a:solidFill>
                <a:latin typeface="Arial"/>
                <a:ea typeface="Arial"/>
                <a:cs typeface="Arial"/>
              </a:rPr>
              <a:t>One consistent customer promise</a:t>
            </a:r>
          </a:p>
        </p:txBody>
      </p:sp>
    </p:spTree>
    <p:extLst>
      <p:ext uri="{BB962C8B-B14F-4D97-AF65-F5344CB8AC3E}">
        <p14:creationId xmlns:p14="http://schemas.microsoft.com/office/powerpoint/2010/main" val="1036922187"/>
      </p:ext>
    </p:extLst>
  </p:cSld>
</p:sld>
</file>

<file path=ppt/slides/slide22.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C7E228DA-1905-4C99-AD4C-EF4760F74FD1}"/>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E0F8007D-E61F-48C4-A8F5-DC74B9BC8D5C}"/>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MEASUREMENT</a:t>
            </a:r>
          </a:p>
        </p:txBody>
      </p:sp>
      <p:sp>
        <p:nvSpPr>
          <p:cNvPr id="3" name="">
            <a:extLst xmlns:a="http://schemas.openxmlformats.org/drawingml/2006/main">
              <a:ext uri="{FF2B5EF4-FFF2-40B4-BE49-F238E27FC236}">
                <a16:creationId xmlns:a16="http://schemas.microsoft.com/office/drawing/2014/main" id="{9EA10DFA-B37B-4965-BB9E-7D8718F3C0C0}"/>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22</a:t>
            </a:r>
          </a:p>
        </p:txBody>
      </p:sp>
      <p:sp>
        <p:nvSpPr>
          <p:cNvPr id="4" name="">
            <a:extLst xmlns:a="http://schemas.openxmlformats.org/drawingml/2006/main">
              <a:ext uri="{FF2B5EF4-FFF2-40B4-BE49-F238E27FC236}">
                <a16:creationId xmlns:a16="http://schemas.microsoft.com/office/drawing/2014/main" id="{BB7C7436-9D2D-4F2B-A04A-000101357DF5}"/>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0CF48CA-9130-477E-9996-FDB3B6DD97E5}"/>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I defined the denominator before the target</a:t>
            </a:r>
          </a:p>
        </p:txBody>
      </p:sp>
      <p:sp>
        <p:nvSpPr>
          <p:cNvPr id="6" name="">
            <a:extLst xmlns:a="http://schemas.openxmlformats.org/drawingml/2006/main">
              <a:ext uri="{FF2B5EF4-FFF2-40B4-BE49-F238E27FC236}">
                <a16:creationId xmlns:a16="http://schemas.microsoft.com/office/drawing/2014/main" id="{77195651-945D-41EB-AE98-41C261F291B8}"/>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My proposed measurement spec avoids counting setup as activation</a:t>
            </a:r>
          </a:p>
        </p:txBody>
      </p:sp>
      <p:sp>
        <p:nvSpPr>
          <p:cNvPr id="7" name="">
            <a:extLst xmlns:a="http://schemas.openxmlformats.org/drawingml/2006/main">
              <a:ext uri="{FF2B5EF4-FFF2-40B4-BE49-F238E27FC236}">
                <a16:creationId xmlns:a16="http://schemas.microsoft.com/office/drawing/2014/main" id="{9D4B1CB5-9A97-400C-9379-8ECAA8F0C404}"/>
              </a:ext>
            </a:extLst>
          </p:cNvPr>
          <p:cNvSpPr>
            <a:spLocks xmlns:a="http://schemas.openxmlformats.org/drawingml/2006/main" noGrp="1"/>
          </p:cNvSpPr>
          <p:nvPr/>
        </p:nvSpPr>
        <p:spPr>
          <a:xfrm xmlns:a="http://schemas.openxmlformats.org/drawingml/2006/main">
            <a:off x="571500" y="2019300"/>
            <a:ext cx="11049000" cy="12001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3AECFA0-9E40-4C16-ADAD-EC01F06AC409}"/>
              </a:ext>
            </a:extLst>
          </p:cNvPr>
          <p:cNvSpPr>
            <a:spLocks xmlns:a="http://schemas.openxmlformats.org/drawingml/2006/main" noGrp="1"/>
          </p:cNvSpPr>
          <p:nvPr/>
        </p:nvSpPr>
        <p:spPr>
          <a:xfrm xmlns:a="http://schemas.openxmlformats.org/drawingml/2006/main">
            <a:off x="819150" y="2200275"/>
            <a:ext cx="1000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B096"/>
                </a:solidFill>
                <a:latin typeface="Arial"/>
                <a:ea typeface="Arial"/>
                <a:cs typeface="Arial"/>
              </a:defRPr>
            </a:pPr>
            <a:r>
              <a:rPr sz="1050" b="1" i="0">
                <a:solidFill>
                  <a:srgbClr val="FFB096"/>
                </a:solidFill>
                <a:latin typeface="Arial"/>
                <a:ea typeface="Arial"/>
                <a:cs typeface="Arial"/>
              </a:rPr>
              <a:t>NORTH STAR / MEANINGFUL REASSESSMENT RATE</a:t>
            </a:r>
          </a:p>
        </p:txBody>
      </p:sp>
      <p:sp>
        <p:nvSpPr>
          <p:cNvPr id="9" name="">
            <a:extLst xmlns:a="http://schemas.openxmlformats.org/drawingml/2006/main">
              <a:ext uri="{FF2B5EF4-FFF2-40B4-BE49-F238E27FC236}">
                <a16:creationId xmlns:a16="http://schemas.microsoft.com/office/drawing/2014/main" id="{48470369-A8C0-4C44-A4A5-9F4B6B2B0376}"/>
              </a:ext>
            </a:extLst>
          </p:cNvPr>
          <p:cNvSpPr>
            <a:spLocks xmlns:a="http://schemas.openxmlformats.org/drawingml/2006/main" noGrp="1"/>
          </p:cNvSpPr>
          <p:nvPr/>
        </p:nvSpPr>
        <p:spPr>
          <a:xfrm xmlns:a="http://schemas.openxmlformats.org/drawingml/2006/main">
            <a:off x="819150" y="2543175"/>
            <a:ext cx="10382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i="0">
                <a:solidFill>
                  <a:srgbClr val="FFFFFF"/>
                </a:solidFill>
                <a:latin typeface="Arial"/>
                <a:ea typeface="Arial"/>
                <a:cs typeface="Arial"/>
              </a:defRPr>
            </a:pPr>
            <a:r>
              <a:rPr sz="2175" b="1" i="0">
                <a:solidFill>
                  <a:srgbClr val="FFFFFF"/>
                </a:solidFill>
                <a:latin typeface="Arial"/>
                <a:ea typeface="Arial"/>
                <a:cs typeface="Arial"/>
              </a:rPr>
              <a:t>Reassessment + relevant action ÷ activated users whose reassessment is due</a:t>
            </a:r>
          </a:p>
        </p:txBody>
      </p:sp>
      <p:sp>
        <p:nvSpPr>
          <p:cNvPr id="10" name="">
            <a:extLst xmlns:a="http://schemas.openxmlformats.org/drawingml/2006/main">
              <a:ext uri="{FF2B5EF4-FFF2-40B4-BE49-F238E27FC236}">
                <a16:creationId xmlns:a16="http://schemas.microsoft.com/office/drawing/2014/main" id="{D5A6AE23-93F3-4F0F-BFA1-4A5527115263}"/>
              </a:ext>
            </a:extLst>
          </p:cNvPr>
          <p:cNvSpPr>
            <a:spLocks xmlns:a="http://schemas.openxmlformats.org/drawingml/2006/main" noGrp="1"/>
          </p:cNvSpPr>
          <p:nvPr/>
        </p:nvSpPr>
        <p:spPr>
          <a:xfrm xmlns:a="http://schemas.openxmlformats.org/drawingml/2006/main">
            <a:off x="571500" y="3495675"/>
            <a:ext cx="114300" cy="466725"/>
          </a:xfrm>
          <a:prstGeom xmlns:a="http://schemas.openxmlformats.org/drawingml/2006/main" prst="rect">
            <a:avLst/>
          </a:prstGeom>
          <a:solidFill xmlns:a="http://schemas.openxmlformats.org/drawingml/2006/main">
            <a:srgbClr val="55C5D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DE02BEE-EA8F-4D36-A991-016A32612CEE}"/>
              </a:ext>
            </a:extLst>
          </p:cNvPr>
          <p:cNvSpPr>
            <a:spLocks xmlns:a="http://schemas.openxmlformats.org/drawingml/2006/main" noGrp="1"/>
          </p:cNvSpPr>
          <p:nvPr/>
        </p:nvSpPr>
        <p:spPr>
          <a:xfrm xmlns:a="http://schemas.openxmlformats.org/drawingml/2006/main">
            <a:off x="914400" y="360997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OPT-IN</a:t>
            </a:r>
          </a:p>
        </p:txBody>
      </p:sp>
      <p:sp>
        <p:nvSpPr>
          <p:cNvPr id="12" name="">
            <a:extLst xmlns:a="http://schemas.openxmlformats.org/drawingml/2006/main">
              <a:ext uri="{FF2B5EF4-FFF2-40B4-BE49-F238E27FC236}">
                <a16:creationId xmlns:a16="http://schemas.microsoft.com/office/drawing/2014/main" id="{F4181C39-226B-4816-8058-ED56CDFB199D}"/>
              </a:ext>
            </a:extLst>
          </p:cNvPr>
          <p:cNvSpPr>
            <a:spLocks xmlns:a="http://schemas.openxmlformats.org/drawingml/2006/main" noGrp="1"/>
          </p:cNvSpPr>
          <p:nvPr/>
        </p:nvSpPr>
        <p:spPr>
          <a:xfrm xmlns:a="http://schemas.openxmlformats.org/drawingml/2006/main">
            <a:off x="2857500" y="3543300"/>
            <a:ext cx="8524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Opted-in users ÷ eligible users exposed to the offer</a:t>
            </a:r>
          </a:p>
        </p:txBody>
      </p:sp>
      <p:sp>
        <p:nvSpPr>
          <p:cNvPr id="13" name="">
            <a:extLst xmlns:a="http://schemas.openxmlformats.org/drawingml/2006/main">
              <a:ext uri="{FF2B5EF4-FFF2-40B4-BE49-F238E27FC236}">
                <a16:creationId xmlns:a16="http://schemas.microsoft.com/office/drawing/2014/main" id="{6DEC077C-CD15-458A-808D-75D6CEF7E254}"/>
              </a:ext>
            </a:extLst>
          </p:cNvPr>
          <p:cNvSpPr>
            <a:spLocks xmlns:a="http://schemas.openxmlformats.org/drawingml/2006/main" noGrp="1"/>
          </p:cNvSpPr>
          <p:nvPr/>
        </p:nvSpPr>
        <p:spPr>
          <a:xfrm xmlns:a="http://schemas.openxmlformats.org/drawingml/2006/main">
            <a:off x="914400" y="4029075"/>
            <a:ext cx="1070610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65DBA87-8136-45E8-AF53-4462C9EF56E5}"/>
              </a:ext>
            </a:extLst>
          </p:cNvPr>
          <p:cNvSpPr>
            <a:spLocks xmlns:a="http://schemas.openxmlformats.org/drawingml/2006/main" noGrp="1"/>
          </p:cNvSpPr>
          <p:nvPr/>
        </p:nvSpPr>
        <p:spPr>
          <a:xfrm xmlns:a="http://schemas.openxmlformats.org/drawingml/2006/main">
            <a:off x="571500" y="4162425"/>
            <a:ext cx="114300" cy="466725"/>
          </a:xfrm>
          <a:prstGeom xmlns:a="http://schemas.openxmlformats.org/drawingml/2006/main" prst="rect">
            <a:avLst/>
          </a:prstGeom>
          <a:solidFill xmlns:a="http://schemas.openxmlformats.org/drawingml/2006/main">
            <a:srgbClr val="BDD64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D0153CE-9428-40A8-9E11-6DC7CE6C6C93}"/>
              </a:ext>
            </a:extLst>
          </p:cNvPr>
          <p:cNvSpPr>
            <a:spLocks xmlns:a="http://schemas.openxmlformats.org/drawingml/2006/main" noGrp="1"/>
          </p:cNvSpPr>
          <p:nvPr/>
        </p:nvSpPr>
        <p:spPr>
          <a:xfrm xmlns:a="http://schemas.openxmlformats.org/drawingml/2006/main">
            <a:off x="914400" y="427672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ACTIVATION</a:t>
            </a:r>
          </a:p>
        </p:txBody>
      </p:sp>
      <p:sp>
        <p:nvSpPr>
          <p:cNvPr id="16" name="">
            <a:extLst xmlns:a="http://schemas.openxmlformats.org/drawingml/2006/main">
              <a:ext uri="{FF2B5EF4-FFF2-40B4-BE49-F238E27FC236}">
                <a16:creationId xmlns:a16="http://schemas.microsoft.com/office/drawing/2014/main" id="{751BD20A-4A00-4CB2-ABA2-0F3C508467C0}"/>
              </a:ext>
            </a:extLst>
          </p:cNvPr>
          <p:cNvSpPr>
            <a:spLocks xmlns:a="http://schemas.openxmlformats.org/drawingml/2006/main" noGrp="1"/>
          </p:cNvSpPr>
          <p:nvPr/>
        </p:nvSpPr>
        <p:spPr>
          <a:xfrm xmlns:a="http://schemas.openxmlformats.org/drawingml/2006/main">
            <a:off x="2857500" y="4210050"/>
            <a:ext cx="8524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First meaningful checkpoint + action ÷ opted-in users with a first checkpoint due</a:t>
            </a:r>
          </a:p>
        </p:txBody>
      </p:sp>
      <p:sp>
        <p:nvSpPr>
          <p:cNvPr id="17" name="">
            <a:extLst xmlns:a="http://schemas.openxmlformats.org/drawingml/2006/main">
              <a:ext uri="{FF2B5EF4-FFF2-40B4-BE49-F238E27FC236}">
                <a16:creationId xmlns:a16="http://schemas.microsoft.com/office/drawing/2014/main" id="{661570EB-7760-4E5D-9F78-0D36DE0FB457}"/>
              </a:ext>
            </a:extLst>
          </p:cNvPr>
          <p:cNvSpPr>
            <a:spLocks xmlns:a="http://schemas.openxmlformats.org/drawingml/2006/main" noGrp="1"/>
          </p:cNvSpPr>
          <p:nvPr/>
        </p:nvSpPr>
        <p:spPr>
          <a:xfrm xmlns:a="http://schemas.openxmlformats.org/drawingml/2006/main">
            <a:off x="914400" y="4695825"/>
            <a:ext cx="1070610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54C3DEA-7EDF-4A67-BA39-3FF99BE2C9F3}"/>
              </a:ext>
            </a:extLst>
          </p:cNvPr>
          <p:cNvSpPr>
            <a:spLocks xmlns:a="http://schemas.openxmlformats.org/drawingml/2006/main" noGrp="1"/>
          </p:cNvSpPr>
          <p:nvPr/>
        </p:nvSpPr>
        <p:spPr>
          <a:xfrm xmlns:a="http://schemas.openxmlformats.org/drawingml/2006/main">
            <a:off x="571500" y="4829175"/>
            <a:ext cx="114300" cy="466725"/>
          </a:xfrm>
          <a:prstGeom xmlns:a="http://schemas.openxmlformats.org/drawingml/2006/main" prst="rect">
            <a:avLst/>
          </a:prstGeom>
          <a:solidFill xmlns:a="http://schemas.openxmlformats.org/drawingml/2006/main">
            <a:srgbClr val="D96A91"/>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F48006A-C0E7-456D-8E4E-2C0B4E686BB0}"/>
              </a:ext>
            </a:extLst>
          </p:cNvPr>
          <p:cNvSpPr>
            <a:spLocks xmlns:a="http://schemas.openxmlformats.org/drawingml/2006/main" noGrp="1"/>
          </p:cNvSpPr>
          <p:nvPr/>
        </p:nvSpPr>
        <p:spPr>
          <a:xfrm xmlns:a="http://schemas.openxmlformats.org/drawingml/2006/main">
            <a:off x="914400" y="494347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RETURN</a:t>
            </a:r>
          </a:p>
        </p:txBody>
      </p:sp>
      <p:sp>
        <p:nvSpPr>
          <p:cNvPr id="20" name="">
            <a:extLst xmlns:a="http://schemas.openxmlformats.org/drawingml/2006/main">
              <a:ext uri="{FF2B5EF4-FFF2-40B4-BE49-F238E27FC236}">
                <a16:creationId xmlns:a16="http://schemas.microsoft.com/office/drawing/2014/main" id="{6BBA9B6D-A79F-42FC-8F5B-B6A8F421FFC4}"/>
              </a:ext>
            </a:extLst>
          </p:cNvPr>
          <p:cNvSpPr>
            <a:spLocks xmlns:a="http://schemas.openxmlformats.org/drawingml/2006/main" noGrp="1"/>
          </p:cNvSpPr>
          <p:nvPr/>
        </p:nvSpPr>
        <p:spPr>
          <a:xfrm xmlns:a="http://schemas.openxmlformats.org/drawingml/2006/main">
            <a:off x="2857500" y="4876800"/>
            <a:ext cx="8524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Second checkpoint completed ÷ activated users with a second checkpoint due</a:t>
            </a:r>
          </a:p>
        </p:txBody>
      </p:sp>
      <p:sp>
        <p:nvSpPr>
          <p:cNvPr id="21" name="">
            <a:extLst xmlns:a="http://schemas.openxmlformats.org/drawingml/2006/main">
              <a:ext uri="{FF2B5EF4-FFF2-40B4-BE49-F238E27FC236}">
                <a16:creationId xmlns:a16="http://schemas.microsoft.com/office/drawing/2014/main" id="{BDCE5FAB-9F51-48D9-879D-ACD246A13A77}"/>
              </a:ext>
            </a:extLst>
          </p:cNvPr>
          <p:cNvSpPr>
            <a:spLocks xmlns:a="http://schemas.openxmlformats.org/drawingml/2006/main" noGrp="1"/>
          </p:cNvSpPr>
          <p:nvPr/>
        </p:nvSpPr>
        <p:spPr>
          <a:xfrm xmlns:a="http://schemas.openxmlformats.org/drawingml/2006/main">
            <a:off x="914400" y="5362575"/>
            <a:ext cx="1070610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09CCB6A-49A6-47A0-9F61-A8EF73933346}"/>
              </a:ext>
            </a:extLst>
          </p:cNvPr>
          <p:cNvSpPr>
            <a:spLocks xmlns:a="http://schemas.openxmlformats.org/drawingml/2006/main" noGrp="1"/>
          </p:cNvSpPr>
          <p:nvPr/>
        </p:nvSpPr>
        <p:spPr>
          <a:xfrm xmlns:a="http://schemas.openxmlformats.org/drawingml/2006/main">
            <a:off x="571500" y="5495925"/>
            <a:ext cx="114300" cy="466725"/>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346C0A0D-EB1F-4128-B3D1-07DFC737D15C}"/>
              </a:ext>
            </a:extLst>
          </p:cNvPr>
          <p:cNvSpPr>
            <a:spLocks xmlns:a="http://schemas.openxmlformats.org/drawingml/2006/main" noGrp="1"/>
          </p:cNvSpPr>
          <p:nvPr/>
        </p:nvSpPr>
        <p:spPr>
          <a:xfrm xmlns:a="http://schemas.openxmlformats.org/drawingml/2006/main">
            <a:off x="914400" y="561022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SUPPORTING SIGNALS</a:t>
            </a:r>
          </a:p>
        </p:txBody>
      </p:sp>
      <p:sp>
        <p:nvSpPr>
          <p:cNvPr id="24" name="">
            <a:extLst xmlns:a="http://schemas.openxmlformats.org/drawingml/2006/main">
              <a:ext uri="{FF2B5EF4-FFF2-40B4-BE49-F238E27FC236}">
                <a16:creationId xmlns:a16="http://schemas.microsoft.com/office/drawing/2014/main" id="{D09F6AAE-C42B-4A8C-9485-B29DFAAA5115}"/>
              </a:ext>
            </a:extLst>
          </p:cNvPr>
          <p:cNvSpPr>
            <a:spLocks xmlns:a="http://schemas.openxmlformats.org/drawingml/2006/main" noGrp="1"/>
          </p:cNvSpPr>
          <p:nvPr/>
        </p:nvSpPr>
        <p:spPr>
          <a:xfrm xmlns:a="http://schemas.openxmlformats.org/drawingml/2006/main">
            <a:off x="2857500" y="5543550"/>
            <a:ext cx="8524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Decision confidence, repeated support questions and later purchase behaviour</a:t>
            </a:r>
          </a:p>
        </p:txBody>
      </p:sp>
      <p:sp>
        <p:nvSpPr>
          <p:cNvPr id="25" name="">
            <a:extLst xmlns:a="http://schemas.openxmlformats.org/drawingml/2006/main">
              <a:ext uri="{FF2B5EF4-FFF2-40B4-BE49-F238E27FC236}">
                <a16:creationId xmlns:a16="http://schemas.microsoft.com/office/drawing/2014/main" id="{7D8273C4-A046-44C2-A77E-555954836B39}"/>
              </a:ext>
            </a:extLst>
          </p:cNvPr>
          <p:cNvSpPr>
            <a:spLocks xmlns:a="http://schemas.openxmlformats.org/drawingml/2006/main" noGrp="1"/>
          </p:cNvSpPr>
          <p:nvPr/>
        </p:nvSpPr>
        <p:spPr>
          <a:xfrm xmlns:a="http://schemas.openxmlformats.org/drawingml/2006/main">
            <a:off x="914400" y="6029325"/>
            <a:ext cx="1070610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76ABE6A-9FB5-47AE-A7DF-5661C8739702}"/>
              </a:ext>
            </a:extLst>
          </p:cNvPr>
          <p:cNvSpPr>
            <a:spLocks xmlns:a="http://schemas.openxmlformats.org/drawingml/2006/main" noGrp="1"/>
          </p:cNvSpPr>
          <p:nvPr/>
        </p:nvSpPr>
        <p:spPr>
          <a:xfrm xmlns:a="http://schemas.openxmlformats.org/drawingml/2006/main">
            <a:off x="609600" y="6286500"/>
            <a:ext cx="10953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i="0">
                <a:solidFill>
                  <a:srgbClr val="5D5D58"/>
                </a:solidFill>
                <a:latin typeface="Arial"/>
                <a:ea typeface="Arial"/>
                <a:cs typeface="Arial"/>
              </a:defRPr>
            </a:pPr>
            <a:r>
              <a:rPr sz="1200" b="0" i="0">
                <a:solidFill>
                  <a:srgbClr val="5D5D58"/>
                </a:solidFill>
                <a:latin typeface="Arial"/>
                <a:ea typeface="Arial"/>
                <a:cs typeface="Arial"/>
              </a:rPr>
              <a:t>Fix cohort windows before launch. Record action type; a relevant action does not have to be a purchase.</a:t>
            </a:r>
          </a:p>
        </p:txBody>
      </p:sp>
    </p:spTree>
    <p:extLst>
      <p:ext uri="{BB962C8B-B14F-4D97-AF65-F5344CB8AC3E}">
        <p14:creationId xmlns:p14="http://schemas.microsoft.com/office/powerpoint/2010/main" val="1804655980"/>
      </p:ext>
    </p:extLst>
  </p:cSld>
</p:sld>
</file>

<file path=ppt/slides/slide23.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FAE30BD-B10B-43B1-97DB-B3B581ECE412}"/>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EC092631-8D32-40EB-94F1-1435CAD982BA}"/>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EXPERIMENT DESIGN</a:t>
            </a:r>
          </a:p>
        </p:txBody>
      </p:sp>
      <p:sp>
        <p:nvSpPr>
          <p:cNvPr id="3" name="">
            <a:extLst xmlns:a="http://schemas.openxmlformats.org/drawingml/2006/main">
              <a:ext uri="{FF2B5EF4-FFF2-40B4-BE49-F238E27FC236}">
                <a16:creationId xmlns:a16="http://schemas.microsoft.com/office/drawing/2014/main" id="{A5CA4DE2-D3E4-47D8-8A28-5AEAECA5CAA5}"/>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23</a:t>
            </a:r>
          </a:p>
        </p:txBody>
      </p:sp>
      <p:sp>
        <p:nvSpPr>
          <p:cNvPr id="4" name="">
            <a:extLst xmlns:a="http://schemas.openxmlformats.org/drawingml/2006/main">
              <a:ext uri="{FF2B5EF4-FFF2-40B4-BE49-F238E27FC236}">
                <a16:creationId xmlns:a16="http://schemas.microsoft.com/office/drawing/2014/main" id="{0979E46B-2281-48EA-8248-66359EB08686}"/>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9EBEF0A-2485-4EB5-ABD5-A2E02336596F}"/>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experiment I would use to test the idea</a:t>
            </a:r>
          </a:p>
        </p:txBody>
      </p:sp>
      <p:sp>
        <p:nvSpPr>
          <p:cNvPr id="6" name="">
            <a:extLst xmlns:a="http://schemas.openxmlformats.org/drawingml/2006/main">
              <a:ext uri="{FF2B5EF4-FFF2-40B4-BE49-F238E27FC236}">
                <a16:creationId xmlns:a16="http://schemas.microsoft.com/office/drawing/2014/main" id="{36F652A9-DD05-4E40-BC6C-0BFC3FAE7B6B}"/>
              </a:ext>
            </a:extLst>
          </p:cNvPr>
          <p:cNvSpPr>
            <a:spLocks xmlns:a="http://schemas.openxmlformats.org/drawingml/2006/main" noGrp="1"/>
          </p:cNvSpPr>
          <p:nvPr/>
        </p:nvSpPr>
        <p:spPr>
          <a:xfrm xmlns:a="http://schemas.openxmlformats.org/drawingml/2006/main">
            <a:off x="619125" y="1866900"/>
            <a:ext cx="3619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TEST COHORT</a:t>
            </a:r>
          </a:p>
        </p:txBody>
      </p:sp>
      <p:sp>
        <p:nvSpPr>
          <p:cNvPr id="7" name="">
            <a:extLst xmlns:a="http://schemas.openxmlformats.org/drawingml/2006/main">
              <a:ext uri="{FF2B5EF4-FFF2-40B4-BE49-F238E27FC236}">
                <a16:creationId xmlns:a16="http://schemas.microsoft.com/office/drawing/2014/main" id="{4EC13D25-AD87-44CF-B7DC-3C9F66DE5C5B}"/>
              </a:ext>
            </a:extLst>
          </p:cNvPr>
          <p:cNvSpPr>
            <a:spLocks xmlns:a="http://schemas.openxmlformats.org/drawingml/2006/main" noGrp="1"/>
          </p:cNvSpPr>
          <p:nvPr/>
        </p:nvSpPr>
        <p:spPr>
          <a:xfrm xmlns:a="http://schemas.openxmlformats.org/drawingml/2006/main">
            <a:off x="619125" y="2276475"/>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i="0">
                <a:solidFill>
                  <a:srgbClr val="121212"/>
                </a:solidFill>
                <a:latin typeface="Arial"/>
                <a:ea typeface="Arial"/>
                <a:cs typeface="Arial"/>
              </a:defRPr>
            </a:pPr>
            <a:r>
              <a:rPr sz="2400" b="1" i="0">
                <a:solidFill>
                  <a:srgbClr val="121212"/>
                </a:solidFill>
                <a:latin typeface="Arial"/>
                <a:ea typeface="Arial"/>
                <a:cs typeface="Arial"/>
              </a:rPr>
              <a:t>Eligible buyers receiving Skin Journey</a:t>
            </a:r>
          </a:p>
        </p:txBody>
      </p:sp>
      <p:sp>
        <p:nvSpPr>
          <p:cNvPr id="8" name="">
            <a:extLst xmlns:a="http://schemas.openxmlformats.org/drawingml/2006/main">
              <a:ext uri="{FF2B5EF4-FFF2-40B4-BE49-F238E27FC236}">
                <a16:creationId xmlns:a16="http://schemas.microsoft.com/office/drawing/2014/main" id="{D1D448EA-2269-4272-995A-174727B54979}"/>
              </a:ext>
            </a:extLst>
          </p:cNvPr>
          <p:cNvSpPr>
            <a:spLocks xmlns:a="http://schemas.openxmlformats.org/drawingml/2006/main" noGrp="1"/>
          </p:cNvSpPr>
          <p:nvPr/>
        </p:nvSpPr>
        <p:spPr>
          <a:xfrm xmlns:a="http://schemas.openxmlformats.org/drawingml/2006/main">
            <a:off x="619125" y="3362325"/>
            <a:ext cx="46767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Selected active products, Skin Insights context and consent. Follow customers across the relevant product evaluation window.</a:t>
            </a:r>
          </a:p>
        </p:txBody>
      </p:sp>
      <p:sp>
        <p:nvSpPr>
          <p:cNvPr id="9" name="">
            <a:extLst xmlns:a="http://schemas.openxmlformats.org/drawingml/2006/main">
              <a:ext uri="{FF2B5EF4-FFF2-40B4-BE49-F238E27FC236}">
                <a16:creationId xmlns:a16="http://schemas.microsoft.com/office/drawing/2014/main" id="{6C1843F4-8404-4645-84B9-300D97F2E2F4}"/>
              </a:ext>
            </a:extLst>
          </p:cNvPr>
          <p:cNvSpPr>
            <a:spLocks xmlns:a="http://schemas.openxmlformats.org/drawingml/2006/main" noGrp="1"/>
          </p:cNvSpPr>
          <p:nvPr/>
        </p:nvSpPr>
        <p:spPr>
          <a:xfrm xmlns:a="http://schemas.openxmlformats.org/drawingml/2006/main">
            <a:off x="6353175" y="1866900"/>
            <a:ext cx="419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COMPARISON COHORT</a:t>
            </a:r>
          </a:p>
        </p:txBody>
      </p:sp>
      <p:sp>
        <p:nvSpPr>
          <p:cNvPr id="10" name="">
            <a:extLst xmlns:a="http://schemas.openxmlformats.org/drawingml/2006/main">
              <a:ext uri="{FF2B5EF4-FFF2-40B4-BE49-F238E27FC236}">
                <a16:creationId xmlns:a16="http://schemas.microsoft.com/office/drawing/2014/main" id="{E6400E0D-988A-4C31-83EC-2B6A36C55E88}"/>
              </a:ext>
            </a:extLst>
          </p:cNvPr>
          <p:cNvSpPr>
            <a:spLocks xmlns:a="http://schemas.openxmlformats.org/drawingml/2006/main" noGrp="1"/>
          </p:cNvSpPr>
          <p:nvPr/>
        </p:nvSpPr>
        <p:spPr>
          <a:xfrm xmlns:a="http://schemas.openxmlformats.org/drawingml/2006/main">
            <a:off x="6353175" y="2276475"/>
            <a:ext cx="485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i="0">
                <a:solidFill>
                  <a:srgbClr val="121212"/>
                </a:solidFill>
                <a:latin typeface="Arial"/>
                <a:ea typeface="Arial"/>
                <a:cs typeface="Arial"/>
              </a:defRPr>
            </a:pPr>
            <a:r>
              <a:rPr sz="2400" b="1" i="0">
                <a:solidFill>
                  <a:srgbClr val="121212"/>
                </a:solidFill>
                <a:latin typeface="Arial"/>
                <a:ea typeface="Arial"/>
                <a:cs typeface="Arial"/>
              </a:rPr>
              <a:t>Comparable buyers receiving the existing journey</a:t>
            </a:r>
          </a:p>
        </p:txBody>
      </p:sp>
      <p:sp>
        <p:nvSpPr>
          <p:cNvPr id="11" name="">
            <a:extLst xmlns:a="http://schemas.openxmlformats.org/drawingml/2006/main">
              <a:ext uri="{FF2B5EF4-FFF2-40B4-BE49-F238E27FC236}">
                <a16:creationId xmlns:a16="http://schemas.microsoft.com/office/drawing/2014/main" id="{61DE79CB-C739-4176-92D0-5072FE219C30}"/>
              </a:ext>
            </a:extLst>
          </p:cNvPr>
          <p:cNvSpPr>
            <a:spLocks xmlns:a="http://schemas.openxmlformats.org/drawingml/2006/main" noGrp="1"/>
          </p:cNvSpPr>
          <p:nvPr/>
        </p:nvSpPr>
        <p:spPr>
          <a:xfrm xmlns:a="http://schemas.openxmlformats.org/drawingml/2006/main">
            <a:off x="6353175" y="3362325"/>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i="0">
                <a:solidFill>
                  <a:srgbClr val="5D5D58"/>
                </a:solidFill>
                <a:latin typeface="Arial"/>
                <a:ea typeface="Arial"/>
                <a:cs typeface="Arial"/>
              </a:defRPr>
            </a:pPr>
            <a:r>
              <a:rPr sz="1725" b="0" i="0">
                <a:solidFill>
                  <a:srgbClr val="5D5D58"/>
                </a:solidFill>
                <a:latin typeface="Arial"/>
                <a:ea typeface="Arial"/>
                <a:cs typeface="Arial"/>
              </a:rPr>
              <a:t>Same eligible products and timing. Prefer random assignment where feasible; otherwise use matched cohorts and avoid causal claims.</a:t>
            </a:r>
          </a:p>
        </p:txBody>
      </p:sp>
      <p:sp>
        <p:nvSpPr>
          <p:cNvPr id="12" name="">
            <a:extLst xmlns:a="http://schemas.openxmlformats.org/drawingml/2006/main">
              <a:ext uri="{FF2B5EF4-FFF2-40B4-BE49-F238E27FC236}">
                <a16:creationId xmlns:a16="http://schemas.microsoft.com/office/drawing/2014/main" id="{F0EF7D5A-ACD0-4C2F-A1F1-71D817CD0FE2}"/>
              </a:ext>
            </a:extLst>
          </p:cNvPr>
          <p:cNvSpPr>
            <a:spLocks xmlns:a="http://schemas.openxmlformats.org/drawingml/2006/main" noGrp="1"/>
          </p:cNvSpPr>
          <p:nvPr/>
        </p:nvSpPr>
        <p:spPr>
          <a:xfrm xmlns:a="http://schemas.openxmlformats.org/drawingml/2006/main">
            <a:off x="590550" y="4905375"/>
            <a:ext cx="1101090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0BD01AB-8A71-495A-B3FE-8524C0FBD9FE}"/>
              </a:ext>
            </a:extLst>
          </p:cNvPr>
          <p:cNvSpPr>
            <a:spLocks xmlns:a="http://schemas.openxmlformats.org/drawingml/2006/main" noGrp="1"/>
          </p:cNvSpPr>
          <p:nvPr/>
        </p:nvSpPr>
        <p:spPr>
          <a:xfrm xmlns:a="http://schemas.openxmlformats.org/drawingml/2006/main">
            <a:off x="619125" y="5124450"/>
            <a:ext cx="1057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i="0">
                <a:solidFill>
                  <a:srgbClr val="121212"/>
                </a:solidFill>
                <a:latin typeface="Arial"/>
                <a:ea typeface="Arial"/>
                <a:cs typeface="Arial"/>
              </a:defRPr>
            </a:pPr>
            <a:r>
              <a:rPr sz="1725" b="1" i="0">
                <a:solidFill>
                  <a:srgbClr val="121212"/>
                </a:solidFill>
                <a:latin typeface="Arial"/>
                <a:ea typeface="Arial"/>
                <a:cs typeface="Arial"/>
              </a:rPr>
              <a:t>Observe the full product window, including 8-week tone reassessment where relevant. Track return, confidence and support first; revenue needs longer follow-up.</a:t>
            </a:r>
          </a:p>
        </p:txBody>
      </p:sp>
      <p:sp>
        <p:nvSpPr>
          <p:cNvPr id="14" name="">
            <a:extLst xmlns:a="http://schemas.openxmlformats.org/drawingml/2006/main">
              <a:ext uri="{FF2B5EF4-FFF2-40B4-BE49-F238E27FC236}">
                <a16:creationId xmlns:a16="http://schemas.microsoft.com/office/drawing/2014/main" id="{0B6A1EA8-F51D-49D9-85D0-6BC44ADE078D}"/>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A1AC305-FDC1-45A3-9706-6B67FDA1FBC8}"/>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I would set targets against Minimalist’s own baseline and agree them before the pilot.</a:t>
            </a:r>
          </a:p>
        </p:txBody>
      </p:sp>
    </p:spTree>
    <p:extLst>
      <p:ext uri="{BB962C8B-B14F-4D97-AF65-F5344CB8AC3E}">
        <p14:creationId xmlns:p14="http://schemas.microsoft.com/office/powerpoint/2010/main" val="1094594094"/>
      </p:ext>
    </p:extLst>
  </p:cSld>
</p:sld>
</file>

<file path=ppt/slides/slide24.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E584A035-B400-4CB5-9E7B-720FE291E991}"/>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189F5BAC-8982-432B-8BA2-5EDA8CDA84F6}"/>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RISKS &amp; GUARDRAILS</a:t>
            </a:r>
          </a:p>
        </p:txBody>
      </p:sp>
      <p:sp>
        <p:nvSpPr>
          <p:cNvPr id="3" name="">
            <a:extLst xmlns:a="http://schemas.openxmlformats.org/drawingml/2006/main">
              <a:ext uri="{FF2B5EF4-FFF2-40B4-BE49-F238E27FC236}">
                <a16:creationId xmlns:a16="http://schemas.microsoft.com/office/drawing/2014/main" id="{AD44C3B3-535E-489B-94CC-D8F2D48982C9}"/>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24</a:t>
            </a:r>
          </a:p>
        </p:txBody>
      </p:sp>
      <p:sp>
        <p:nvSpPr>
          <p:cNvPr id="4" name="">
            <a:extLst xmlns:a="http://schemas.openxmlformats.org/drawingml/2006/main">
              <a:ext uri="{FF2B5EF4-FFF2-40B4-BE49-F238E27FC236}">
                <a16:creationId xmlns:a16="http://schemas.microsoft.com/office/drawing/2014/main" id="{0A977DEC-4E58-41E3-AE85-7D1743E83280}"/>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FD08595-1529-4BE8-AEBB-17A40CE030BA}"/>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The guardrails protect trust</a:t>
            </a:r>
          </a:p>
        </p:txBody>
      </p:sp>
      <p:sp>
        <p:nvSpPr>
          <p:cNvPr id="6" name="">
            <a:extLst xmlns:a="http://schemas.openxmlformats.org/drawingml/2006/main">
              <a:ext uri="{FF2B5EF4-FFF2-40B4-BE49-F238E27FC236}">
                <a16:creationId xmlns:a16="http://schemas.microsoft.com/office/drawing/2014/main" id="{D20EBEEB-3A57-4D28-85AF-8E024C3DC701}"/>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I treated risks as product requirements, not launch disclaimers</a:t>
            </a:r>
          </a:p>
        </p:txBody>
      </p:sp>
      <p:sp>
        <p:nvSpPr>
          <p:cNvPr id="7" name="">
            <a:extLst xmlns:a="http://schemas.openxmlformats.org/drawingml/2006/main">
              <a:ext uri="{FF2B5EF4-FFF2-40B4-BE49-F238E27FC236}">
                <a16:creationId xmlns:a16="http://schemas.microsoft.com/office/drawing/2014/main" id="{AD171EA4-F781-4E0A-846D-D57E5E57B2E2}"/>
              </a:ext>
            </a:extLst>
          </p:cNvPr>
          <p:cNvSpPr>
            <a:spLocks xmlns:a="http://schemas.openxmlformats.org/drawingml/2006/main" noGrp="1"/>
          </p:cNvSpPr>
          <p:nvPr/>
        </p:nvSpPr>
        <p:spPr>
          <a:xfrm xmlns:a="http://schemas.openxmlformats.org/drawingml/2006/main">
            <a:off x="619125" y="2095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SAFETY FIRST</a:t>
            </a:r>
          </a:p>
        </p:txBody>
      </p:sp>
      <p:sp>
        <p:nvSpPr>
          <p:cNvPr id="8" name="">
            <a:extLst xmlns:a="http://schemas.openxmlformats.org/drawingml/2006/main">
              <a:ext uri="{FF2B5EF4-FFF2-40B4-BE49-F238E27FC236}">
                <a16:creationId xmlns:a16="http://schemas.microsoft.com/office/drawing/2014/main" id="{9AFF8C14-5212-4089-8C0C-4FAC74E6EF3E}"/>
              </a:ext>
            </a:extLst>
          </p:cNvPr>
          <p:cNvSpPr>
            <a:spLocks xmlns:a="http://schemas.openxmlformats.org/drawingml/2006/main" noGrp="1"/>
          </p:cNvSpPr>
          <p:nvPr/>
        </p:nvSpPr>
        <p:spPr>
          <a:xfrm xmlns:a="http://schemas.openxmlformats.org/drawingml/2006/main">
            <a:off x="2914650" y="2038350"/>
            <a:ext cx="838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Scientific approval and clear escalation rules. Never urge continued use through concerning reactions.</a:t>
            </a:r>
          </a:p>
        </p:txBody>
      </p:sp>
      <p:sp>
        <p:nvSpPr>
          <p:cNvPr id="9" name="">
            <a:extLst xmlns:a="http://schemas.openxmlformats.org/drawingml/2006/main">
              <a:ext uri="{FF2B5EF4-FFF2-40B4-BE49-F238E27FC236}">
                <a16:creationId xmlns:a16="http://schemas.microsoft.com/office/drawing/2014/main" id="{07D28564-33E0-4382-93EA-49FE114C3F10}"/>
              </a:ext>
            </a:extLst>
          </p:cNvPr>
          <p:cNvSpPr>
            <a:spLocks xmlns:a="http://schemas.openxmlformats.org/drawingml/2006/main" noGrp="1"/>
          </p:cNvSpPr>
          <p:nvPr/>
        </p:nvSpPr>
        <p:spPr>
          <a:xfrm xmlns:a="http://schemas.openxmlformats.org/drawingml/2006/main">
            <a:off x="619125" y="26860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6F36339-3A54-412D-B342-57DEF3BAFFCA}"/>
              </a:ext>
            </a:extLst>
          </p:cNvPr>
          <p:cNvSpPr>
            <a:spLocks xmlns:a="http://schemas.openxmlformats.org/drawingml/2006/main" noGrp="1"/>
          </p:cNvSpPr>
          <p:nvPr/>
        </p:nvSpPr>
        <p:spPr>
          <a:xfrm xmlns:a="http://schemas.openxmlformats.org/drawingml/2006/main">
            <a:off x="619125" y="2857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NO SALES DEFAULT</a:t>
            </a:r>
          </a:p>
        </p:txBody>
      </p:sp>
      <p:sp>
        <p:nvSpPr>
          <p:cNvPr id="11" name="">
            <a:extLst xmlns:a="http://schemas.openxmlformats.org/drawingml/2006/main">
              <a:ext uri="{FF2B5EF4-FFF2-40B4-BE49-F238E27FC236}">
                <a16:creationId xmlns:a16="http://schemas.microsoft.com/office/drawing/2014/main" id="{9EA2C78A-A30D-4F46-A368-A7CF0BEA27C5}"/>
              </a:ext>
            </a:extLst>
          </p:cNvPr>
          <p:cNvSpPr>
            <a:spLocks xmlns:a="http://schemas.openxmlformats.org/drawingml/2006/main" noGrp="1"/>
          </p:cNvSpPr>
          <p:nvPr/>
        </p:nvSpPr>
        <p:spPr>
          <a:xfrm xmlns:a="http://schemas.openxmlformats.org/drawingml/2006/main">
            <a:off x="2914650" y="2800350"/>
            <a:ext cx="838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Continue, wait, simplify and seek help remain valid next actions. No forced product recommendation.</a:t>
            </a:r>
          </a:p>
        </p:txBody>
      </p:sp>
      <p:sp>
        <p:nvSpPr>
          <p:cNvPr id="12" name="">
            <a:extLst xmlns:a="http://schemas.openxmlformats.org/drawingml/2006/main">
              <a:ext uri="{FF2B5EF4-FFF2-40B4-BE49-F238E27FC236}">
                <a16:creationId xmlns:a16="http://schemas.microsoft.com/office/drawing/2014/main" id="{5444B5E9-ACC1-435B-8B46-5942399FA89D}"/>
              </a:ext>
            </a:extLst>
          </p:cNvPr>
          <p:cNvSpPr>
            <a:spLocks xmlns:a="http://schemas.openxmlformats.org/drawingml/2006/main" noGrp="1"/>
          </p:cNvSpPr>
          <p:nvPr/>
        </p:nvSpPr>
        <p:spPr>
          <a:xfrm xmlns:a="http://schemas.openxmlformats.org/drawingml/2006/main">
            <a:off x="619125" y="34480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7FE389C-DA98-4CD8-A058-E2C2712888CA}"/>
              </a:ext>
            </a:extLst>
          </p:cNvPr>
          <p:cNvSpPr>
            <a:spLocks xmlns:a="http://schemas.openxmlformats.org/drawingml/2006/main" noGrp="1"/>
          </p:cNvSpPr>
          <p:nvPr/>
        </p:nvSpPr>
        <p:spPr>
          <a:xfrm xmlns:a="http://schemas.openxmlformats.org/drawingml/2006/main">
            <a:off x="619125" y="3619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NO FALSE CERTAINTY</a:t>
            </a:r>
          </a:p>
        </p:txBody>
      </p:sp>
      <p:sp>
        <p:nvSpPr>
          <p:cNvPr id="14" name="">
            <a:extLst xmlns:a="http://schemas.openxmlformats.org/drawingml/2006/main">
              <a:ext uri="{FF2B5EF4-FFF2-40B4-BE49-F238E27FC236}">
                <a16:creationId xmlns:a16="http://schemas.microsoft.com/office/drawing/2014/main" id="{0EB28C58-A5AF-4686-A477-DE8DDB6DD6F6}"/>
              </a:ext>
            </a:extLst>
          </p:cNvPr>
          <p:cNvSpPr>
            <a:spLocks xmlns:a="http://schemas.openxmlformats.org/drawingml/2006/main" noGrp="1"/>
          </p:cNvSpPr>
          <p:nvPr/>
        </p:nvSpPr>
        <p:spPr>
          <a:xfrm xmlns:a="http://schemas.openxmlformats.org/drawingml/2006/main">
            <a:off x="2914650" y="3562350"/>
            <a:ext cx="838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Published study responses guide timing, not personal guarantees or proof that one product caused a change.</a:t>
            </a:r>
          </a:p>
        </p:txBody>
      </p:sp>
      <p:sp>
        <p:nvSpPr>
          <p:cNvPr id="15" name="">
            <a:extLst xmlns:a="http://schemas.openxmlformats.org/drawingml/2006/main">
              <a:ext uri="{FF2B5EF4-FFF2-40B4-BE49-F238E27FC236}">
                <a16:creationId xmlns:a16="http://schemas.microsoft.com/office/drawing/2014/main" id="{83760BC9-772D-4989-A03A-DABE5D98FF43}"/>
              </a:ext>
            </a:extLst>
          </p:cNvPr>
          <p:cNvSpPr>
            <a:spLocks xmlns:a="http://schemas.openxmlformats.org/drawingml/2006/main" noGrp="1"/>
          </p:cNvSpPr>
          <p:nvPr/>
        </p:nvSpPr>
        <p:spPr>
          <a:xfrm xmlns:a="http://schemas.openxmlformats.org/drawingml/2006/main">
            <a:off x="619125" y="42100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58940E9-86A0-453D-9FF6-401DFE3CF984}"/>
              </a:ext>
            </a:extLst>
          </p:cNvPr>
          <p:cNvSpPr>
            <a:spLocks xmlns:a="http://schemas.openxmlformats.org/drawingml/2006/main" noGrp="1"/>
          </p:cNvSpPr>
          <p:nvPr/>
        </p:nvSpPr>
        <p:spPr>
          <a:xfrm xmlns:a="http://schemas.openxmlformats.org/drawingml/2006/main">
            <a:off x="619125" y="4381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LESS MESSAGE FATIGUE</a:t>
            </a:r>
          </a:p>
        </p:txBody>
      </p:sp>
      <p:sp>
        <p:nvSpPr>
          <p:cNvPr id="17" name="">
            <a:extLst xmlns:a="http://schemas.openxmlformats.org/drawingml/2006/main">
              <a:ext uri="{FF2B5EF4-FFF2-40B4-BE49-F238E27FC236}">
                <a16:creationId xmlns:a16="http://schemas.microsoft.com/office/drawing/2014/main" id="{0ED4317D-708E-45B1-954E-30D3027E877B}"/>
              </a:ext>
            </a:extLst>
          </p:cNvPr>
          <p:cNvSpPr>
            <a:spLocks xmlns:a="http://schemas.openxmlformats.org/drawingml/2006/main" noGrp="1"/>
          </p:cNvSpPr>
          <p:nvPr/>
        </p:nvSpPr>
        <p:spPr>
          <a:xfrm xmlns:a="http://schemas.openxmlformats.org/drawingml/2006/main">
            <a:off x="2914650" y="4324350"/>
            <a:ext cx="838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Send only for a meaningful decision. Respect channel preference, opt-out and suppression rules.</a:t>
            </a:r>
          </a:p>
        </p:txBody>
      </p:sp>
      <p:sp>
        <p:nvSpPr>
          <p:cNvPr id="18" name="">
            <a:extLst xmlns:a="http://schemas.openxmlformats.org/drawingml/2006/main">
              <a:ext uri="{FF2B5EF4-FFF2-40B4-BE49-F238E27FC236}">
                <a16:creationId xmlns:a16="http://schemas.microsoft.com/office/drawing/2014/main" id="{4D0AD913-0354-48D0-897A-3F1E9EDF4166}"/>
              </a:ext>
            </a:extLst>
          </p:cNvPr>
          <p:cNvSpPr>
            <a:spLocks xmlns:a="http://schemas.openxmlformats.org/drawingml/2006/main" noGrp="1"/>
          </p:cNvSpPr>
          <p:nvPr/>
        </p:nvSpPr>
        <p:spPr>
          <a:xfrm xmlns:a="http://schemas.openxmlformats.org/drawingml/2006/main">
            <a:off x="619125" y="49720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D84612E-F9BD-4D15-A4D6-6962CB4754ED}"/>
              </a:ext>
            </a:extLst>
          </p:cNvPr>
          <p:cNvSpPr>
            <a:spLocks xmlns:a="http://schemas.openxmlformats.org/drawingml/2006/main" noGrp="1"/>
          </p:cNvSpPr>
          <p:nvPr/>
        </p:nvSpPr>
        <p:spPr>
          <a:xfrm xmlns:a="http://schemas.openxmlformats.org/drawingml/2006/main">
            <a:off x="619125" y="5143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MINIMUM DATA</a:t>
            </a:r>
          </a:p>
        </p:txBody>
      </p:sp>
      <p:sp>
        <p:nvSpPr>
          <p:cNvPr id="20" name="">
            <a:extLst xmlns:a="http://schemas.openxmlformats.org/drawingml/2006/main">
              <a:ext uri="{FF2B5EF4-FFF2-40B4-BE49-F238E27FC236}">
                <a16:creationId xmlns:a16="http://schemas.microsoft.com/office/drawing/2014/main" id="{F0D90440-FF57-4272-991C-C3FFDA63ECF2}"/>
              </a:ext>
            </a:extLst>
          </p:cNvPr>
          <p:cNvSpPr>
            <a:spLocks xmlns:a="http://schemas.openxmlformats.org/drawingml/2006/main" noGrp="1"/>
          </p:cNvSpPr>
          <p:nvPr/>
        </p:nvSpPr>
        <p:spPr>
          <a:xfrm xmlns:a="http://schemas.openxmlformats.org/drawingml/2006/main">
            <a:off x="2914650" y="5086350"/>
            <a:ext cx="838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Reuse consented context, ask few questions and define access/retention rules before collecting more.</a:t>
            </a:r>
          </a:p>
        </p:txBody>
      </p:sp>
      <p:sp>
        <p:nvSpPr>
          <p:cNvPr id="21" name="">
            <a:extLst xmlns:a="http://schemas.openxmlformats.org/drawingml/2006/main">
              <a:ext uri="{FF2B5EF4-FFF2-40B4-BE49-F238E27FC236}">
                <a16:creationId xmlns:a16="http://schemas.microsoft.com/office/drawing/2014/main" id="{5B2D782F-7865-49D9-9F75-1480989A35C5}"/>
              </a:ext>
            </a:extLst>
          </p:cNvPr>
          <p:cNvSpPr>
            <a:spLocks xmlns:a="http://schemas.openxmlformats.org/drawingml/2006/main" noGrp="1"/>
          </p:cNvSpPr>
          <p:nvPr/>
        </p:nvSpPr>
        <p:spPr>
          <a:xfrm xmlns:a="http://schemas.openxmlformats.org/drawingml/2006/main">
            <a:off x="619125" y="57340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Tree>
    <p:extLst>
      <p:ext uri="{BB962C8B-B14F-4D97-AF65-F5344CB8AC3E}">
        <p14:creationId xmlns:p14="http://schemas.microsoft.com/office/powerpoint/2010/main" val="1606142953"/>
      </p:ext>
    </p:extLst>
  </p:cSld>
</p:sld>
</file>

<file path=ppt/slides/slide25.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58C92D0-1222-4FD7-844F-5E22AC8DD245}"/>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6BCE90D5-4812-4FCA-A9CE-D1A4A652FA2B}"/>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90-DAY ROADMAP</a:t>
            </a:r>
          </a:p>
        </p:txBody>
      </p:sp>
      <p:sp>
        <p:nvSpPr>
          <p:cNvPr id="3" name="">
            <a:extLst xmlns:a="http://schemas.openxmlformats.org/drawingml/2006/main">
              <a:ext uri="{FF2B5EF4-FFF2-40B4-BE49-F238E27FC236}">
                <a16:creationId xmlns:a16="http://schemas.microsoft.com/office/drawing/2014/main" id="{F727B926-BA04-4A68-8789-CD74090FF7B7}"/>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25</a:t>
            </a:r>
          </a:p>
        </p:txBody>
      </p:sp>
      <p:sp>
        <p:nvSpPr>
          <p:cNvPr id="4" name="">
            <a:extLst xmlns:a="http://schemas.openxmlformats.org/drawingml/2006/main">
              <a:ext uri="{FF2B5EF4-FFF2-40B4-BE49-F238E27FC236}">
                <a16:creationId xmlns:a16="http://schemas.microsoft.com/office/drawing/2014/main" id="{DD1045B3-26E1-4773-AF70-CBB62C13C88F}"/>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91063FE-EE51-4444-8749-E84CB32EF758}"/>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My 90-day plan ends with a decision</a:t>
            </a:r>
          </a:p>
        </p:txBody>
      </p:sp>
      <p:sp>
        <p:nvSpPr>
          <p:cNvPr id="6" name="">
            <a:extLst xmlns:a="http://schemas.openxmlformats.org/drawingml/2006/main">
              <a:ext uri="{FF2B5EF4-FFF2-40B4-BE49-F238E27FC236}">
                <a16:creationId xmlns:a16="http://schemas.microsoft.com/office/drawing/2014/main" id="{67C8991B-C751-4DB4-8BAC-4AC94036657F}"/>
              </a:ext>
            </a:extLst>
          </p:cNvPr>
          <p:cNvSpPr>
            <a:spLocks xmlns:a="http://schemas.openxmlformats.org/drawingml/2006/main" noGrp="1"/>
          </p:cNvSpPr>
          <p:nvPr/>
        </p:nvSpPr>
        <p:spPr>
          <a:xfrm xmlns:a="http://schemas.openxmlformats.org/drawingml/2006/main">
            <a:off x="571500" y="14382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5D5D58"/>
                </a:solidFill>
                <a:latin typeface="Arial"/>
                <a:ea typeface="Arial"/>
                <a:cs typeface="Arial"/>
              </a:defRPr>
            </a:pPr>
            <a:r>
              <a:rPr sz="1650" b="0" i="0">
                <a:solidFill>
                  <a:srgbClr val="5D5D58"/>
                </a:solidFill>
                <a:latin typeface="Arial"/>
                <a:ea typeface="Arial"/>
                <a:cs typeface="Arial"/>
              </a:rPr>
              <a:t>The objective is to learn whether Skin Journey deserves to scale</a:t>
            </a:r>
          </a:p>
        </p:txBody>
      </p:sp>
      <p:sp>
        <p:nvSpPr>
          <p:cNvPr id="7" name="">
            <a:extLst xmlns:a="http://schemas.openxmlformats.org/drawingml/2006/main">
              <a:ext uri="{FF2B5EF4-FFF2-40B4-BE49-F238E27FC236}">
                <a16:creationId xmlns:a16="http://schemas.microsoft.com/office/drawing/2014/main" id="{F7FE8FA7-40F1-4094-8C3F-E28C5DD73269}"/>
              </a:ext>
            </a:extLst>
          </p:cNvPr>
          <p:cNvSpPr>
            <a:spLocks xmlns:a="http://schemas.openxmlformats.org/drawingml/2006/main" noGrp="1"/>
          </p:cNvSpPr>
          <p:nvPr/>
        </p:nvSpPr>
        <p:spPr>
          <a:xfrm xmlns:a="http://schemas.openxmlformats.org/drawingml/2006/main">
            <a:off x="571500" y="2095500"/>
            <a:ext cx="3429000" cy="3067050"/>
          </a:xfrm>
          <a:prstGeom xmlns:a="http://schemas.openxmlformats.org/drawingml/2006/main" prst="rect">
            <a:avLst/>
          </a:prstGeom>
          <a:solidFill xmlns:a="http://schemas.openxmlformats.org/drawingml/2006/main">
            <a:srgbClr val="DFF2F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43BDA3E-5DB9-49ED-BA4F-442CEE474AAC}"/>
              </a:ext>
            </a:extLst>
          </p:cNvPr>
          <p:cNvSpPr>
            <a:spLocks xmlns:a="http://schemas.openxmlformats.org/drawingml/2006/main" noGrp="1"/>
          </p:cNvSpPr>
          <p:nvPr/>
        </p:nvSpPr>
        <p:spPr>
          <a:xfrm xmlns:a="http://schemas.openxmlformats.org/drawingml/2006/main">
            <a:off x="800100" y="23431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DAYS 0-30</a:t>
            </a:r>
          </a:p>
        </p:txBody>
      </p:sp>
      <p:sp>
        <p:nvSpPr>
          <p:cNvPr id="9" name="">
            <a:extLst xmlns:a="http://schemas.openxmlformats.org/drawingml/2006/main">
              <a:ext uri="{FF2B5EF4-FFF2-40B4-BE49-F238E27FC236}">
                <a16:creationId xmlns:a16="http://schemas.microsoft.com/office/drawing/2014/main" id="{638E1A27-4B71-477E-B93B-B4685034FAFF}"/>
              </a:ext>
            </a:extLst>
          </p:cNvPr>
          <p:cNvSpPr>
            <a:spLocks xmlns:a="http://schemas.openxmlformats.org/drawingml/2006/main" noGrp="1"/>
          </p:cNvSpPr>
          <p:nvPr/>
        </p:nvSpPr>
        <p:spPr>
          <a:xfrm xmlns:a="http://schemas.openxmlformats.org/drawingml/2006/main">
            <a:off x="800100" y="2800350"/>
            <a:ext cx="276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b="1" i="0">
                <a:solidFill>
                  <a:srgbClr val="121212"/>
                </a:solidFill>
                <a:latin typeface="Arial"/>
                <a:ea typeface="Arial"/>
                <a:cs typeface="Arial"/>
              </a:defRPr>
            </a:pPr>
            <a:r>
              <a:rPr sz="3150" b="1" i="0">
                <a:solidFill>
                  <a:srgbClr val="121212"/>
                </a:solidFill>
                <a:latin typeface="Arial"/>
                <a:ea typeface="Arial"/>
                <a:cs typeface="Arial"/>
              </a:rPr>
              <a:t>Build</a:t>
            </a:r>
          </a:p>
        </p:txBody>
      </p:sp>
      <p:sp>
        <p:nvSpPr>
          <p:cNvPr id="10" name="">
            <a:extLst xmlns:a="http://schemas.openxmlformats.org/drawingml/2006/main">
              <a:ext uri="{FF2B5EF4-FFF2-40B4-BE49-F238E27FC236}">
                <a16:creationId xmlns:a16="http://schemas.microsoft.com/office/drawing/2014/main" id="{3061B666-2EB7-4189-A742-3F859ACD2FD5}"/>
              </a:ext>
            </a:extLst>
          </p:cNvPr>
          <p:cNvSpPr>
            <a:spLocks xmlns:a="http://schemas.openxmlformats.org/drawingml/2006/main" noGrp="1"/>
          </p:cNvSpPr>
          <p:nvPr/>
        </p:nvSpPr>
        <p:spPr>
          <a:xfrm xmlns:a="http://schemas.openxmlformats.org/drawingml/2006/main">
            <a:off x="800100" y="3486150"/>
            <a:ext cx="293370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Deliver rules matrix, journey map, copy kit and event spec.</a:t>
            </a:r>
          </a:p>
          <a:p xmlns:a="http://schemas.openxmlformats.org/drawingml/2006/main">
            <a:r>
              <a:t/>
            </a:r>
          </a:p>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Gate: Science approval, consent flow and tracking QA.</a:t>
            </a:r>
          </a:p>
        </p:txBody>
      </p:sp>
      <p:sp>
        <p:nvSpPr>
          <p:cNvPr id="11" name="">
            <a:extLst xmlns:a="http://schemas.openxmlformats.org/drawingml/2006/main">
              <a:ext uri="{FF2B5EF4-FFF2-40B4-BE49-F238E27FC236}">
                <a16:creationId xmlns:a16="http://schemas.microsoft.com/office/drawing/2014/main" id="{6219A9E3-5C5B-4E5C-BA5E-B76041B6ADA3}"/>
              </a:ext>
            </a:extLst>
          </p:cNvPr>
          <p:cNvSpPr>
            <a:spLocks xmlns:a="http://schemas.openxmlformats.org/drawingml/2006/main" noGrp="1"/>
          </p:cNvSpPr>
          <p:nvPr/>
        </p:nvSpPr>
        <p:spPr>
          <a:xfrm xmlns:a="http://schemas.openxmlformats.org/drawingml/2006/main">
            <a:off x="4286250" y="2095500"/>
            <a:ext cx="3429000" cy="3067050"/>
          </a:xfrm>
          <a:prstGeom xmlns:a="http://schemas.openxmlformats.org/drawingml/2006/main" prst="rect">
            <a:avLst/>
          </a:prstGeom>
          <a:solidFill xmlns:a="http://schemas.openxmlformats.org/drawingml/2006/main">
            <a:srgbClr val="EDF2C9"/>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DE06703-0B02-4015-BF7C-2282F42FC25B}"/>
              </a:ext>
            </a:extLst>
          </p:cNvPr>
          <p:cNvSpPr>
            <a:spLocks xmlns:a="http://schemas.openxmlformats.org/drawingml/2006/main" noGrp="1"/>
          </p:cNvSpPr>
          <p:nvPr/>
        </p:nvSpPr>
        <p:spPr>
          <a:xfrm xmlns:a="http://schemas.openxmlformats.org/drawingml/2006/main">
            <a:off x="4514850" y="23431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DAYS 31-60</a:t>
            </a:r>
          </a:p>
        </p:txBody>
      </p:sp>
      <p:sp>
        <p:nvSpPr>
          <p:cNvPr id="13" name="">
            <a:extLst xmlns:a="http://schemas.openxmlformats.org/drawingml/2006/main">
              <a:ext uri="{FF2B5EF4-FFF2-40B4-BE49-F238E27FC236}">
                <a16:creationId xmlns:a16="http://schemas.microsoft.com/office/drawing/2014/main" id="{4F70741D-5416-40A0-87D5-17BB7E3BA6FE}"/>
              </a:ext>
            </a:extLst>
          </p:cNvPr>
          <p:cNvSpPr>
            <a:spLocks xmlns:a="http://schemas.openxmlformats.org/drawingml/2006/main" noGrp="1"/>
          </p:cNvSpPr>
          <p:nvPr/>
        </p:nvSpPr>
        <p:spPr>
          <a:xfrm xmlns:a="http://schemas.openxmlformats.org/drawingml/2006/main">
            <a:off x="4514850" y="2800350"/>
            <a:ext cx="276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b="1" i="0">
                <a:solidFill>
                  <a:srgbClr val="121212"/>
                </a:solidFill>
                <a:latin typeface="Arial"/>
                <a:ea typeface="Arial"/>
                <a:cs typeface="Arial"/>
              </a:defRPr>
            </a:pPr>
            <a:r>
              <a:rPr sz="3150" b="1" i="0">
                <a:solidFill>
                  <a:srgbClr val="121212"/>
                </a:solidFill>
                <a:latin typeface="Arial"/>
                <a:ea typeface="Arial"/>
                <a:cs typeface="Arial"/>
              </a:rPr>
              <a:t>Pilot</a:t>
            </a:r>
          </a:p>
        </p:txBody>
      </p:sp>
      <p:sp>
        <p:nvSpPr>
          <p:cNvPr id="14" name="">
            <a:extLst xmlns:a="http://schemas.openxmlformats.org/drawingml/2006/main">
              <a:ext uri="{FF2B5EF4-FFF2-40B4-BE49-F238E27FC236}">
                <a16:creationId xmlns:a16="http://schemas.microsoft.com/office/drawing/2014/main" id="{D19F25BC-9BDA-4F31-8268-05764D7A039B}"/>
              </a:ext>
            </a:extLst>
          </p:cNvPr>
          <p:cNvSpPr>
            <a:spLocks xmlns:a="http://schemas.openxmlformats.org/drawingml/2006/main" noGrp="1"/>
          </p:cNvSpPr>
          <p:nvPr/>
        </p:nvSpPr>
        <p:spPr>
          <a:xfrm xmlns:a="http://schemas.openxmlformats.org/drawingml/2006/main">
            <a:off x="4514850" y="3486150"/>
            <a:ext cx="293370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Release eligible cohorts; review activation, return and CX feedback.</a:t>
            </a:r>
          </a:p>
          <a:p xmlns:a="http://schemas.openxmlformats.org/drawingml/2006/main">
            <a:r>
              <a:t/>
            </a:r>
          </a:p>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Gate: stable routing and no unresolved safety issues.</a:t>
            </a:r>
          </a:p>
        </p:txBody>
      </p:sp>
      <p:sp>
        <p:nvSpPr>
          <p:cNvPr id="15" name="">
            <a:extLst xmlns:a="http://schemas.openxmlformats.org/drawingml/2006/main">
              <a:ext uri="{FF2B5EF4-FFF2-40B4-BE49-F238E27FC236}">
                <a16:creationId xmlns:a16="http://schemas.microsoft.com/office/drawing/2014/main" id="{E725DCF1-9069-41A6-9CA8-B80010BA2C6C}"/>
              </a:ext>
            </a:extLst>
          </p:cNvPr>
          <p:cNvSpPr>
            <a:spLocks xmlns:a="http://schemas.openxmlformats.org/drawingml/2006/main" noGrp="1"/>
          </p:cNvSpPr>
          <p:nvPr/>
        </p:nvSpPr>
        <p:spPr>
          <a:xfrm xmlns:a="http://schemas.openxmlformats.org/drawingml/2006/main">
            <a:off x="8001000" y="2095500"/>
            <a:ext cx="3429000" cy="3067050"/>
          </a:xfrm>
          <a:prstGeom xmlns:a="http://schemas.openxmlformats.org/drawingml/2006/main" prst="rect">
            <a:avLst/>
          </a:prstGeom>
          <a:solidFill xmlns:a="http://schemas.openxmlformats.org/drawingml/2006/main">
            <a:srgbClr val="F4DDE6"/>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0751638-EA4D-4769-B818-E781F1D62FEC}"/>
              </a:ext>
            </a:extLst>
          </p:cNvPr>
          <p:cNvSpPr>
            <a:spLocks xmlns:a="http://schemas.openxmlformats.org/drawingml/2006/main" noGrp="1"/>
          </p:cNvSpPr>
          <p:nvPr/>
        </p:nvSpPr>
        <p:spPr>
          <a:xfrm xmlns:a="http://schemas.openxmlformats.org/drawingml/2006/main">
            <a:off x="8229600" y="23431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DAYS 61-90</a:t>
            </a:r>
          </a:p>
        </p:txBody>
      </p:sp>
      <p:sp>
        <p:nvSpPr>
          <p:cNvPr id="17" name="">
            <a:extLst xmlns:a="http://schemas.openxmlformats.org/drawingml/2006/main">
              <a:ext uri="{FF2B5EF4-FFF2-40B4-BE49-F238E27FC236}">
                <a16:creationId xmlns:a16="http://schemas.microsoft.com/office/drawing/2014/main" id="{B24B7DFE-D055-44E2-8CD8-DA23C062402B}"/>
              </a:ext>
            </a:extLst>
          </p:cNvPr>
          <p:cNvSpPr>
            <a:spLocks xmlns:a="http://schemas.openxmlformats.org/drawingml/2006/main" noGrp="1"/>
          </p:cNvSpPr>
          <p:nvPr/>
        </p:nvSpPr>
        <p:spPr>
          <a:xfrm xmlns:a="http://schemas.openxmlformats.org/drawingml/2006/main">
            <a:off x="8229600" y="2800350"/>
            <a:ext cx="276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b="1" i="0">
                <a:solidFill>
                  <a:srgbClr val="121212"/>
                </a:solidFill>
                <a:latin typeface="Arial"/>
                <a:ea typeface="Arial"/>
                <a:cs typeface="Arial"/>
              </a:defRPr>
            </a:pPr>
            <a:r>
              <a:rPr sz="3150" b="1" i="0">
                <a:solidFill>
                  <a:srgbClr val="121212"/>
                </a:solidFill>
                <a:latin typeface="Arial"/>
                <a:ea typeface="Arial"/>
                <a:cs typeface="Arial"/>
              </a:rPr>
              <a:t>Decide</a:t>
            </a:r>
          </a:p>
        </p:txBody>
      </p:sp>
      <p:sp>
        <p:nvSpPr>
          <p:cNvPr id="18" name="">
            <a:extLst xmlns:a="http://schemas.openxmlformats.org/drawingml/2006/main">
              <a:ext uri="{FF2B5EF4-FFF2-40B4-BE49-F238E27FC236}">
                <a16:creationId xmlns:a16="http://schemas.microsoft.com/office/drawing/2014/main" id="{71D2558F-CB47-4FA0-8C18-AF056273A060}"/>
              </a:ext>
            </a:extLst>
          </p:cNvPr>
          <p:cNvSpPr>
            <a:spLocks xmlns:a="http://schemas.openxmlformats.org/drawingml/2006/main" noGrp="1"/>
          </p:cNvSpPr>
          <p:nvPr/>
        </p:nvSpPr>
        <p:spPr>
          <a:xfrm xmlns:a="http://schemas.openxmlformats.org/drawingml/2006/main">
            <a:off x="8229600" y="3486150"/>
            <a:ext cx="293370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Read mature cohorts across their product windows.</a:t>
            </a:r>
          </a:p>
          <a:p xmlns:a="http://schemas.openxmlformats.org/drawingml/2006/main">
            <a:r>
              <a:t/>
            </a:r>
          </a:p>
          <a:p xmlns:a="http://schemas.openxmlformats.org/drawingml/2006/main">
            <a:pPr>
              <a:defRPr sz="1500" b="0" i="0">
                <a:solidFill>
                  <a:srgbClr val="121212"/>
                </a:solidFill>
                <a:latin typeface="Arial"/>
                <a:ea typeface="Arial"/>
                <a:cs typeface="Arial"/>
              </a:defRPr>
            </a:pPr>
            <a:r>
              <a:rPr sz="1500" b="0" i="0">
                <a:solidFill>
                  <a:srgbClr val="121212"/>
                </a:solidFill>
                <a:latin typeface="Arial"/>
                <a:ea typeface="Arial"/>
                <a:cs typeface="Arial"/>
              </a:rPr>
              <a:t>Gate: credible value and repeat use; extend observation if not yet due.</a:t>
            </a:r>
          </a:p>
        </p:txBody>
      </p:sp>
      <p:sp>
        <p:nvSpPr>
          <p:cNvPr id="19" name="">
            <a:extLst xmlns:a="http://schemas.openxmlformats.org/drawingml/2006/main">
              <a:ext uri="{FF2B5EF4-FFF2-40B4-BE49-F238E27FC236}">
                <a16:creationId xmlns:a16="http://schemas.microsoft.com/office/drawing/2014/main" id="{60B7EEFB-5788-4C77-9424-C04898B23C6D}"/>
              </a:ext>
            </a:extLst>
          </p:cNvPr>
          <p:cNvSpPr>
            <a:spLocks xmlns:a="http://schemas.openxmlformats.org/drawingml/2006/main" noGrp="1"/>
          </p:cNvSpPr>
          <p:nvPr/>
        </p:nvSpPr>
        <p:spPr>
          <a:xfrm xmlns:a="http://schemas.openxmlformats.org/drawingml/2006/main">
            <a:off x="571500" y="5219700"/>
            <a:ext cx="11049000" cy="87630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9B46C11C-1902-46CF-A224-3808510DE582}"/>
              </a:ext>
            </a:extLst>
          </p:cNvPr>
          <p:cNvSpPr>
            <a:spLocks xmlns:a="http://schemas.openxmlformats.org/drawingml/2006/main" noGrp="1"/>
          </p:cNvSpPr>
          <p:nvPr/>
        </p:nvSpPr>
        <p:spPr>
          <a:xfrm xmlns:a="http://schemas.openxmlformats.org/drawingml/2006/main">
            <a:off x="895350" y="5524500"/>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i="0">
                <a:solidFill>
                  <a:srgbClr val="FFB096"/>
                </a:solidFill>
                <a:latin typeface="Arial"/>
                <a:ea typeface="Arial"/>
                <a:cs typeface="Arial"/>
              </a:defRPr>
            </a:pPr>
            <a:r>
              <a:rPr sz="1425" b="1" i="0">
                <a:solidFill>
                  <a:srgbClr val="FFB096"/>
                </a:solidFill>
                <a:latin typeface="Arial"/>
                <a:ea typeface="Arial"/>
                <a:cs typeface="Arial"/>
              </a:rPr>
              <a:t>SCALE</a:t>
            </a:r>
          </a:p>
        </p:txBody>
      </p:sp>
      <p:sp>
        <p:nvSpPr>
          <p:cNvPr id="21" name="">
            <a:extLst xmlns:a="http://schemas.openxmlformats.org/drawingml/2006/main">
              <a:ext uri="{FF2B5EF4-FFF2-40B4-BE49-F238E27FC236}">
                <a16:creationId xmlns:a16="http://schemas.microsoft.com/office/drawing/2014/main" id="{3E6EE22D-C0B4-4717-8594-5BF11AD1B87E}"/>
              </a:ext>
            </a:extLst>
          </p:cNvPr>
          <p:cNvSpPr>
            <a:spLocks xmlns:a="http://schemas.openxmlformats.org/drawingml/2006/main" noGrp="1"/>
          </p:cNvSpPr>
          <p:nvPr/>
        </p:nvSpPr>
        <p:spPr>
          <a:xfrm xmlns:a="http://schemas.openxmlformats.org/drawingml/2006/main">
            <a:off x="3333750" y="5524500"/>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i="0">
                <a:solidFill>
                  <a:srgbClr val="55C5D8"/>
                </a:solidFill>
                <a:latin typeface="Arial"/>
                <a:ea typeface="Arial"/>
                <a:cs typeface="Arial"/>
              </a:defRPr>
            </a:pPr>
            <a:r>
              <a:rPr sz="1425" b="1" i="0">
                <a:solidFill>
                  <a:srgbClr val="55C5D8"/>
                </a:solidFill>
                <a:latin typeface="Arial"/>
                <a:ea typeface="Arial"/>
                <a:cs typeface="Arial"/>
              </a:rPr>
              <a:t>ITERATE</a:t>
            </a:r>
          </a:p>
        </p:txBody>
      </p:sp>
      <p:sp>
        <p:nvSpPr>
          <p:cNvPr id="22" name="">
            <a:extLst xmlns:a="http://schemas.openxmlformats.org/drawingml/2006/main">
              <a:ext uri="{FF2B5EF4-FFF2-40B4-BE49-F238E27FC236}">
                <a16:creationId xmlns:a16="http://schemas.microsoft.com/office/drawing/2014/main" id="{9644E390-1BF9-4226-ABCC-400372A64E4B}"/>
              </a:ext>
            </a:extLst>
          </p:cNvPr>
          <p:cNvSpPr>
            <a:spLocks xmlns:a="http://schemas.openxmlformats.org/drawingml/2006/main" noGrp="1"/>
          </p:cNvSpPr>
          <p:nvPr/>
        </p:nvSpPr>
        <p:spPr>
          <a:xfrm xmlns:a="http://schemas.openxmlformats.org/drawingml/2006/main">
            <a:off x="5772150" y="5524500"/>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i="0">
                <a:solidFill>
                  <a:srgbClr val="BDD642"/>
                </a:solidFill>
                <a:latin typeface="Arial"/>
                <a:ea typeface="Arial"/>
                <a:cs typeface="Arial"/>
              </a:defRPr>
            </a:pPr>
            <a:r>
              <a:rPr sz="1425" b="1" i="0">
                <a:solidFill>
                  <a:srgbClr val="BDD642"/>
                </a:solidFill>
                <a:latin typeface="Arial"/>
                <a:ea typeface="Arial"/>
                <a:cs typeface="Arial"/>
              </a:rPr>
              <a:t>STOP OR REFRAME</a:t>
            </a:r>
          </a:p>
        </p:txBody>
      </p:sp>
      <p:sp>
        <p:nvSpPr>
          <p:cNvPr id="23" name="">
            <a:extLst xmlns:a="http://schemas.openxmlformats.org/drawingml/2006/main">
              <a:ext uri="{FF2B5EF4-FFF2-40B4-BE49-F238E27FC236}">
                <a16:creationId xmlns:a16="http://schemas.microsoft.com/office/drawing/2014/main" id="{0C7E7237-C922-4D7F-AA37-60C31063EDDE}"/>
              </a:ext>
            </a:extLst>
          </p:cNvPr>
          <p:cNvSpPr>
            <a:spLocks xmlns:a="http://schemas.openxmlformats.org/drawingml/2006/main" noGrp="1"/>
          </p:cNvSpPr>
          <p:nvPr/>
        </p:nvSpPr>
        <p:spPr>
          <a:xfrm xmlns:a="http://schemas.openxmlformats.org/drawingml/2006/main">
            <a:off x="7924800" y="5476875"/>
            <a:ext cx="3143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1" i="0">
                <a:solidFill>
                  <a:srgbClr val="FFFFFF"/>
                </a:solidFill>
                <a:latin typeface="Arial"/>
                <a:ea typeface="Arial"/>
                <a:cs typeface="Arial"/>
              </a:defRPr>
            </a:pPr>
            <a:r>
              <a:rPr sz="1350" b="1" i="0">
                <a:solidFill>
                  <a:srgbClr val="FFFFFF"/>
                </a:solidFill>
                <a:latin typeface="Arial"/>
                <a:ea typeface="Arial"/>
                <a:cs typeface="Arial"/>
              </a:rPr>
              <a:t>I would recommend one path based on activation, return and customer value.</a:t>
            </a:r>
          </a:p>
        </p:txBody>
      </p:sp>
    </p:spTree>
    <p:extLst>
      <p:ext uri="{BB962C8B-B14F-4D97-AF65-F5344CB8AC3E}">
        <p14:creationId xmlns:p14="http://schemas.microsoft.com/office/powerpoint/2010/main" val="1062932291"/>
      </p:ext>
    </p:extLst>
  </p:cSld>
</p:sld>
</file>

<file path=ppt/slides/slide26.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83BEB15-8336-48FE-8B27-E98C8CA16219}"/>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8CCF8CB0-FA95-4E4B-B379-2DD6DA30A57F}"/>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LEARNING &amp; DECISIONS</a:t>
            </a:r>
          </a:p>
        </p:txBody>
      </p:sp>
      <p:sp>
        <p:nvSpPr>
          <p:cNvPr id="3" name="">
            <a:extLst xmlns:a="http://schemas.openxmlformats.org/drawingml/2006/main">
              <a:ext uri="{FF2B5EF4-FFF2-40B4-BE49-F238E27FC236}">
                <a16:creationId xmlns:a16="http://schemas.microsoft.com/office/drawing/2014/main" id="{C28F7E8F-F38C-4CF3-A084-7C1DDE019B6A}"/>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26</a:t>
            </a:r>
          </a:p>
        </p:txBody>
      </p:sp>
      <p:sp>
        <p:nvSpPr>
          <p:cNvPr id="4" name="">
            <a:extLst xmlns:a="http://schemas.openxmlformats.org/drawingml/2006/main">
              <a:ext uri="{FF2B5EF4-FFF2-40B4-BE49-F238E27FC236}">
                <a16:creationId xmlns:a16="http://schemas.microsoft.com/office/drawing/2014/main" id="{68509D61-34AD-4A1E-A84E-189CF74967F4}"/>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1E75364-8141-4131-A1A7-17ADE7F45455}"/>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What I would change based on the results</a:t>
            </a:r>
          </a:p>
        </p:txBody>
      </p:sp>
      <p:sp>
        <p:nvSpPr>
          <p:cNvPr id="6" name="">
            <a:extLst xmlns:a="http://schemas.openxmlformats.org/drawingml/2006/main">
              <a:ext uri="{FF2B5EF4-FFF2-40B4-BE49-F238E27FC236}">
                <a16:creationId xmlns:a16="http://schemas.microsoft.com/office/drawing/2014/main" id="{B4FBA7CE-CE0F-499A-98E6-E39DDF62282D}"/>
              </a:ext>
            </a:extLst>
          </p:cNvPr>
          <p:cNvSpPr>
            <a:spLocks xmlns:a="http://schemas.openxmlformats.org/drawingml/2006/main" noGrp="1"/>
          </p:cNvSpPr>
          <p:nvPr/>
        </p:nvSpPr>
        <p:spPr>
          <a:xfrm xmlns:a="http://schemas.openxmlformats.org/drawingml/2006/main">
            <a:off x="619125" y="18669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LOW OPT-IN</a:t>
            </a:r>
          </a:p>
        </p:txBody>
      </p:sp>
      <p:sp>
        <p:nvSpPr>
          <p:cNvPr id="7" name="">
            <a:extLst xmlns:a="http://schemas.openxmlformats.org/drawingml/2006/main">
              <a:ext uri="{FF2B5EF4-FFF2-40B4-BE49-F238E27FC236}">
                <a16:creationId xmlns:a16="http://schemas.microsoft.com/office/drawing/2014/main" id="{56316B90-C4C7-4B3A-9C0F-B6EA76938DB1}"/>
              </a:ext>
            </a:extLst>
          </p:cNvPr>
          <p:cNvSpPr>
            <a:spLocks xmlns:a="http://schemas.openxmlformats.org/drawingml/2006/main" noGrp="1"/>
          </p:cNvSpPr>
          <p:nvPr/>
        </p:nvSpPr>
        <p:spPr>
          <a:xfrm xmlns:a="http://schemas.openxmlformats.org/drawingml/2006/main">
            <a:off x="2914650" y="180975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Review whether I reached the right audience, explained the benefit clearly and introduced it at the right entry point.</a:t>
            </a:r>
          </a:p>
        </p:txBody>
      </p:sp>
      <p:sp>
        <p:nvSpPr>
          <p:cNvPr id="8" name="">
            <a:extLst xmlns:a="http://schemas.openxmlformats.org/drawingml/2006/main">
              <a:ext uri="{FF2B5EF4-FFF2-40B4-BE49-F238E27FC236}">
                <a16:creationId xmlns:a16="http://schemas.microsoft.com/office/drawing/2014/main" id="{67524CE0-0DF0-4304-9D0C-0D619C6D3E06}"/>
              </a:ext>
            </a:extLst>
          </p:cNvPr>
          <p:cNvSpPr>
            <a:spLocks xmlns:a="http://schemas.openxmlformats.org/drawingml/2006/main" noGrp="1"/>
          </p:cNvSpPr>
          <p:nvPr/>
        </p:nvSpPr>
        <p:spPr>
          <a:xfrm xmlns:a="http://schemas.openxmlformats.org/drawingml/2006/main">
            <a:off x="619125" y="26289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BA5CC26-B217-43B4-AF60-6173FF18E342}"/>
              </a:ext>
            </a:extLst>
          </p:cNvPr>
          <p:cNvSpPr>
            <a:spLocks xmlns:a="http://schemas.openxmlformats.org/drawingml/2006/main" noGrp="1"/>
          </p:cNvSpPr>
          <p:nvPr/>
        </p:nvSpPr>
        <p:spPr>
          <a:xfrm xmlns:a="http://schemas.openxmlformats.org/drawingml/2006/main">
            <a:off x="619125" y="28003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STARTS, FEW RETURNS</a:t>
            </a:r>
          </a:p>
        </p:txBody>
      </p:sp>
      <p:sp>
        <p:nvSpPr>
          <p:cNvPr id="10" name="">
            <a:extLst xmlns:a="http://schemas.openxmlformats.org/drawingml/2006/main">
              <a:ext uri="{FF2B5EF4-FFF2-40B4-BE49-F238E27FC236}">
                <a16:creationId xmlns:a16="http://schemas.microsoft.com/office/drawing/2014/main" id="{1E05DA05-882B-4E1F-90E3-75A44A150B67}"/>
              </a:ext>
            </a:extLst>
          </p:cNvPr>
          <p:cNvSpPr>
            <a:spLocks xmlns:a="http://schemas.openxmlformats.org/drawingml/2006/main" noGrp="1"/>
          </p:cNvSpPr>
          <p:nvPr/>
        </p:nvSpPr>
        <p:spPr>
          <a:xfrm xmlns:a="http://schemas.openxmlformats.org/drawingml/2006/main">
            <a:off x="2914650" y="274320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Review checkpoint timing, message relevance and the value of the next action. Interview customers who stopped using it.</a:t>
            </a:r>
          </a:p>
        </p:txBody>
      </p:sp>
      <p:sp>
        <p:nvSpPr>
          <p:cNvPr id="11" name="">
            <a:extLst xmlns:a="http://schemas.openxmlformats.org/drawingml/2006/main">
              <a:ext uri="{FF2B5EF4-FFF2-40B4-BE49-F238E27FC236}">
                <a16:creationId xmlns:a16="http://schemas.microsoft.com/office/drawing/2014/main" id="{88C6D208-3FA0-438E-8B43-3BD6B6B5FD45}"/>
              </a:ext>
            </a:extLst>
          </p:cNvPr>
          <p:cNvSpPr>
            <a:spLocks xmlns:a="http://schemas.openxmlformats.org/drawingml/2006/main" noGrp="1"/>
          </p:cNvSpPr>
          <p:nvPr/>
        </p:nvSpPr>
        <p:spPr>
          <a:xfrm xmlns:a="http://schemas.openxmlformats.org/drawingml/2006/main">
            <a:off x="619125" y="35623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FB7CE72-3ABF-41E4-BC99-F63197F42D12}"/>
              </a:ext>
            </a:extLst>
          </p:cNvPr>
          <p:cNvSpPr>
            <a:spLocks xmlns:a="http://schemas.openxmlformats.org/drawingml/2006/main" noGrp="1"/>
          </p:cNvSpPr>
          <p:nvPr/>
        </p:nvSpPr>
        <p:spPr>
          <a:xfrm xmlns:a="http://schemas.openxmlformats.org/drawingml/2006/main">
            <a:off x="619125" y="3733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USE, LITTLE CONFIDENCE</a:t>
            </a:r>
          </a:p>
        </p:txBody>
      </p:sp>
      <p:sp>
        <p:nvSpPr>
          <p:cNvPr id="13" name="">
            <a:extLst xmlns:a="http://schemas.openxmlformats.org/drawingml/2006/main">
              <a:ext uri="{FF2B5EF4-FFF2-40B4-BE49-F238E27FC236}">
                <a16:creationId xmlns:a16="http://schemas.microsoft.com/office/drawing/2014/main" id="{88C6F1A7-A6F1-490B-9382-228BFF1D90F0}"/>
              </a:ext>
            </a:extLst>
          </p:cNvPr>
          <p:cNvSpPr>
            <a:spLocks xmlns:a="http://schemas.openxmlformats.org/drawingml/2006/main" noGrp="1"/>
          </p:cNvSpPr>
          <p:nvPr/>
        </p:nvSpPr>
        <p:spPr>
          <a:xfrm xmlns:a="http://schemas.openxmlformats.org/drawingml/2006/main">
            <a:off x="2914650" y="367665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Review the guidance itself. More activity without clearer decisions would not support the core product hypothesis.</a:t>
            </a:r>
          </a:p>
        </p:txBody>
      </p:sp>
      <p:sp>
        <p:nvSpPr>
          <p:cNvPr id="14" name="">
            <a:extLst xmlns:a="http://schemas.openxmlformats.org/drawingml/2006/main">
              <a:ext uri="{FF2B5EF4-FFF2-40B4-BE49-F238E27FC236}">
                <a16:creationId xmlns:a16="http://schemas.microsoft.com/office/drawing/2014/main" id="{94E74C14-C80E-438A-A944-AED733236B02}"/>
              </a:ext>
            </a:extLst>
          </p:cNvPr>
          <p:cNvSpPr>
            <a:spLocks xmlns:a="http://schemas.openxmlformats.org/drawingml/2006/main" noGrp="1"/>
          </p:cNvSpPr>
          <p:nvPr/>
        </p:nvSpPr>
        <p:spPr>
          <a:xfrm xmlns:a="http://schemas.openxmlformats.org/drawingml/2006/main">
            <a:off x="619125" y="449580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211FA19-B621-48A0-AAAC-DAE4227076C1}"/>
              </a:ext>
            </a:extLst>
          </p:cNvPr>
          <p:cNvSpPr>
            <a:spLocks xmlns:a="http://schemas.openxmlformats.org/drawingml/2006/main" noGrp="1"/>
          </p:cNvSpPr>
          <p:nvPr/>
        </p:nvSpPr>
        <p:spPr>
          <a:xfrm xmlns:a="http://schemas.openxmlformats.org/drawingml/2006/main">
            <a:off x="619125" y="466725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VALUE, SLOW REVENUE</a:t>
            </a:r>
          </a:p>
        </p:txBody>
      </p:sp>
      <p:sp>
        <p:nvSpPr>
          <p:cNvPr id="16" name="">
            <a:extLst xmlns:a="http://schemas.openxmlformats.org/drawingml/2006/main">
              <a:ext uri="{FF2B5EF4-FFF2-40B4-BE49-F238E27FC236}">
                <a16:creationId xmlns:a16="http://schemas.microsoft.com/office/drawing/2014/main" id="{43740697-F2EF-465D-ABE3-6E32F06F9CFE}"/>
              </a:ext>
            </a:extLst>
          </p:cNvPr>
          <p:cNvSpPr>
            <a:spLocks xmlns:a="http://schemas.openxmlformats.org/drawingml/2006/main" noGrp="1"/>
          </p:cNvSpPr>
          <p:nvPr/>
        </p:nvSpPr>
        <p:spPr>
          <a:xfrm xmlns:a="http://schemas.openxmlformats.org/drawingml/2006/main">
            <a:off x="2914650" y="461010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i="0">
                <a:solidFill>
                  <a:srgbClr val="121212"/>
                </a:solidFill>
                <a:latin typeface="Arial"/>
                <a:ea typeface="Arial"/>
                <a:cs typeface="Arial"/>
              </a:defRPr>
            </a:pPr>
            <a:r>
              <a:rPr sz="1650" b="0" i="0">
                <a:solidFill>
                  <a:srgbClr val="121212"/>
                </a:solidFill>
                <a:latin typeface="Arial"/>
                <a:ea typeface="Arial"/>
                <a:cs typeface="Arial"/>
              </a:rPr>
              <a:t>Observe commercial outcomes for longer. Expand only after customer value and repeat use are convincing.</a:t>
            </a:r>
          </a:p>
        </p:txBody>
      </p:sp>
      <p:sp>
        <p:nvSpPr>
          <p:cNvPr id="17" name="">
            <a:extLst xmlns:a="http://schemas.openxmlformats.org/drawingml/2006/main">
              <a:ext uri="{FF2B5EF4-FFF2-40B4-BE49-F238E27FC236}">
                <a16:creationId xmlns:a16="http://schemas.microsoft.com/office/drawing/2014/main" id="{F0D69EBC-A390-4A20-9BA4-822732CF91B0}"/>
              </a:ext>
            </a:extLst>
          </p:cNvPr>
          <p:cNvSpPr>
            <a:spLocks xmlns:a="http://schemas.openxmlformats.org/drawingml/2006/main" noGrp="1"/>
          </p:cNvSpPr>
          <p:nvPr/>
        </p:nvSpPr>
        <p:spPr>
          <a:xfrm xmlns:a="http://schemas.openxmlformats.org/drawingml/2006/main">
            <a:off x="619125" y="5429250"/>
            <a:ext cx="109537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9E31B32-8B84-47B4-B75E-DA91FE9E6032}"/>
              </a:ext>
            </a:extLst>
          </p:cNvPr>
          <p:cNvSpPr>
            <a:spLocks xmlns:a="http://schemas.openxmlformats.org/drawingml/2006/main" noGrp="1"/>
          </p:cNvSpPr>
          <p:nvPr/>
        </p:nvSpPr>
        <p:spPr>
          <a:xfrm xmlns:a="http://schemas.openxmlformats.org/drawingml/2006/main">
            <a:off x="571500" y="5810250"/>
            <a:ext cx="11049000" cy="628650"/>
          </a:xfrm>
          <a:prstGeom xmlns:a="http://schemas.openxmlformats.org/drawingml/2006/main" prst="rect">
            <a:avLst/>
          </a:prstGeom>
          <a:solidFill xmlns:a="http://schemas.openxmlformats.org/drawingml/2006/main">
            <a:srgbClr val="1212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C6E40FD-716D-4B66-9385-C183A1B5BA04}"/>
              </a:ext>
            </a:extLst>
          </p:cNvPr>
          <p:cNvSpPr>
            <a:spLocks xmlns:a="http://schemas.openxmlformats.org/drawingml/2006/main" noGrp="1"/>
          </p:cNvSpPr>
          <p:nvPr/>
        </p:nvSpPr>
        <p:spPr>
          <a:xfrm xmlns:a="http://schemas.openxmlformats.org/drawingml/2006/main">
            <a:off x="781050" y="5953125"/>
            <a:ext cx="10629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FFFFFF"/>
                </a:solidFill>
                <a:latin typeface="Arial"/>
                <a:ea typeface="Arial"/>
                <a:cs typeface="Arial"/>
              </a:defRPr>
            </a:pPr>
            <a:r>
              <a:rPr sz="1575" b="1" i="0">
                <a:solidFill>
                  <a:srgbClr val="FFFFFF"/>
                </a:solidFill>
                <a:latin typeface="Arial"/>
                <a:ea typeface="Arial"/>
                <a:cs typeface="Arial"/>
              </a:rPr>
              <a:t>My role would be to explain the result, recommend the next move and feed learning back into Product.</a:t>
            </a:r>
          </a:p>
        </p:txBody>
      </p:sp>
    </p:spTree>
    <p:extLst>
      <p:ext uri="{BB962C8B-B14F-4D97-AF65-F5344CB8AC3E}">
        <p14:creationId xmlns:p14="http://schemas.microsoft.com/office/powerpoint/2010/main" val="639568013"/>
      </p:ext>
    </p:extLst>
  </p:cSld>
</p:sld>
</file>

<file path=ppt/slides/slide27.xml><?xml version="1.0" encoding="utf-8"?>
<p:sld xmlns:p="http://schemas.openxmlformats.org/presentationml/2006/main">
  <p:cSld>
    <p:bg>
      <p:bgPr>
        <a:solidFill xmlns:a="http://schemas.openxmlformats.org/drawingml/2006/main">
          <a:srgbClr val="F5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47E2D2-ECEB-407B-81A5-BEF4D85C0761}"/>
              </a:ext>
            </a:extLst>
          </p:cNvPr>
          <p:cNvSpPr>
            <a:spLocks xmlns:a="http://schemas.openxmlformats.org/drawingml/2006/main" noGrp="1"/>
          </p:cNvSpPr>
          <p:nvPr/>
        </p:nvSpPr>
        <p:spPr>
          <a:xfrm xmlns:a="http://schemas.openxmlformats.org/drawingml/2006/main">
            <a:off x="552450" y="2667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MINIMALIST</a:t>
            </a:r>
          </a:p>
        </p:txBody>
      </p:sp>
      <p:sp>
        <p:nvSpPr>
          <p:cNvPr id="2" name="">
            <a:extLst xmlns:a="http://schemas.openxmlformats.org/drawingml/2006/main">
              <a:ext uri="{FF2B5EF4-FFF2-40B4-BE49-F238E27FC236}">
                <a16:creationId xmlns:a16="http://schemas.microsoft.com/office/drawing/2014/main" id="{6C0B3163-A41A-4A0E-817C-E3957D55CBD2}"/>
              </a:ext>
            </a:extLst>
          </p:cNvPr>
          <p:cNvSpPr>
            <a:spLocks xmlns:a="http://schemas.openxmlformats.org/drawingml/2006/main" noGrp="1"/>
          </p:cNvSpPr>
          <p:nvPr/>
        </p:nvSpPr>
        <p:spPr>
          <a:xfrm xmlns:a="http://schemas.openxmlformats.org/drawingml/2006/main">
            <a:off x="8286750" y="26670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FF5C24"/>
                </a:solidFill>
                <a:latin typeface="Arial"/>
                <a:ea typeface="Arial"/>
                <a:cs typeface="Arial"/>
              </a:defRPr>
            </a:pPr>
            <a:r>
              <a:rPr sz="1050" b="1" i="0">
                <a:solidFill>
                  <a:srgbClr val="FF5C24"/>
                </a:solidFill>
                <a:latin typeface="Arial"/>
                <a:ea typeface="Arial"/>
                <a:cs typeface="Arial"/>
              </a:rPr>
              <a:t>CASE SUMMARY</a:t>
            </a:r>
          </a:p>
        </p:txBody>
      </p:sp>
      <p:sp>
        <p:nvSpPr>
          <p:cNvPr id="3" name="">
            <a:extLst xmlns:a="http://schemas.openxmlformats.org/drawingml/2006/main">
              <a:ext uri="{FF2B5EF4-FFF2-40B4-BE49-F238E27FC236}">
                <a16:creationId xmlns:a16="http://schemas.microsoft.com/office/drawing/2014/main" id="{E7706CF7-9F57-4DE0-AE25-7B9B3C957601}"/>
              </a:ext>
            </a:extLst>
          </p:cNvPr>
          <p:cNvSpPr>
            <a:spLocks xmlns:a="http://schemas.openxmlformats.org/drawingml/2006/main" noGrp="1"/>
          </p:cNvSpPr>
          <p:nvPr/>
        </p:nvSpPr>
        <p:spPr>
          <a:xfrm xmlns:a="http://schemas.openxmlformats.org/drawingml/2006/main">
            <a:off x="10934700" y="257175"/>
            <a:ext cx="6858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121212"/>
                </a:solidFill>
                <a:latin typeface="Arial"/>
                <a:ea typeface="Arial"/>
                <a:cs typeface="Arial"/>
              </a:defRPr>
            </a:pPr>
            <a:r>
              <a:rPr sz="1050" b="1" i="0">
                <a:solidFill>
                  <a:srgbClr val="121212"/>
                </a:solidFill>
                <a:latin typeface="Arial"/>
                <a:ea typeface="Arial"/>
                <a:cs typeface="Arial"/>
              </a:rPr>
              <a:t>27</a:t>
            </a:r>
          </a:p>
        </p:txBody>
      </p:sp>
      <p:sp>
        <p:nvSpPr>
          <p:cNvPr id="4" name="">
            <a:extLst xmlns:a="http://schemas.openxmlformats.org/drawingml/2006/main">
              <a:ext uri="{FF2B5EF4-FFF2-40B4-BE49-F238E27FC236}">
                <a16:creationId xmlns:a16="http://schemas.microsoft.com/office/drawing/2014/main" id="{B59EFAD6-0519-4E5A-B870-84B3D3939FA4}"/>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D8D7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9F93B63-9BBD-4255-A2A2-2D792F2041DE}"/>
              </a:ext>
            </a:extLst>
          </p:cNvPr>
          <p:cNvSpPr>
            <a:spLocks xmlns:a="http://schemas.openxmlformats.org/drawingml/2006/main" noGrp="1"/>
          </p:cNvSpPr>
          <p:nvPr/>
        </p:nvSpPr>
        <p:spPr>
          <a:xfrm xmlns:a="http://schemas.openxmlformats.org/drawingml/2006/main">
            <a:off x="552450" y="762000"/>
            <a:ext cx="1104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What this case demonstrates</a:t>
            </a:r>
          </a:p>
        </p:txBody>
      </p:sp>
      <p:sp>
        <p:nvSpPr>
          <p:cNvPr id="6" name="">
            <a:extLst xmlns:a="http://schemas.openxmlformats.org/drawingml/2006/main">
              <a:ext uri="{FF2B5EF4-FFF2-40B4-BE49-F238E27FC236}">
                <a16:creationId xmlns:a16="http://schemas.microsoft.com/office/drawing/2014/main" id="{3C31FD1E-ACA3-4BCF-9092-672B86DBD7C2}"/>
              </a:ext>
            </a:extLst>
          </p:cNvPr>
          <p:cNvSpPr>
            <a:spLocks xmlns:a="http://schemas.openxmlformats.org/drawingml/2006/main" noGrp="1"/>
          </p:cNvSpPr>
          <p:nvPr/>
        </p:nvSpPr>
        <p:spPr>
          <a:xfrm xmlns:a="http://schemas.openxmlformats.org/drawingml/2006/main">
            <a:off x="571500" y="179070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i="0">
                <a:solidFill>
                  <a:srgbClr val="121212"/>
                </a:solidFill>
                <a:latin typeface="Arial"/>
                <a:ea typeface="Arial"/>
                <a:cs typeface="Arial"/>
              </a:defRPr>
            </a:pPr>
            <a:r>
              <a:rPr sz="3600" b="1" i="0">
                <a:solidFill>
                  <a:srgbClr val="121212"/>
                </a:solidFill>
                <a:latin typeface="Arial"/>
                <a:ea typeface="Arial"/>
                <a:cs typeface="Arial"/>
              </a:rPr>
              <a:t>I can connect the customer problem, product experience, market story, launch system and evidence plan.</a:t>
            </a:r>
          </a:p>
        </p:txBody>
      </p:sp>
      <p:sp>
        <p:nvSpPr>
          <p:cNvPr id="7" name="">
            <a:extLst xmlns:a="http://schemas.openxmlformats.org/drawingml/2006/main">
              <a:ext uri="{FF2B5EF4-FFF2-40B4-BE49-F238E27FC236}">
                <a16:creationId xmlns:a16="http://schemas.microsoft.com/office/drawing/2014/main" id="{49285709-E6D8-4E93-B9F7-52416201663D}"/>
              </a:ext>
            </a:extLst>
          </p:cNvPr>
          <p:cNvSpPr>
            <a:spLocks xmlns:a="http://schemas.openxmlformats.org/drawingml/2006/main" noGrp="1"/>
          </p:cNvSpPr>
          <p:nvPr/>
        </p:nvSpPr>
        <p:spPr>
          <a:xfrm xmlns:a="http://schemas.openxmlformats.org/drawingml/2006/main">
            <a:off x="571500" y="3714750"/>
            <a:ext cx="2095500" cy="76200"/>
          </a:xfrm>
          <a:prstGeom xmlns:a="http://schemas.openxmlformats.org/drawingml/2006/main" prst="rect">
            <a:avLst/>
          </a:prstGeom>
          <a:solidFill xmlns:a="http://schemas.openxmlformats.org/drawingml/2006/main">
            <a:srgbClr val="FF5C24"/>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D473E03-6C1F-42AC-826F-57CFBF21B2DB}"/>
              </a:ext>
            </a:extLst>
          </p:cNvPr>
          <p:cNvSpPr>
            <a:spLocks xmlns:a="http://schemas.openxmlformats.org/drawingml/2006/main" noGrp="1"/>
          </p:cNvSpPr>
          <p:nvPr/>
        </p:nvSpPr>
        <p:spPr>
          <a:xfrm xmlns:a="http://schemas.openxmlformats.org/drawingml/2006/main">
            <a:off x="571500" y="40005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RESEARCH</a:t>
            </a:r>
          </a:p>
        </p:txBody>
      </p:sp>
      <p:sp>
        <p:nvSpPr>
          <p:cNvPr id="9" name="">
            <a:extLst xmlns:a="http://schemas.openxmlformats.org/drawingml/2006/main">
              <a:ext uri="{FF2B5EF4-FFF2-40B4-BE49-F238E27FC236}">
                <a16:creationId xmlns:a16="http://schemas.microsoft.com/office/drawing/2014/main" id="{C7ACD1A3-02BE-4944-9ED3-3E749CE40FFC}"/>
              </a:ext>
            </a:extLst>
          </p:cNvPr>
          <p:cNvSpPr>
            <a:spLocks xmlns:a="http://schemas.openxmlformats.org/drawingml/2006/main" noGrp="1"/>
          </p:cNvSpPr>
          <p:nvPr/>
        </p:nvSpPr>
        <p:spPr>
          <a:xfrm xmlns:a="http://schemas.openxmlformats.org/drawingml/2006/main">
            <a:off x="571500" y="4391025"/>
            <a:ext cx="228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Category, competitor and customer decision analysis</a:t>
            </a:r>
          </a:p>
        </p:txBody>
      </p:sp>
      <p:sp>
        <p:nvSpPr>
          <p:cNvPr id="10" name="">
            <a:extLst xmlns:a="http://schemas.openxmlformats.org/drawingml/2006/main">
              <a:ext uri="{FF2B5EF4-FFF2-40B4-BE49-F238E27FC236}">
                <a16:creationId xmlns:a16="http://schemas.microsoft.com/office/drawing/2014/main" id="{C6801F6B-B4CA-40DC-9B2A-A5ADD61A7549}"/>
              </a:ext>
            </a:extLst>
          </p:cNvPr>
          <p:cNvSpPr>
            <a:spLocks xmlns:a="http://schemas.openxmlformats.org/drawingml/2006/main" noGrp="1"/>
          </p:cNvSpPr>
          <p:nvPr/>
        </p:nvSpPr>
        <p:spPr>
          <a:xfrm xmlns:a="http://schemas.openxmlformats.org/drawingml/2006/main">
            <a:off x="3333750" y="3714750"/>
            <a:ext cx="2095500" cy="76200"/>
          </a:xfrm>
          <a:prstGeom xmlns:a="http://schemas.openxmlformats.org/drawingml/2006/main" prst="rect">
            <a:avLst/>
          </a:prstGeom>
          <a:solidFill xmlns:a="http://schemas.openxmlformats.org/drawingml/2006/main">
            <a:srgbClr val="55C5D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3985CB0-656D-451B-8A80-868C4D240136}"/>
              </a:ext>
            </a:extLst>
          </p:cNvPr>
          <p:cNvSpPr>
            <a:spLocks xmlns:a="http://schemas.openxmlformats.org/drawingml/2006/main" noGrp="1"/>
          </p:cNvSpPr>
          <p:nvPr/>
        </p:nvSpPr>
        <p:spPr>
          <a:xfrm xmlns:a="http://schemas.openxmlformats.org/drawingml/2006/main">
            <a:off x="3333750" y="40005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PRODUCT MARKETING</a:t>
            </a:r>
          </a:p>
        </p:txBody>
      </p:sp>
      <p:sp>
        <p:nvSpPr>
          <p:cNvPr id="12" name="">
            <a:extLst xmlns:a="http://schemas.openxmlformats.org/drawingml/2006/main">
              <a:ext uri="{FF2B5EF4-FFF2-40B4-BE49-F238E27FC236}">
                <a16:creationId xmlns:a16="http://schemas.microsoft.com/office/drawing/2014/main" id="{68C86EF0-FC80-4D0E-AEE1-3458D48CB690}"/>
              </a:ext>
            </a:extLst>
          </p:cNvPr>
          <p:cNvSpPr>
            <a:spLocks xmlns:a="http://schemas.openxmlformats.org/drawingml/2006/main" noGrp="1"/>
          </p:cNvSpPr>
          <p:nvPr/>
        </p:nvSpPr>
        <p:spPr>
          <a:xfrm xmlns:a="http://schemas.openxmlformats.org/drawingml/2006/main">
            <a:off x="3333750" y="4391025"/>
            <a:ext cx="228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JTBD, positioning, messaging and adoption</a:t>
            </a:r>
          </a:p>
        </p:txBody>
      </p:sp>
      <p:sp>
        <p:nvSpPr>
          <p:cNvPr id="13" name="">
            <a:extLst xmlns:a="http://schemas.openxmlformats.org/drawingml/2006/main">
              <a:ext uri="{FF2B5EF4-FFF2-40B4-BE49-F238E27FC236}">
                <a16:creationId xmlns:a16="http://schemas.microsoft.com/office/drawing/2014/main" id="{D49CA11E-3568-4A5D-A891-E282719790AD}"/>
              </a:ext>
            </a:extLst>
          </p:cNvPr>
          <p:cNvSpPr>
            <a:spLocks xmlns:a="http://schemas.openxmlformats.org/drawingml/2006/main" noGrp="1"/>
          </p:cNvSpPr>
          <p:nvPr/>
        </p:nvSpPr>
        <p:spPr>
          <a:xfrm xmlns:a="http://schemas.openxmlformats.org/drawingml/2006/main">
            <a:off x="6096000" y="3714750"/>
            <a:ext cx="2095500" cy="76200"/>
          </a:xfrm>
          <a:prstGeom xmlns:a="http://schemas.openxmlformats.org/drawingml/2006/main" prst="rect">
            <a:avLst/>
          </a:prstGeom>
          <a:solidFill xmlns:a="http://schemas.openxmlformats.org/drawingml/2006/main">
            <a:srgbClr val="BDD642"/>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2938031-C55D-4509-955B-4A250FA83473}"/>
              </a:ext>
            </a:extLst>
          </p:cNvPr>
          <p:cNvSpPr>
            <a:spLocks xmlns:a="http://schemas.openxmlformats.org/drawingml/2006/main" noGrp="1"/>
          </p:cNvSpPr>
          <p:nvPr/>
        </p:nvSpPr>
        <p:spPr>
          <a:xfrm xmlns:a="http://schemas.openxmlformats.org/drawingml/2006/main">
            <a:off x="6096000" y="40005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GO-TO-MARKET</a:t>
            </a:r>
          </a:p>
        </p:txBody>
      </p:sp>
      <p:sp>
        <p:nvSpPr>
          <p:cNvPr id="15" name="">
            <a:extLst xmlns:a="http://schemas.openxmlformats.org/drawingml/2006/main">
              <a:ext uri="{FF2B5EF4-FFF2-40B4-BE49-F238E27FC236}">
                <a16:creationId xmlns:a16="http://schemas.microsoft.com/office/drawing/2014/main" id="{E8F89473-A7FA-4960-86F1-CDCE38AC7478}"/>
              </a:ext>
            </a:extLst>
          </p:cNvPr>
          <p:cNvSpPr>
            <a:spLocks xmlns:a="http://schemas.openxmlformats.org/drawingml/2006/main" noGrp="1"/>
          </p:cNvSpPr>
          <p:nvPr/>
        </p:nvSpPr>
        <p:spPr>
          <a:xfrm xmlns:a="http://schemas.openxmlformats.org/drawingml/2006/main">
            <a:off x="6096000" y="4391025"/>
            <a:ext cx="228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Pilot audience, entry points, assets and enablement</a:t>
            </a:r>
          </a:p>
        </p:txBody>
      </p:sp>
      <p:sp>
        <p:nvSpPr>
          <p:cNvPr id="16" name="">
            <a:extLst xmlns:a="http://schemas.openxmlformats.org/drawingml/2006/main">
              <a:ext uri="{FF2B5EF4-FFF2-40B4-BE49-F238E27FC236}">
                <a16:creationId xmlns:a16="http://schemas.microsoft.com/office/drawing/2014/main" id="{C99B0EAC-314F-49AC-A365-A7EE1F4D7B4D}"/>
              </a:ext>
            </a:extLst>
          </p:cNvPr>
          <p:cNvSpPr>
            <a:spLocks xmlns:a="http://schemas.openxmlformats.org/drawingml/2006/main" noGrp="1"/>
          </p:cNvSpPr>
          <p:nvPr/>
        </p:nvSpPr>
        <p:spPr>
          <a:xfrm xmlns:a="http://schemas.openxmlformats.org/drawingml/2006/main">
            <a:off x="8858250" y="3714750"/>
            <a:ext cx="2095500" cy="76200"/>
          </a:xfrm>
          <a:prstGeom xmlns:a="http://schemas.openxmlformats.org/drawingml/2006/main" prst="rect">
            <a:avLst/>
          </a:prstGeom>
          <a:solidFill xmlns:a="http://schemas.openxmlformats.org/drawingml/2006/main">
            <a:srgbClr val="D96A91"/>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F076AFD-D754-486D-9052-B297CFCD9EEE}"/>
              </a:ext>
            </a:extLst>
          </p:cNvPr>
          <p:cNvSpPr>
            <a:spLocks xmlns:a="http://schemas.openxmlformats.org/drawingml/2006/main" noGrp="1"/>
          </p:cNvSpPr>
          <p:nvPr/>
        </p:nvSpPr>
        <p:spPr>
          <a:xfrm xmlns:a="http://schemas.openxmlformats.org/drawingml/2006/main">
            <a:off x="8858250" y="400050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1" i="0">
                <a:solidFill>
                  <a:srgbClr val="5D5D58"/>
                </a:solidFill>
                <a:latin typeface="Arial"/>
                <a:ea typeface="Arial"/>
                <a:cs typeface="Arial"/>
              </a:defRPr>
            </a:pPr>
            <a:r>
              <a:rPr sz="1050" b="1" i="0">
                <a:solidFill>
                  <a:srgbClr val="5D5D58"/>
                </a:solidFill>
                <a:latin typeface="Arial"/>
                <a:ea typeface="Arial"/>
                <a:cs typeface="Arial"/>
              </a:rPr>
              <a:t>GROWTH &amp; LIFECYCLE</a:t>
            </a:r>
          </a:p>
        </p:txBody>
      </p:sp>
      <p:sp>
        <p:nvSpPr>
          <p:cNvPr id="18" name="">
            <a:extLst xmlns:a="http://schemas.openxmlformats.org/drawingml/2006/main">
              <a:ext uri="{FF2B5EF4-FFF2-40B4-BE49-F238E27FC236}">
                <a16:creationId xmlns:a16="http://schemas.microsoft.com/office/drawing/2014/main" id="{6234AE62-1167-43E3-AE85-741276C85AA4}"/>
              </a:ext>
            </a:extLst>
          </p:cNvPr>
          <p:cNvSpPr>
            <a:spLocks xmlns:a="http://schemas.openxmlformats.org/drawingml/2006/main" noGrp="1"/>
          </p:cNvSpPr>
          <p:nvPr/>
        </p:nvSpPr>
        <p:spPr>
          <a:xfrm xmlns:a="http://schemas.openxmlformats.org/drawingml/2006/main">
            <a:off x="8858250" y="4391025"/>
            <a:ext cx="228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i="0">
                <a:solidFill>
                  <a:srgbClr val="121212"/>
                </a:solidFill>
                <a:latin typeface="Arial"/>
                <a:ea typeface="Arial"/>
                <a:cs typeface="Arial"/>
              </a:defRPr>
            </a:pPr>
            <a:r>
              <a:rPr sz="1575" b="1" i="0">
                <a:solidFill>
                  <a:srgbClr val="121212"/>
                </a:solidFill>
                <a:latin typeface="Arial"/>
                <a:ea typeface="Arial"/>
                <a:cs typeface="Arial"/>
              </a:rPr>
              <a:t>Checkpoints, experiments, retention and decision gates</a:t>
            </a:r>
          </a:p>
        </p:txBody>
      </p:sp>
      <p:sp>
        <p:nvSpPr>
          <p:cNvPr id="19" name="">
            <a:extLst xmlns:a="http://schemas.openxmlformats.org/drawingml/2006/main">
              <a:ext uri="{FF2B5EF4-FFF2-40B4-BE49-F238E27FC236}">
                <a16:creationId xmlns:a16="http://schemas.microsoft.com/office/drawing/2014/main" id="{A201CC0E-B8DE-4DDD-B985-F6D5E7E35F6B}"/>
              </a:ext>
            </a:extLst>
          </p:cNvPr>
          <p:cNvSpPr>
            <a:spLocks xmlns:a="http://schemas.openxmlformats.org/drawingml/2006/main" noGrp="1"/>
          </p:cNvSpPr>
          <p:nvPr/>
        </p:nvSpPr>
        <p:spPr>
          <a:xfrm xmlns:a="http://schemas.openxmlformats.org/drawingml/2006/main">
            <a:off x="571500" y="5924550"/>
            <a:ext cx="110490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D8D7D1"/>
            </a:solidFill>
          </a:ln>
        </p:spPr>
      </p:sp>
      <p:sp>
        <p:nvSpPr>
          <p:cNvPr id="20" name="">
            <a:extLst xmlns:a="http://schemas.openxmlformats.org/drawingml/2006/main">
              <a:ext uri="{FF2B5EF4-FFF2-40B4-BE49-F238E27FC236}">
                <a16:creationId xmlns:a16="http://schemas.microsoft.com/office/drawing/2014/main" id="{8F761B08-F132-411E-96BD-815D1E3CE2B8}"/>
              </a:ext>
            </a:extLst>
          </p:cNvPr>
          <p:cNvSpPr>
            <a:spLocks xmlns:a="http://schemas.openxmlformats.org/drawingml/2006/main" noGrp="1"/>
          </p:cNvSpPr>
          <p:nvPr/>
        </p:nvSpPr>
        <p:spPr>
          <a:xfrm xmlns:a="http://schemas.openxmlformats.org/drawingml/2006/main">
            <a:off x="762000" y="60293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1" i="0">
                <a:solidFill>
                  <a:srgbClr val="5D5D58"/>
                </a:solidFill>
                <a:latin typeface="Arial"/>
                <a:ea typeface="Arial"/>
                <a:cs typeface="Arial"/>
              </a:defRPr>
            </a:pPr>
            <a:r>
              <a:rPr sz="1200" b="1" i="0">
                <a:solidFill>
                  <a:srgbClr val="5D5D58"/>
                </a:solidFill>
                <a:latin typeface="Arial"/>
                <a:ea typeface="Arial"/>
                <a:cs typeface="Arial"/>
              </a:rPr>
              <a:t>Independent strategy exercise by Jyoti Vashisth. Not commissioned by or affiliated with Minimalist.</a:t>
            </a:r>
          </a:p>
        </p:txBody>
      </p:sp>
    </p:spTree>
    <p:extLst>
      <p:ext uri="{BB962C8B-B14F-4D97-AF65-F5344CB8AC3E}">
        <p14:creationId xmlns:p14="http://schemas.microsoft.com/office/powerpoint/2010/main" val="16058395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2026-10-01T11:53:06.8870000Z</dcterms:created>
  <dcterms:modified xsi:type="dcterms:W3CDTF">2026-10-01T11:53:06.8870000Z</dcterms:modified>
</coreProperties>
</file>